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6"/>
  </p:notesMasterIdLst>
  <p:sldIdLst>
    <p:sldId id="256" r:id="rId3"/>
    <p:sldId id="257" r:id="rId4"/>
    <p:sldId id="258" r:id="rId5"/>
    <p:sldId id="282" r:id="rId6"/>
    <p:sldId id="259" r:id="rId7"/>
    <p:sldId id="260" r:id="rId8"/>
    <p:sldId id="283" r:id="rId9"/>
    <p:sldId id="284" r:id="rId10"/>
    <p:sldId id="297" r:id="rId11"/>
    <p:sldId id="299" r:id="rId12"/>
    <p:sldId id="300" r:id="rId13"/>
    <p:sldId id="301" r:id="rId14"/>
    <p:sldId id="296" r:id="rId15"/>
    <p:sldId id="285" r:id="rId16"/>
    <p:sldId id="298" r:id="rId17"/>
    <p:sldId id="294" r:id="rId18"/>
    <p:sldId id="291" r:id="rId19"/>
    <p:sldId id="292" r:id="rId20"/>
    <p:sldId id="293" r:id="rId21"/>
    <p:sldId id="290" r:id="rId22"/>
    <p:sldId id="295" r:id="rId23"/>
    <p:sldId id="274" r:id="rId24"/>
    <p:sldId id="276" r:id="rId25"/>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1" d="100"/>
          <a:sy n="101" d="100"/>
        </p:scale>
        <p:origin x="1360" y="6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42"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3654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9: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01" name="Google Shape;1101;p19: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16" name="Straight Connector 15"/>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yriad Pro" panose="020B0503030403020204" pitchFamily="34" charset="0"/>
              </a:defRPr>
            </a:lvl1pPr>
          </a:lstStyle>
          <a:p>
            <a:r>
              <a:rPr lang="en-US" dirty="0"/>
              <a:t>Click to edit Master title style</a:t>
            </a:r>
          </a:p>
        </p:txBody>
      </p:sp>
      <p:sp>
        <p:nvSpPr>
          <p:cNvPr id="7" name="TextBox 6"/>
          <p:cNvSpPr txBox="1"/>
          <p:nvPr userDrawn="1"/>
        </p:nvSpPr>
        <p:spPr>
          <a:xfrm>
            <a:off x="8538359" y="275044"/>
            <a:ext cx="548884" cy="307777"/>
          </a:xfrm>
          <a:prstGeom prst="rect">
            <a:avLst/>
          </a:prstGeom>
          <a:noFill/>
        </p:spPr>
        <p:txBody>
          <a:bodyPr wrap="square" rtlCol="0">
            <a:spAutoFit/>
          </a:bodyPr>
          <a:lstStyle/>
          <a:p>
            <a:pPr algn="r"/>
            <a:fld id="{BDCD2390-82A7-49AE-A52E-14D58375305E}" type="slidenum">
              <a:rPr lang="en-US" smtClean="0">
                <a:solidFill>
                  <a:schemeClr val="bg1"/>
                </a:solidFill>
              </a:rPr>
              <a:pPr algn="r"/>
              <a:t>‹#›</a:t>
            </a:fld>
            <a:endParaRPr lang="en-US" dirty="0">
              <a:solidFill>
                <a:schemeClr val="bg1"/>
              </a:solidFill>
            </a:endParaRPr>
          </a:p>
        </p:txBody>
      </p:sp>
      <p:cxnSp>
        <p:nvCxnSpPr>
          <p:cNvPr id="4" name="Straight Connector 3"/>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7" name="Straight Connector 16"/>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8" name="Straight Connector 17"/>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Tree>
    <p:extLst>
      <p:ext uri="{BB962C8B-B14F-4D97-AF65-F5344CB8AC3E}">
        <p14:creationId xmlns:p14="http://schemas.microsoft.com/office/powerpoint/2010/main" val="20989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kern="1200" dirty="0">
                <a:solidFill>
                  <a:srgbClr val="1F4E79"/>
                </a:solidFill>
                <a:latin typeface="Myriad Pro Cond" panose="020B0506030403020204" pitchFamily="34" charset="0"/>
                <a:ea typeface="SimSun" pitchFamily="2" charset="-122"/>
                <a:cs typeface="+mn-cs"/>
                <a:sym typeface="Open Sans"/>
              </a:rPr>
              <a:t>MPLS Traffic test with </a:t>
            </a:r>
            <a:r>
              <a:rPr lang="es-ES" sz="3200" kern="1200" dirty="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2.3.13</a:t>
            </a:r>
            <a:r>
              <a:rPr lang="en-US" sz="1600" b="0" i="0" u="none" strike="noStrike" cap="none" dirty="0">
                <a:solidFill>
                  <a:srgbClr val="B2B2B2"/>
                </a:solidFill>
                <a:latin typeface="Open Sans"/>
                <a:ea typeface="Open Sans"/>
                <a:cs typeface="Open Sans"/>
                <a:sym typeface="Open Sans"/>
              </a:rPr>
              <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6" name="Google Shape;56;p1"/>
          <p:cNvPicPr preferRelativeResize="0"/>
          <p:nvPr/>
        </p:nvPicPr>
        <p:blipFill rotWithShape="1">
          <a:blip r:embed="rId6">
            <a:alphaModFix/>
          </a:blip>
          <a:srcRect/>
          <a:stretch/>
        </p:blipFill>
        <p:spPr>
          <a:xfrm>
            <a:off x="683568" y="3861048"/>
            <a:ext cx="4104456" cy="2507975"/>
          </a:xfrm>
          <a:prstGeom prst="rect">
            <a:avLst/>
          </a:prstGeom>
          <a:noFill/>
          <a:ln>
            <a:noFill/>
          </a:ln>
        </p:spPr>
      </p:pic>
      <p:pic>
        <p:nvPicPr>
          <p:cNvPr id="57" name="Google Shape;57;p1"/>
          <p:cNvPicPr preferRelativeResize="0"/>
          <p:nvPr/>
        </p:nvPicPr>
        <p:blipFill rotWithShape="1">
          <a:blip r:embed="rId7">
            <a:alphaModFix/>
          </a:blip>
          <a:srcRect/>
          <a:stretch/>
        </p:blipFill>
        <p:spPr>
          <a:xfrm>
            <a:off x="2884064" y="4443392"/>
            <a:ext cx="5510078" cy="5396083"/>
          </a:xfrm>
          <a:prstGeom prst="rect">
            <a:avLst/>
          </a:prstGeom>
          <a:noFill/>
          <a:ln>
            <a:noFill/>
          </a:ln>
        </p:spPr>
      </p:pic>
      <p:pic>
        <p:nvPicPr>
          <p:cNvPr id="58" name="Google Shape;58;p1" descr="ALBEDO Telecom"/>
          <p:cNvPicPr preferRelativeResize="0"/>
          <p:nvPr/>
        </p:nvPicPr>
        <p:blipFill rotWithShape="1">
          <a:blip r:embed="rId8">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0070C0"/>
                </a:solidFill>
                <a:latin typeface="Myriad Pro Cond" panose="020B0506030403020204" pitchFamily="34" charset="0"/>
              </a:rPr>
              <a:t>MPLS </a:t>
            </a:r>
            <a:r>
              <a:rPr lang="en-US" sz="6600" b="1" dirty="0">
                <a:solidFill>
                  <a:schemeClr val="tx1"/>
                </a:solidFill>
                <a:latin typeface="Myriad Pro Cond" panose="020B0506030403020204" pitchFamily="34" charset="0"/>
              </a:rPr>
              <a:t> </a:t>
            </a:r>
            <a:r>
              <a:rPr lang="en-US" sz="6600" b="1" dirty="0">
                <a:solidFill>
                  <a:srgbClr val="FF0000"/>
                </a:solidFill>
                <a:latin typeface="Myriad Pro Cond" panose="020B0506030403020204" pitchFamily="34" charset="0"/>
              </a:rPr>
              <a:t>Traffic </a:t>
            </a:r>
            <a:r>
              <a:rPr lang="en-US" sz="6600" b="1" dirty="0">
                <a:solidFill>
                  <a:schemeClr val="tx1"/>
                </a:solidFill>
                <a:latin typeface="Myriad Pro Cond" panose="020B0506030403020204" pitchFamily="34" charset="0"/>
              </a:rPr>
              <a:t> </a:t>
            </a:r>
            <a:r>
              <a:rPr lang="en-US" sz="6600" dirty="0">
                <a:solidFill>
                  <a:schemeClr val="tx1"/>
                </a:solidFill>
                <a:latin typeface="Myriad Pro Cond" panose="020B0506030403020204" pitchFamily="34" charset="0"/>
              </a:rPr>
              <a:t>test</a:t>
            </a:r>
            <a:endParaRPr lang="en-US" sz="4800" dirty="0">
              <a:solidFill>
                <a:schemeClr val="tx1"/>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F9047A-E170-468C-A09B-167BB31205CE}"/>
              </a:ext>
            </a:extLst>
          </p:cNvPr>
          <p:cNvPicPr>
            <a:picLocks noChangeAspect="1"/>
          </p:cNvPicPr>
          <p:nvPr/>
        </p:nvPicPr>
        <p:blipFill>
          <a:blip r:embed="rId2"/>
          <a:stretch>
            <a:fillRect/>
          </a:stretch>
        </p:blipFill>
        <p:spPr>
          <a:xfrm>
            <a:off x="196796" y="1057898"/>
            <a:ext cx="4231698" cy="252000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305439B-A139-44FE-B884-10D903DF5674}"/>
              </a:ext>
            </a:extLst>
          </p:cNvPr>
          <p:cNvPicPr>
            <a:picLocks noChangeAspect="1"/>
          </p:cNvPicPr>
          <p:nvPr/>
        </p:nvPicPr>
        <p:blipFill>
          <a:blip r:embed="rId3"/>
          <a:stretch>
            <a:fillRect/>
          </a:stretch>
        </p:blipFill>
        <p:spPr>
          <a:xfrm>
            <a:off x="4683964" y="1057898"/>
            <a:ext cx="4252500" cy="2530237"/>
          </a:xfrm>
          <a:prstGeom prst="rect">
            <a:avLst/>
          </a:prstGeom>
          <a:effectLst>
            <a:outerShdw blurRad="50800" dist="38100" dir="2700000" algn="tl" rotWithShape="0">
              <a:prstClr val="black">
                <a:alpha val="40000"/>
              </a:prstClr>
            </a:outerShdw>
          </a:effectLst>
        </p:spPr>
      </p:pic>
      <p:sp>
        <p:nvSpPr>
          <p:cNvPr id="2" name="Text Placeholder 1"/>
          <p:cNvSpPr>
            <a:spLocks noGrp="1"/>
          </p:cNvSpPr>
          <p:nvPr>
            <p:ph type="body" idx="1"/>
          </p:nvPr>
        </p:nvSpPr>
        <p:spPr>
          <a:xfrm>
            <a:off x="457200" y="4368800"/>
            <a:ext cx="8519341" cy="2210594"/>
          </a:xfrm>
        </p:spPr>
        <p:txBody>
          <a:bodyPr/>
          <a:lstStyle/>
          <a:p>
            <a:pPr marL="131445" indent="0">
              <a:buNone/>
            </a:pPr>
            <a:r>
              <a:rPr lang="en-US" dirty="0"/>
              <a:t>Configure in </a:t>
            </a:r>
            <a:r>
              <a:rPr lang="en-US" b="1" dirty="0"/>
              <a:t>Tester </a:t>
            </a:r>
            <a:r>
              <a:rPr lang="en-US" dirty="0"/>
              <a:t>the MAC layer:</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Frame Layer</a:t>
            </a:r>
            <a:r>
              <a:rPr lang="en-US" dirty="0"/>
              <a:t> &gt; </a:t>
            </a:r>
            <a:r>
              <a:rPr lang="en-US" u="sng" dirty="0"/>
              <a:t>Flow A1 &gt; Frame size</a:t>
            </a:r>
            <a:r>
              <a:rPr lang="en-US" dirty="0"/>
              <a:t> := </a:t>
            </a:r>
            <a:r>
              <a:rPr lang="en-US" i="1" dirty="0"/>
              <a:t>1280</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Frame Layer</a:t>
            </a:r>
            <a:r>
              <a:rPr lang="en-US" dirty="0"/>
              <a:t> &gt; </a:t>
            </a:r>
            <a:r>
              <a:rPr lang="en-US" u="sng" dirty="0"/>
              <a:t>Flow A1 </a:t>
            </a:r>
            <a:r>
              <a:rPr lang="en-US" dirty="0"/>
              <a:t>&gt; </a:t>
            </a:r>
            <a:r>
              <a:rPr lang="en-US" u="sng" dirty="0"/>
              <a:t>Destination MAC address from</a:t>
            </a:r>
            <a:r>
              <a:rPr lang="en-US" dirty="0"/>
              <a:t> := </a:t>
            </a:r>
            <a:r>
              <a:rPr lang="en-US" i="1" dirty="0"/>
              <a:t>ARP</a:t>
            </a:r>
          </a:p>
        </p:txBody>
      </p:sp>
      <p:sp>
        <p:nvSpPr>
          <p:cNvPr id="3" name="Title 2"/>
          <p:cNvSpPr>
            <a:spLocks noGrp="1"/>
          </p:cNvSpPr>
          <p:nvPr>
            <p:ph type="title"/>
          </p:nvPr>
        </p:nvSpPr>
        <p:spPr/>
        <p:txBody>
          <a:bodyPr/>
          <a:lstStyle/>
          <a:p>
            <a:r>
              <a:rPr lang="en-US" dirty="0"/>
              <a:t>Configure the </a:t>
            </a:r>
            <a:r>
              <a:rPr lang="en-US" b="1" dirty="0"/>
              <a:t>MAC</a:t>
            </a:r>
            <a:r>
              <a:rPr lang="en-US" dirty="0"/>
              <a:t> layer</a:t>
            </a:r>
          </a:p>
        </p:txBody>
      </p:sp>
      <p:grpSp>
        <p:nvGrpSpPr>
          <p:cNvPr id="6" name="Google Shape;1109;p19"/>
          <p:cNvGrpSpPr/>
          <p:nvPr/>
        </p:nvGrpSpPr>
        <p:grpSpPr>
          <a:xfrm>
            <a:off x="5935177" y="2082890"/>
            <a:ext cx="591940" cy="481667"/>
            <a:chOff x="1707517" y="1467106"/>
            <a:chExt cx="591940" cy="481667"/>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dirty="0"/>
            </a:p>
          </p:txBody>
        </p:sp>
      </p:grpSp>
      <p:grpSp>
        <p:nvGrpSpPr>
          <p:cNvPr id="9" name="Google Shape;1109;p19"/>
          <p:cNvGrpSpPr/>
          <p:nvPr/>
        </p:nvGrpSpPr>
        <p:grpSpPr>
          <a:xfrm>
            <a:off x="946421" y="2426097"/>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2784577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9DA977-0D3E-40DE-B598-26C61F8FD90E}"/>
              </a:ext>
            </a:extLst>
          </p:cNvPr>
          <p:cNvPicPr>
            <a:picLocks noChangeAspect="1"/>
          </p:cNvPicPr>
          <p:nvPr/>
        </p:nvPicPr>
        <p:blipFill>
          <a:blip r:embed="rId2"/>
          <a:stretch>
            <a:fillRect/>
          </a:stretch>
        </p:blipFill>
        <p:spPr>
          <a:xfrm>
            <a:off x="4773319" y="1056570"/>
            <a:ext cx="4231699" cy="25200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76727CE-D48B-4EFD-BD2C-E44F7B99EA89}"/>
              </a:ext>
            </a:extLst>
          </p:cNvPr>
          <p:cNvPicPr>
            <a:picLocks noChangeAspect="1"/>
          </p:cNvPicPr>
          <p:nvPr/>
        </p:nvPicPr>
        <p:blipFill>
          <a:blip r:embed="rId3"/>
          <a:stretch>
            <a:fillRect/>
          </a:stretch>
        </p:blipFill>
        <p:spPr>
          <a:xfrm>
            <a:off x="176609" y="1057898"/>
            <a:ext cx="4249286" cy="2538948"/>
          </a:xfrm>
          <a:prstGeom prst="rect">
            <a:avLst/>
          </a:prstGeom>
          <a:effectLst>
            <a:outerShdw blurRad="50800" dist="38100" dir="2700000" algn="tl" rotWithShape="0">
              <a:prstClr val="black">
                <a:alpha val="40000"/>
              </a:prstClr>
            </a:outerShdw>
          </a:effectLst>
        </p:spPr>
      </p:pic>
      <p:sp>
        <p:nvSpPr>
          <p:cNvPr id="2" name="Text Placeholder 1"/>
          <p:cNvSpPr>
            <a:spLocks noGrp="1"/>
          </p:cNvSpPr>
          <p:nvPr>
            <p:ph type="body" idx="1"/>
          </p:nvPr>
        </p:nvSpPr>
        <p:spPr>
          <a:xfrm>
            <a:off x="457200" y="4331854"/>
            <a:ext cx="8519341" cy="2247539"/>
          </a:xfrm>
        </p:spPr>
        <p:txBody>
          <a:bodyPr/>
          <a:lstStyle/>
          <a:p>
            <a:pPr marL="131445" indent="0">
              <a:buNone/>
            </a:pPr>
            <a:r>
              <a:rPr lang="en-US" dirty="0"/>
              <a:t>Configure in </a:t>
            </a:r>
            <a:r>
              <a:rPr lang="en-US" b="1" dirty="0"/>
              <a:t>Tester </a:t>
            </a:r>
            <a:r>
              <a:rPr lang="en-US" dirty="0"/>
              <a:t>the MPLS stack:</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MPLS</a:t>
            </a:r>
            <a:r>
              <a:rPr lang="en-US" dirty="0"/>
              <a:t> &gt; </a:t>
            </a:r>
            <a:r>
              <a:rPr lang="en-US" u="sng" dirty="0"/>
              <a:t>Flow A1</a:t>
            </a:r>
            <a:r>
              <a:rPr lang="en-US" dirty="0"/>
              <a:t> := </a:t>
            </a:r>
            <a:r>
              <a:rPr lang="en-US" i="1" dirty="0"/>
              <a:t>Single MPLS label</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MPLS</a:t>
            </a:r>
            <a:r>
              <a:rPr lang="en-US" dirty="0"/>
              <a:t> &gt; </a:t>
            </a:r>
            <a:r>
              <a:rPr lang="en-US" u="sng" dirty="0"/>
              <a:t>Flow A1</a:t>
            </a:r>
            <a:r>
              <a:rPr lang="en-US" dirty="0"/>
              <a:t> := </a:t>
            </a:r>
            <a:r>
              <a:rPr lang="en-US" i="1" dirty="0"/>
              <a:t>1001</a:t>
            </a:r>
          </a:p>
        </p:txBody>
      </p:sp>
      <p:sp>
        <p:nvSpPr>
          <p:cNvPr id="3" name="Title 2"/>
          <p:cNvSpPr>
            <a:spLocks noGrp="1"/>
          </p:cNvSpPr>
          <p:nvPr>
            <p:ph type="title"/>
          </p:nvPr>
        </p:nvSpPr>
        <p:spPr/>
        <p:txBody>
          <a:bodyPr/>
          <a:lstStyle/>
          <a:p>
            <a:r>
              <a:rPr lang="en-US" dirty="0"/>
              <a:t>Configure the </a:t>
            </a:r>
            <a:r>
              <a:rPr lang="en-US" b="1" dirty="0"/>
              <a:t>MPLS</a:t>
            </a:r>
            <a:r>
              <a:rPr lang="en-US" dirty="0"/>
              <a:t> layer</a:t>
            </a:r>
          </a:p>
        </p:txBody>
      </p:sp>
      <p:grpSp>
        <p:nvGrpSpPr>
          <p:cNvPr id="6" name="Google Shape;1109;p19"/>
          <p:cNvGrpSpPr/>
          <p:nvPr/>
        </p:nvGrpSpPr>
        <p:grpSpPr>
          <a:xfrm>
            <a:off x="5935177" y="2082890"/>
            <a:ext cx="591940" cy="481667"/>
            <a:chOff x="1707517" y="1467106"/>
            <a:chExt cx="591940" cy="481667"/>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991037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EF422EA-48BA-4D41-A5B1-33FE47263174}"/>
              </a:ext>
            </a:extLst>
          </p:cNvPr>
          <p:cNvPicPr>
            <a:picLocks noChangeAspect="1"/>
          </p:cNvPicPr>
          <p:nvPr/>
        </p:nvPicPr>
        <p:blipFill>
          <a:blip r:embed="rId2"/>
          <a:stretch>
            <a:fillRect/>
          </a:stretch>
        </p:blipFill>
        <p:spPr>
          <a:xfrm>
            <a:off x="2236316" y="1071855"/>
            <a:ext cx="4252500" cy="2540868"/>
          </a:xfrm>
          <a:prstGeom prst="rect">
            <a:avLst/>
          </a:prstGeom>
        </p:spPr>
      </p:pic>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Configure in </a:t>
            </a:r>
            <a:r>
              <a:rPr lang="en-US" b="1" dirty="0"/>
              <a:t>Tester </a:t>
            </a:r>
            <a:r>
              <a:rPr lang="en-US" dirty="0"/>
              <a:t>the destination IP address to be the Port B address:</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Network Layer</a:t>
            </a:r>
            <a:r>
              <a:rPr lang="en-US" dirty="0"/>
              <a:t> &gt; </a:t>
            </a:r>
            <a:r>
              <a:rPr lang="en-US" u="sng" dirty="0"/>
              <a:t>Destination address from </a:t>
            </a:r>
            <a:r>
              <a:rPr lang="en-US" dirty="0"/>
              <a:t> := </a:t>
            </a:r>
            <a:r>
              <a:rPr lang="en-US" i="1" dirty="0"/>
              <a:t>Port B</a:t>
            </a:r>
            <a:endParaRPr lang="en-US" dirty="0"/>
          </a:p>
        </p:txBody>
      </p:sp>
      <p:sp>
        <p:nvSpPr>
          <p:cNvPr id="3" name="Title 2"/>
          <p:cNvSpPr>
            <a:spLocks noGrp="1"/>
          </p:cNvSpPr>
          <p:nvPr>
            <p:ph type="title"/>
          </p:nvPr>
        </p:nvSpPr>
        <p:spPr/>
        <p:txBody>
          <a:bodyPr/>
          <a:lstStyle/>
          <a:p>
            <a:r>
              <a:rPr lang="en-US" dirty="0"/>
              <a:t>Configure the </a:t>
            </a:r>
            <a:r>
              <a:rPr lang="en-US" b="1" dirty="0"/>
              <a:t>IP</a:t>
            </a:r>
            <a:r>
              <a:rPr lang="en-US" dirty="0"/>
              <a:t> layer</a:t>
            </a:r>
          </a:p>
        </p:txBody>
      </p:sp>
      <p:grpSp>
        <p:nvGrpSpPr>
          <p:cNvPr id="6" name="Google Shape;1109;p19"/>
          <p:cNvGrpSpPr/>
          <p:nvPr/>
        </p:nvGrpSpPr>
        <p:grpSpPr>
          <a:xfrm>
            <a:off x="5854711" y="1966952"/>
            <a:ext cx="752871" cy="712130"/>
            <a:chOff x="1627051" y="1351168"/>
            <a:chExt cx="752871" cy="712130"/>
          </a:xfrm>
        </p:grpSpPr>
        <p:pic>
          <p:nvPicPr>
            <p:cNvPr id="7" name="Google Shape;1110;p19"/>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654897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750465"/>
            <a:ext cx="8252691" cy="2964371"/>
          </a:xfrm>
        </p:spPr>
        <p:txBody>
          <a:bodyPr/>
          <a:lstStyle/>
          <a:p>
            <a:pPr marL="131445" indent="0">
              <a:buNone/>
            </a:pPr>
            <a:r>
              <a:rPr lang="en-US" dirty="0"/>
              <a:t>The tester can generate up to 8 traffic flows simultaneously, set up the 1</a:t>
            </a:r>
            <a:r>
              <a:rPr lang="en-US" baseline="30000" dirty="0"/>
              <a:t>st</a:t>
            </a:r>
            <a:r>
              <a:rPr lang="en-US" dirty="0"/>
              <a:t> one:</a:t>
            </a:r>
          </a:p>
          <a:p>
            <a:pPr marL="474345" indent="-342900">
              <a:buFont typeface="+mj-lt"/>
              <a:buAutoNum type="arabicPeriod"/>
            </a:pPr>
            <a:r>
              <a:rPr lang="en-US" u="sng" dirty="0" err="1"/>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 </a:t>
            </a:r>
            <a:r>
              <a:rPr lang="en-US" i="1" dirty="0"/>
              <a:t>Ramp</a:t>
            </a:r>
          </a:p>
          <a:p>
            <a:pPr marL="131445" indent="0">
              <a:buNone/>
            </a:pPr>
            <a:r>
              <a:rPr lang="en-US" dirty="0"/>
              <a:t>Configure the bandwidth parameters:</a:t>
            </a:r>
          </a:p>
          <a:p>
            <a:pPr marL="474345" indent="-342900">
              <a:buFont typeface="+mj-lt"/>
              <a:buAutoNum type="arabicPeriod" startAt="2"/>
            </a:pPr>
            <a:r>
              <a:rPr lang="en-US" u="sng" dirty="0"/>
              <a:t>Config</a:t>
            </a:r>
            <a:r>
              <a:rPr lang="en-US" dirty="0"/>
              <a:t> &gt; </a:t>
            </a:r>
            <a:r>
              <a:rPr lang="en-US" u="sng" dirty="0"/>
              <a:t>Port A</a:t>
            </a:r>
            <a:r>
              <a:rPr lang="en-US" dirty="0"/>
              <a:t> &gt; </a:t>
            </a:r>
            <a:r>
              <a:rPr lang="en-US" u="sng" dirty="0"/>
              <a:t>Bandwidth profile</a:t>
            </a:r>
            <a:r>
              <a:rPr lang="en-US" dirty="0"/>
              <a:t> &gt; </a:t>
            </a:r>
            <a:r>
              <a:rPr lang="en-US" u="sng" dirty="0"/>
              <a:t>Flow A1</a:t>
            </a:r>
            <a:r>
              <a:rPr lang="en-US" dirty="0"/>
              <a:t> &gt; </a:t>
            </a:r>
            <a:r>
              <a:rPr lang="en-US" u="sng" dirty="0"/>
              <a:t>Transmission rate</a:t>
            </a:r>
            <a:r>
              <a:rPr lang="en-US" dirty="0"/>
              <a:t> :=</a:t>
            </a:r>
            <a:br>
              <a:rPr lang="en-US" dirty="0"/>
            </a:br>
            <a:r>
              <a:rPr lang="en-US" dirty="0"/>
              <a:t>[</a:t>
            </a:r>
            <a:r>
              <a:rPr lang="en-US" i="1" dirty="0"/>
              <a:t>Rate </a:t>
            </a:r>
            <a:r>
              <a:rPr lang="en-US" i="1" dirty="0" err="1"/>
              <a:t>fr</a:t>
            </a:r>
            <a:r>
              <a:rPr lang="en-US" i="1" dirty="0"/>
              <a:t>/s | Rate (Mb/s) | Rate (%) …</a:t>
            </a:r>
            <a:r>
              <a:rPr lang="en-US" dirty="0"/>
              <a:t>]</a:t>
            </a:r>
          </a:p>
          <a:p>
            <a:pPr marL="474345" indent="-342900">
              <a:buFont typeface="+mj-lt"/>
              <a:buAutoNum type="arabicPeriod" startAt="2"/>
            </a:pPr>
            <a:r>
              <a:rPr lang="en-US" dirty="0"/>
              <a:t>Program the payload to a PRBS:</a:t>
            </a:r>
            <a:br>
              <a:rPr lang="en-US" dirty="0"/>
            </a:br>
            <a:r>
              <a:rPr lang="en-US" u="sng" dirty="0"/>
              <a:t>Config</a:t>
            </a:r>
            <a:r>
              <a:rPr lang="en-US" dirty="0"/>
              <a:t> &gt; </a:t>
            </a:r>
            <a:r>
              <a:rPr lang="en-US" u="sng" dirty="0"/>
              <a:t>Port A</a:t>
            </a:r>
            <a:r>
              <a:rPr lang="en-US" dirty="0"/>
              <a:t> &gt; Flow A1 &gt; </a:t>
            </a:r>
            <a:r>
              <a:rPr lang="en-US" u="sng" dirty="0"/>
              <a:t>Payload type</a:t>
            </a:r>
            <a:r>
              <a:rPr lang="en-US" dirty="0"/>
              <a:t> := </a:t>
            </a:r>
            <a:r>
              <a:rPr lang="en-US" i="1" dirty="0"/>
              <a:t>BERT</a:t>
            </a:r>
            <a:br>
              <a:rPr lang="en-US" i="1" dirty="0"/>
            </a:br>
            <a:r>
              <a:rPr lang="en-US" u="sng" dirty="0"/>
              <a:t>Config</a:t>
            </a:r>
            <a:r>
              <a:rPr lang="en-US" dirty="0"/>
              <a:t> &gt; </a:t>
            </a:r>
            <a:r>
              <a:rPr lang="en-US" u="sng" dirty="0"/>
              <a:t>Port A</a:t>
            </a:r>
            <a:r>
              <a:rPr lang="en-US" dirty="0"/>
              <a:t> &gt; Flow A1 &gt; </a:t>
            </a:r>
            <a:r>
              <a:rPr lang="en-US" u="sng" dirty="0"/>
              <a:t>BERT patterns</a:t>
            </a:r>
            <a:r>
              <a:rPr lang="en-US" dirty="0"/>
              <a:t> := </a:t>
            </a:r>
            <a:r>
              <a:rPr lang="en-US" i="1" dirty="0"/>
              <a:t>ITU PBS 2^11</a:t>
            </a:r>
          </a:p>
          <a:p>
            <a:pPr marL="474345" indent="-342900">
              <a:buFont typeface="+mj-lt"/>
              <a:buAutoNum type="arabicPeriod" startAt="2"/>
            </a:pPr>
            <a:r>
              <a:rPr lang="en-US" dirty="0"/>
              <a:t>Set the payload in Port B, flow B1 in the same way.</a:t>
            </a:r>
          </a:p>
          <a:p>
            <a:pPr marL="131445" indent="0">
              <a:buNone/>
            </a:pPr>
            <a:endParaRPr lang="en-US" i="1" dirty="0"/>
          </a:p>
        </p:txBody>
      </p:sp>
      <p:sp>
        <p:nvSpPr>
          <p:cNvPr id="3" name="Title 2"/>
          <p:cNvSpPr>
            <a:spLocks noGrp="1"/>
          </p:cNvSpPr>
          <p:nvPr>
            <p:ph type="title"/>
          </p:nvPr>
        </p:nvSpPr>
        <p:spPr/>
        <p:txBody>
          <a:bodyPr/>
          <a:lstStyle/>
          <a:p>
            <a:r>
              <a:rPr lang="en-US" dirty="0"/>
              <a:t>Configure Traffic Profile</a:t>
            </a:r>
          </a:p>
        </p:txBody>
      </p:sp>
      <p:pic>
        <p:nvPicPr>
          <p:cNvPr id="4" name="Picture 3"/>
          <p:cNvPicPr>
            <a:picLocks noChangeAspect="1"/>
          </p:cNvPicPr>
          <p:nvPr/>
        </p:nvPicPr>
        <p:blipFill>
          <a:blip r:embed="rId3"/>
          <a:stretch>
            <a:fillRect/>
          </a:stretch>
        </p:blipFill>
        <p:spPr>
          <a:xfrm>
            <a:off x="232406" y="1059556"/>
            <a:ext cx="4225583"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4730589" y="1059556"/>
            <a:ext cx="4216969" cy="2520000"/>
          </a:xfrm>
          <a:prstGeom prst="rect">
            <a:avLst/>
          </a:prstGeom>
          <a:ln>
            <a:noFill/>
          </a:ln>
          <a:effectLst>
            <a:outerShdw blurRad="190500" algn="tl" rotWithShape="0">
              <a:srgbClr val="000000">
                <a:alpha val="70000"/>
              </a:srgbClr>
            </a:outerShdw>
          </a:effectLst>
        </p:spPr>
      </p:pic>
      <p:grpSp>
        <p:nvGrpSpPr>
          <p:cNvPr id="6" name="Google Shape;1109;p19"/>
          <p:cNvGrpSpPr/>
          <p:nvPr/>
        </p:nvGrpSpPr>
        <p:grpSpPr>
          <a:xfrm>
            <a:off x="7169161" y="2596816"/>
            <a:ext cx="752871" cy="712130"/>
            <a:chOff x="1627051" y="1351168"/>
            <a:chExt cx="752871" cy="712130"/>
          </a:xfrm>
        </p:grpSpPr>
        <p:pic>
          <p:nvPicPr>
            <p:cNvPr id="7"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9" name="Google Shape;1109;p19"/>
          <p:cNvGrpSpPr/>
          <p:nvPr/>
        </p:nvGrpSpPr>
        <p:grpSpPr>
          <a:xfrm>
            <a:off x="1374369" y="1557365"/>
            <a:ext cx="672405" cy="1358382"/>
            <a:chOff x="1776618" y="1671814"/>
            <a:chExt cx="672405" cy="1358382"/>
          </a:xfrm>
        </p:grpSpPr>
        <p:pic>
          <p:nvPicPr>
            <p:cNvPr id="10" name="Google Shape;1110;p19"/>
            <p:cNvPicPr preferRelativeResize="0"/>
            <p:nvPr/>
          </p:nvPicPr>
          <p:blipFill rotWithShape="1">
            <a:blip r:embed="rId5">
              <a:alphaModFix/>
            </a:blip>
            <a:srcRect/>
            <a:stretch/>
          </p:blipFill>
          <p:spPr>
            <a:xfrm rot="3596860">
              <a:off x="1912926" y="2494100"/>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986267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57B521-CE41-4F01-B67D-DB981F700158}"/>
              </a:ext>
            </a:extLst>
          </p:cNvPr>
          <p:cNvPicPr>
            <a:picLocks noChangeAspect="1"/>
          </p:cNvPicPr>
          <p:nvPr/>
        </p:nvPicPr>
        <p:blipFill>
          <a:blip r:embed="rId2"/>
          <a:stretch>
            <a:fillRect/>
          </a:stretch>
        </p:blipFill>
        <p:spPr>
          <a:xfrm>
            <a:off x="200573" y="1241655"/>
            <a:ext cx="4267169" cy="2526122"/>
          </a:xfrm>
          <a:prstGeom prst="rect">
            <a:avLst/>
          </a:prstGeom>
        </p:spPr>
      </p:pic>
      <p:sp>
        <p:nvSpPr>
          <p:cNvPr id="2" name="Text Placeholder 1"/>
          <p:cNvSpPr>
            <a:spLocks noGrp="1"/>
          </p:cNvSpPr>
          <p:nvPr>
            <p:ph type="body" idx="1"/>
          </p:nvPr>
        </p:nvSpPr>
        <p:spPr>
          <a:xfrm>
            <a:off x="457200" y="4332943"/>
            <a:ext cx="8220075" cy="2325031"/>
          </a:xfrm>
        </p:spPr>
        <p:txBody>
          <a:bodyPr/>
          <a:lstStyle/>
          <a:p>
            <a:pPr marL="474345" indent="-342900">
              <a:buFont typeface="+mj-lt"/>
              <a:buAutoNum type="arabicPeriod"/>
            </a:pPr>
            <a:r>
              <a:rPr lang="en-US" dirty="0"/>
              <a:t>You can spot the frame and the test profile configured at Flow A1 including the type of traffic to be generated at Port A including the flow, the Physical layer, the Ethernet frame, MAC addresses, the PRBS generated, etc.</a:t>
            </a:r>
          </a:p>
          <a:p>
            <a:pPr marL="474345" indent="-342900">
              <a:buFont typeface="+mj-lt"/>
              <a:buAutoNum type="arabicPeriod"/>
            </a:pPr>
            <a:r>
              <a:rPr lang="en-US" dirty="0"/>
              <a:t>Make sure that Filter B1 is configured to match the traffic from Port A </a:t>
            </a:r>
            <a:br>
              <a:rPr lang="en-US" dirty="0"/>
            </a:br>
            <a:r>
              <a:rPr lang="en-US" u="sng" dirty="0"/>
              <a:t>Config</a:t>
            </a:r>
            <a:r>
              <a:rPr lang="en-US" dirty="0"/>
              <a:t> &gt; </a:t>
            </a:r>
            <a:r>
              <a:rPr lang="en-US" u="sng" dirty="0"/>
              <a:t>Port B</a:t>
            </a:r>
            <a:r>
              <a:rPr lang="en-US" dirty="0"/>
              <a:t> &gt; </a:t>
            </a:r>
            <a:r>
              <a:rPr lang="en-US" u="sng" dirty="0"/>
              <a:t>Filters</a:t>
            </a:r>
            <a:r>
              <a:rPr lang="en-US" dirty="0"/>
              <a:t> &gt; </a:t>
            </a:r>
            <a:r>
              <a:rPr lang="en-US" u="sng" dirty="0"/>
              <a:t>Filter B1</a:t>
            </a:r>
            <a:r>
              <a:rPr lang="en-US" dirty="0"/>
              <a:t> &gt; </a:t>
            </a:r>
            <a:r>
              <a:rPr lang="en-US" u="sng" dirty="0"/>
              <a:t>Filter mode</a:t>
            </a:r>
            <a:r>
              <a:rPr lang="en-US" dirty="0"/>
              <a:t> := </a:t>
            </a:r>
            <a:r>
              <a:rPr lang="en-US" i="1" dirty="0"/>
              <a:t>Match port A</a:t>
            </a:r>
          </a:p>
          <a:p>
            <a:pPr marL="474345" indent="-342900">
              <a:buFont typeface="+mj-lt"/>
              <a:buAutoNum type="arabicPeriod"/>
            </a:pPr>
            <a:r>
              <a:rPr lang="en-US" dirty="0"/>
              <a:t>Press RUN to activate the traffic generation</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Press </a:t>
            </a:r>
            <a:r>
              <a:rPr lang="en-US" b="1" dirty="0"/>
              <a:t>RUN</a:t>
            </a:r>
          </a:p>
        </p:txBody>
      </p:sp>
      <p:sp>
        <p:nvSpPr>
          <p:cNvPr id="11" name="Google Shape;1057;p16"/>
          <p:cNvSpPr/>
          <p:nvPr/>
        </p:nvSpPr>
        <p:spPr>
          <a:xfrm>
            <a:off x="200573" y="1625994"/>
            <a:ext cx="1365425"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3" name="Google Shape;1057;p16"/>
          <p:cNvSpPr/>
          <p:nvPr/>
        </p:nvSpPr>
        <p:spPr>
          <a:xfrm>
            <a:off x="200574" y="3247816"/>
            <a:ext cx="318594" cy="14088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14" name="Google Shape;1057;p16"/>
          <p:cNvSpPr/>
          <p:nvPr/>
        </p:nvSpPr>
        <p:spPr>
          <a:xfrm>
            <a:off x="166361" y="2436872"/>
            <a:ext cx="1223064" cy="770204"/>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roup 27"/>
          <p:cNvGrpSpPr/>
          <p:nvPr/>
        </p:nvGrpSpPr>
        <p:grpSpPr>
          <a:xfrm>
            <a:off x="645025" y="720774"/>
            <a:ext cx="661687" cy="606314"/>
            <a:chOff x="2428577" y="851280"/>
            <a:chExt cx="661687" cy="606314"/>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0" name="TextBox 29"/>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pic>
        <p:nvPicPr>
          <p:cNvPr id="6" name="Picture 5">
            <a:extLst>
              <a:ext uri="{FF2B5EF4-FFF2-40B4-BE49-F238E27FC236}">
                <a16:creationId xmlns:a16="http://schemas.microsoft.com/office/drawing/2014/main" id="{6A9D1313-5A74-40D4-ABF1-781FAD32594F}"/>
              </a:ext>
            </a:extLst>
          </p:cNvPr>
          <p:cNvPicPr>
            <a:picLocks noChangeAspect="1"/>
          </p:cNvPicPr>
          <p:nvPr/>
        </p:nvPicPr>
        <p:blipFill>
          <a:blip r:embed="rId4"/>
          <a:stretch>
            <a:fillRect/>
          </a:stretch>
        </p:blipFill>
        <p:spPr>
          <a:xfrm>
            <a:off x="4650149" y="1241655"/>
            <a:ext cx="4255651" cy="2541717"/>
          </a:xfrm>
          <a:prstGeom prst="rect">
            <a:avLst/>
          </a:prstGeom>
        </p:spPr>
      </p:pic>
      <p:sp>
        <p:nvSpPr>
          <p:cNvPr id="18" name="Google Shape;1057;p16">
            <a:extLst>
              <a:ext uri="{FF2B5EF4-FFF2-40B4-BE49-F238E27FC236}">
                <a16:creationId xmlns:a16="http://schemas.microsoft.com/office/drawing/2014/main" id="{1555A31C-613C-483D-A89C-00795275F358}"/>
              </a:ext>
            </a:extLst>
          </p:cNvPr>
          <p:cNvSpPr/>
          <p:nvPr/>
        </p:nvSpPr>
        <p:spPr>
          <a:xfrm>
            <a:off x="6132946" y="1401779"/>
            <a:ext cx="2539064" cy="224215"/>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5" name="Group 14"/>
          <p:cNvGrpSpPr/>
          <p:nvPr/>
        </p:nvGrpSpPr>
        <p:grpSpPr>
          <a:xfrm>
            <a:off x="4502348" y="3578664"/>
            <a:ext cx="591940" cy="512485"/>
            <a:chOff x="1707517" y="1467106"/>
            <a:chExt cx="591940" cy="512485"/>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7" name="TextBox 16"/>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3904256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302D74-ABF8-45D0-A354-3855A0F88A13}"/>
              </a:ext>
            </a:extLst>
          </p:cNvPr>
          <p:cNvPicPr>
            <a:picLocks noChangeAspect="1"/>
          </p:cNvPicPr>
          <p:nvPr/>
        </p:nvPicPr>
        <p:blipFill>
          <a:blip r:embed="rId2"/>
          <a:stretch>
            <a:fillRect/>
          </a:stretch>
        </p:blipFill>
        <p:spPr>
          <a:xfrm>
            <a:off x="4741407" y="1360279"/>
            <a:ext cx="4209882" cy="2523822"/>
          </a:xfrm>
          <a:prstGeom prst="rect">
            <a:avLst/>
          </a:prstGeom>
        </p:spPr>
      </p:pic>
      <p:pic>
        <p:nvPicPr>
          <p:cNvPr id="5" name="Picture 4">
            <a:extLst>
              <a:ext uri="{FF2B5EF4-FFF2-40B4-BE49-F238E27FC236}">
                <a16:creationId xmlns:a16="http://schemas.microsoft.com/office/drawing/2014/main" id="{8D975760-970C-41DD-A485-F82AE43710BE}"/>
              </a:ext>
            </a:extLst>
          </p:cNvPr>
          <p:cNvPicPr>
            <a:picLocks noChangeAspect="1"/>
          </p:cNvPicPr>
          <p:nvPr/>
        </p:nvPicPr>
        <p:blipFill>
          <a:blip r:embed="rId3"/>
          <a:stretch>
            <a:fillRect/>
          </a:stretch>
        </p:blipFill>
        <p:spPr>
          <a:xfrm>
            <a:off x="184798" y="1356410"/>
            <a:ext cx="4187176" cy="2496603"/>
          </a:xfrm>
          <a:prstGeom prst="rect">
            <a:avLst/>
          </a:prstGeom>
        </p:spPr>
      </p:pic>
      <p:sp>
        <p:nvSpPr>
          <p:cNvPr id="2" name="Text Placeholder 1"/>
          <p:cNvSpPr>
            <a:spLocks noGrp="1"/>
          </p:cNvSpPr>
          <p:nvPr>
            <p:ph type="body" idx="1"/>
          </p:nvPr>
        </p:nvSpPr>
        <p:spPr>
          <a:xfrm>
            <a:off x="461962" y="3845279"/>
            <a:ext cx="8220075" cy="2643831"/>
          </a:xfrm>
        </p:spPr>
        <p:txBody>
          <a:bodyPr/>
          <a:lstStyle/>
          <a:p>
            <a:pPr marL="131445" indent="0">
              <a:buNone/>
            </a:pPr>
            <a:r>
              <a:rPr lang="en-US" dirty="0"/>
              <a:t>You can see now you are receiving MPLS labels from the following menu: </a:t>
            </a:r>
          </a:p>
          <a:p>
            <a:pPr marL="474345" indent="-342900">
              <a:buFont typeface="+mj-lt"/>
              <a:buAutoNum type="arabicPeriod"/>
            </a:pPr>
            <a:r>
              <a:rPr lang="en-US" u="sng" dirty="0"/>
              <a:t>Results</a:t>
            </a:r>
            <a:r>
              <a:rPr lang="en-US" dirty="0"/>
              <a:t> &gt; </a:t>
            </a:r>
            <a:r>
              <a:rPr lang="en-US" u="sng" dirty="0"/>
              <a:t>Port B</a:t>
            </a:r>
            <a:r>
              <a:rPr lang="en-US" dirty="0"/>
              <a:t> &gt; </a:t>
            </a:r>
            <a:r>
              <a:rPr lang="en-US" u="sng" dirty="0"/>
              <a:t>MPLS statistics</a:t>
            </a:r>
          </a:p>
          <a:p>
            <a:pPr marL="474345" indent="-342900">
              <a:buFont typeface="+mj-lt"/>
              <a:buAutoNum type="arabicPeriod"/>
            </a:pPr>
            <a:r>
              <a:rPr lang="en-US" dirty="0"/>
              <a:t>Press LED symbol and select Port B</a:t>
            </a:r>
          </a:p>
          <a:p>
            <a:pPr marL="474345" indent="-342900">
              <a:buFont typeface="+mj-lt"/>
              <a:buAutoNum type="arabicPeriod"/>
            </a:pPr>
            <a:r>
              <a:rPr lang="en-US" dirty="0"/>
              <a:t>Immediately the RX LED will turn green indicating the reception of traffic</a:t>
            </a:r>
          </a:p>
          <a:p>
            <a:pPr marL="474345" indent="-342900">
              <a:buFont typeface="+mj-lt"/>
              <a:buAutoNum type="arabicPeriod"/>
            </a:pPr>
            <a:r>
              <a:rPr lang="en-US" dirty="0"/>
              <a:t>As you have selected a PRBS spot the LED indicating that the pattern is being received correctly</a:t>
            </a:r>
          </a:p>
          <a:p>
            <a:pPr marL="474345" indent="-342900">
              <a:buFont typeface="+mj-lt"/>
              <a:buAutoNum type="arabicPeriod"/>
            </a:pPr>
            <a:r>
              <a:rPr lang="en-US" dirty="0"/>
              <a:t>You can spot other results for instance some statistics regarding traffic:</a:t>
            </a:r>
            <a:br>
              <a:rPr lang="en-US" dirty="0"/>
            </a:br>
            <a:r>
              <a:rPr lang="en-US" u="sng" dirty="0"/>
              <a:t>Results</a:t>
            </a:r>
            <a:r>
              <a:rPr lang="en-US" dirty="0"/>
              <a:t> &gt; </a:t>
            </a:r>
            <a:r>
              <a:rPr lang="en-US" u="sng" dirty="0"/>
              <a:t>Port B</a:t>
            </a:r>
            <a:r>
              <a:rPr lang="en-US" dirty="0"/>
              <a:t> &gt; </a:t>
            </a:r>
            <a:r>
              <a:rPr lang="en-US" u="sng" dirty="0"/>
              <a:t>Bandwidth statistics</a:t>
            </a:r>
            <a:r>
              <a:rPr lang="en-US" dirty="0"/>
              <a:t> &gt; </a:t>
            </a:r>
            <a:r>
              <a:rPr lang="en-US" u="sng" dirty="0"/>
              <a:t>General statistics</a:t>
            </a:r>
          </a:p>
          <a:p>
            <a:pPr marL="474345" indent="-342900">
              <a:buFont typeface="+mj-lt"/>
              <a:buAutoNum type="arabicPeriod"/>
            </a:pPr>
            <a:endParaRPr lang="en-US" dirty="0"/>
          </a:p>
          <a:p>
            <a:pPr marL="474345" indent="-342900">
              <a:buFont typeface="+mj-lt"/>
              <a:buAutoNum type="arabicPeriod"/>
            </a:pPr>
            <a:endParaRPr lang="en-US"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Press </a:t>
            </a:r>
            <a:r>
              <a:rPr lang="en-US" b="1" dirty="0"/>
              <a:t>RUN</a:t>
            </a:r>
          </a:p>
        </p:txBody>
      </p:sp>
      <p:grpSp>
        <p:nvGrpSpPr>
          <p:cNvPr id="18" name="Group 17"/>
          <p:cNvGrpSpPr/>
          <p:nvPr/>
        </p:nvGrpSpPr>
        <p:grpSpPr>
          <a:xfrm>
            <a:off x="0" y="1301665"/>
            <a:ext cx="591940" cy="512485"/>
            <a:chOff x="1707517" y="1467106"/>
            <a:chExt cx="591940" cy="512485"/>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0" name="TextBox 19"/>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sp>
        <p:nvSpPr>
          <p:cNvPr id="21" name="Google Shape;1057;p16"/>
          <p:cNvSpPr/>
          <p:nvPr/>
        </p:nvSpPr>
        <p:spPr>
          <a:xfrm>
            <a:off x="192711" y="1961754"/>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4" name="Google Shape;1057;p16"/>
          <p:cNvSpPr/>
          <p:nvPr/>
        </p:nvSpPr>
        <p:spPr>
          <a:xfrm>
            <a:off x="187945"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5" name="Group 24"/>
          <p:cNvGrpSpPr/>
          <p:nvPr/>
        </p:nvGrpSpPr>
        <p:grpSpPr>
          <a:xfrm>
            <a:off x="1616698" y="2074307"/>
            <a:ext cx="661687" cy="606314"/>
            <a:chOff x="2428577" y="851280"/>
            <a:chExt cx="661687" cy="606314"/>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7" name="TextBox 26"/>
            <p:cNvSpPr txBox="1"/>
            <p:nvPr/>
          </p:nvSpPr>
          <p:spPr>
            <a:xfrm>
              <a:off x="2640046" y="851280"/>
              <a:ext cx="284052" cy="307777"/>
            </a:xfrm>
            <a:prstGeom prst="rect">
              <a:avLst/>
            </a:prstGeom>
            <a:noFill/>
          </p:spPr>
          <p:txBody>
            <a:bodyPr wrap="none" rtlCol="0">
              <a:spAutoFit/>
            </a:bodyPr>
            <a:lstStyle/>
            <a:p>
              <a:r>
                <a:rPr lang="en-US" dirty="0">
                  <a:solidFill>
                    <a:schemeClr val="bg1"/>
                  </a:solidFill>
                </a:rPr>
                <a:t>3</a:t>
              </a:r>
            </a:p>
          </p:txBody>
        </p:sp>
      </p:grpSp>
      <p:grpSp>
        <p:nvGrpSpPr>
          <p:cNvPr id="33" name="Group 32"/>
          <p:cNvGrpSpPr/>
          <p:nvPr/>
        </p:nvGrpSpPr>
        <p:grpSpPr>
          <a:xfrm>
            <a:off x="1616699" y="2801016"/>
            <a:ext cx="661687" cy="606314"/>
            <a:chOff x="2428577" y="851280"/>
            <a:chExt cx="661687" cy="606314"/>
          </a:xfrm>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5" name="TextBox 34"/>
            <p:cNvSpPr txBox="1"/>
            <p:nvPr/>
          </p:nvSpPr>
          <p:spPr>
            <a:xfrm>
              <a:off x="2640046" y="851280"/>
              <a:ext cx="284052" cy="307777"/>
            </a:xfrm>
            <a:prstGeom prst="rect">
              <a:avLst/>
            </a:prstGeom>
            <a:noFill/>
          </p:spPr>
          <p:txBody>
            <a:bodyPr wrap="none" rtlCol="0">
              <a:spAutoFit/>
            </a:bodyPr>
            <a:lstStyle/>
            <a:p>
              <a:r>
                <a:rPr lang="en-US" dirty="0">
                  <a:solidFill>
                    <a:schemeClr val="bg1"/>
                  </a:solidFill>
                </a:rPr>
                <a:t>4</a:t>
              </a:r>
            </a:p>
          </p:txBody>
        </p:sp>
      </p:grpSp>
      <p:grpSp>
        <p:nvGrpSpPr>
          <p:cNvPr id="36" name="Group 35"/>
          <p:cNvGrpSpPr/>
          <p:nvPr/>
        </p:nvGrpSpPr>
        <p:grpSpPr>
          <a:xfrm>
            <a:off x="2708531" y="741267"/>
            <a:ext cx="661687" cy="606314"/>
            <a:chOff x="2428577" y="851280"/>
            <a:chExt cx="661687" cy="606314"/>
          </a:xfrm>
        </p:grpSpPr>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8" name="TextBox 37"/>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1</a:t>
              </a:r>
            </a:p>
          </p:txBody>
        </p:sp>
      </p:grpSp>
      <p:grpSp>
        <p:nvGrpSpPr>
          <p:cNvPr id="39" name="Group 38"/>
          <p:cNvGrpSpPr/>
          <p:nvPr/>
        </p:nvGrpSpPr>
        <p:grpSpPr>
          <a:xfrm>
            <a:off x="6670931" y="774008"/>
            <a:ext cx="661687" cy="606314"/>
            <a:chOff x="2428577" y="851280"/>
            <a:chExt cx="661687" cy="606314"/>
          </a:xfrm>
        </p:grpSpPr>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41" name="TextBox 40"/>
            <p:cNvSpPr txBox="1"/>
            <p:nvPr/>
          </p:nvSpPr>
          <p:spPr>
            <a:xfrm>
              <a:off x="2640046" y="851280"/>
              <a:ext cx="284052" cy="307777"/>
            </a:xfrm>
            <a:prstGeom prst="rect">
              <a:avLst/>
            </a:prstGeom>
            <a:noFill/>
          </p:spPr>
          <p:txBody>
            <a:bodyPr wrap="none" rtlCol="0">
              <a:spAutoFit/>
            </a:bodyPr>
            <a:lstStyle/>
            <a:p>
              <a:r>
                <a:rPr lang="en-US" dirty="0">
                  <a:solidFill>
                    <a:schemeClr val="accent6"/>
                  </a:solidFill>
                </a:rPr>
                <a:t>5</a:t>
              </a:r>
            </a:p>
          </p:txBody>
        </p:sp>
      </p:grpSp>
    </p:spTree>
    <p:extLst>
      <p:ext uri="{BB962C8B-B14F-4D97-AF65-F5344CB8AC3E}">
        <p14:creationId xmlns:p14="http://schemas.microsoft.com/office/powerpoint/2010/main" val="1911580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44C98E-BEF8-443E-A4D0-9AEEBAB7266A}"/>
              </a:ext>
            </a:extLst>
          </p:cNvPr>
          <p:cNvPicPr>
            <a:picLocks noChangeAspect="1"/>
          </p:cNvPicPr>
          <p:nvPr/>
        </p:nvPicPr>
        <p:blipFill>
          <a:blip r:embed="rId2"/>
          <a:stretch>
            <a:fillRect/>
          </a:stretch>
        </p:blipFill>
        <p:spPr>
          <a:xfrm>
            <a:off x="4699876" y="1295059"/>
            <a:ext cx="4234111" cy="2538347"/>
          </a:xfrm>
          <a:prstGeom prst="rect">
            <a:avLst/>
          </a:prstGeom>
        </p:spPr>
      </p:pic>
      <p:pic>
        <p:nvPicPr>
          <p:cNvPr id="4" name="Picture 3">
            <a:extLst>
              <a:ext uri="{FF2B5EF4-FFF2-40B4-BE49-F238E27FC236}">
                <a16:creationId xmlns:a16="http://schemas.microsoft.com/office/drawing/2014/main" id="{B3760365-D797-42FD-BD25-3C852528326E}"/>
              </a:ext>
            </a:extLst>
          </p:cNvPr>
          <p:cNvPicPr>
            <a:picLocks noChangeAspect="1"/>
          </p:cNvPicPr>
          <p:nvPr/>
        </p:nvPicPr>
        <p:blipFill>
          <a:blip r:embed="rId3"/>
          <a:stretch>
            <a:fillRect/>
          </a:stretch>
        </p:blipFill>
        <p:spPr>
          <a:xfrm>
            <a:off x="293760" y="1288423"/>
            <a:ext cx="4234111" cy="2526636"/>
          </a:xfrm>
          <a:prstGeom prst="rect">
            <a:avLst/>
          </a:prstGeom>
        </p:spPr>
      </p:pic>
      <p:sp>
        <p:nvSpPr>
          <p:cNvPr id="3" name="Title 2"/>
          <p:cNvSpPr>
            <a:spLocks noGrp="1"/>
          </p:cNvSpPr>
          <p:nvPr>
            <p:ph type="title"/>
          </p:nvPr>
        </p:nvSpPr>
        <p:spPr/>
        <p:txBody>
          <a:bodyPr/>
          <a:lstStyle/>
          <a:p>
            <a:r>
              <a:rPr lang="en-US" dirty="0"/>
              <a:t>Insert events in Tester 1</a:t>
            </a:r>
          </a:p>
        </p:txBody>
      </p:sp>
      <p:grpSp>
        <p:nvGrpSpPr>
          <p:cNvPr id="11" name="Group 10"/>
          <p:cNvGrpSpPr/>
          <p:nvPr/>
        </p:nvGrpSpPr>
        <p:grpSpPr>
          <a:xfrm>
            <a:off x="1471612" y="2695650"/>
            <a:ext cx="591940" cy="512485"/>
            <a:chOff x="1707517" y="1467106"/>
            <a:chExt cx="591940" cy="512485"/>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5" name="Group 14"/>
          <p:cNvGrpSpPr/>
          <p:nvPr/>
        </p:nvGrpSpPr>
        <p:grpSpPr>
          <a:xfrm>
            <a:off x="4692868" y="724858"/>
            <a:ext cx="661687" cy="606314"/>
            <a:chOff x="2428577" y="851280"/>
            <a:chExt cx="661687" cy="606314"/>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7" name="TextBox 16"/>
            <p:cNvSpPr txBox="1"/>
            <p:nvPr/>
          </p:nvSpPr>
          <p:spPr>
            <a:xfrm>
              <a:off x="2640046" y="851280"/>
              <a:ext cx="284052" cy="307777"/>
            </a:xfrm>
            <a:prstGeom prst="rect">
              <a:avLst/>
            </a:prstGeom>
            <a:noFill/>
          </p:spPr>
          <p:txBody>
            <a:bodyPr wrap="none" rtlCol="0">
              <a:spAutoFit/>
            </a:bodyPr>
            <a:lstStyle/>
            <a:p>
              <a:r>
                <a:rPr lang="en-US" dirty="0">
                  <a:solidFill>
                    <a:schemeClr val="tx1"/>
                  </a:solidFill>
                </a:rPr>
                <a:t>5</a:t>
              </a:r>
            </a:p>
          </p:txBody>
        </p:sp>
      </p:grpSp>
      <p:sp>
        <p:nvSpPr>
          <p:cNvPr id="18" name="Google Shape;1057;p16"/>
          <p:cNvSpPr/>
          <p:nvPr/>
        </p:nvSpPr>
        <p:spPr>
          <a:xfrm>
            <a:off x="4703839" y="3064277"/>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 name="Text Placeholder 1"/>
          <p:cNvSpPr>
            <a:spLocks noGrp="1"/>
          </p:cNvSpPr>
          <p:nvPr>
            <p:ph type="body" idx="1"/>
          </p:nvPr>
        </p:nvSpPr>
        <p:spPr>
          <a:xfrm>
            <a:off x="457200" y="4026861"/>
            <a:ext cx="8220075" cy="2509733"/>
          </a:xfrm>
        </p:spPr>
        <p:txBody>
          <a:bodyPr/>
          <a:lstStyle/>
          <a:p>
            <a:pPr marL="131445" indent="0">
              <a:buNone/>
            </a:pPr>
            <a:r>
              <a:rPr lang="en-US" dirty="0"/>
              <a:t>This is a good practice to understand how it all works</a:t>
            </a:r>
          </a:p>
          <a:p>
            <a:pPr marL="474345" indent="-342900">
              <a:buFont typeface="+mj-lt"/>
              <a:buAutoNum type="arabicPeriod"/>
            </a:pPr>
            <a:r>
              <a:rPr lang="en-US" u="sng" dirty="0"/>
              <a:t>Test</a:t>
            </a:r>
            <a:r>
              <a:rPr lang="en-US" dirty="0"/>
              <a:t> &gt; </a:t>
            </a:r>
            <a:r>
              <a:rPr lang="en-US" u="sng" dirty="0"/>
              <a:t>Insertion</a:t>
            </a:r>
            <a:r>
              <a:rPr lang="en-US" dirty="0"/>
              <a:t> &gt; Insert to := Port A</a:t>
            </a:r>
          </a:p>
          <a:p>
            <a:pPr marL="474345" indent="-342900">
              <a:buFont typeface="+mj-lt"/>
              <a:buAutoNum type="arabicPeriod"/>
            </a:pPr>
            <a:r>
              <a:rPr lang="en-US" u="sng" dirty="0"/>
              <a:t>Test</a:t>
            </a:r>
            <a:r>
              <a:rPr lang="en-US" dirty="0"/>
              <a:t> &gt; </a:t>
            </a:r>
            <a:r>
              <a:rPr lang="en-US" u="sng" dirty="0"/>
              <a:t>Insertion</a:t>
            </a:r>
            <a:r>
              <a:rPr lang="en-US" dirty="0"/>
              <a:t> &gt; Event to insert := </a:t>
            </a:r>
            <a:r>
              <a:rPr lang="en-US" i="1" dirty="0"/>
              <a:t>TSE</a:t>
            </a:r>
          </a:p>
          <a:p>
            <a:pPr marL="474345" indent="-342900">
              <a:buFont typeface="+mj-lt"/>
              <a:buAutoNum type="arabicPeriod"/>
            </a:pPr>
            <a:r>
              <a:rPr lang="en-US" u="sng" dirty="0"/>
              <a:t>Test</a:t>
            </a:r>
            <a:r>
              <a:rPr lang="en-US" dirty="0"/>
              <a:t> &gt; </a:t>
            </a:r>
            <a:r>
              <a:rPr lang="en-US" u="sng" dirty="0"/>
              <a:t>Insertion</a:t>
            </a:r>
            <a:r>
              <a:rPr lang="en-US" dirty="0"/>
              <a:t> &gt; Mode := </a:t>
            </a:r>
            <a:r>
              <a:rPr lang="en-US" i="1" dirty="0"/>
              <a:t>Single</a:t>
            </a:r>
          </a:p>
          <a:p>
            <a:pPr marL="474345" indent="-342900">
              <a:buFont typeface="+mj-lt"/>
              <a:buAutoNum type="arabicPeriod"/>
            </a:pPr>
            <a:r>
              <a:rPr lang="en-US" dirty="0"/>
              <a:t>Press </a:t>
            </a:r>
            <a:r>
              <a:rPr lang="en-US" u="sng" dirty="0"/>
              <a:t>Event</a:t>
            </a:r>
            <a:r>
              <a:rPr lang="en-US" dirty="0"/>
              <a:t> to insert one TSE error</a:t>
            </a:r>
          </a:p>
          <a:p>
            <a:pPr marL="474345" indent="-342900">
              <a:buFont typeface="+mj-lt"/>
              <a:buAutoNum type="arabicPeriod"/>
            </a:pPr>
            <a:r>
              <a:rPr lang="en-US" dirty="0"/>
              <a:t>Spot how the error appears in the LED and the tester shows an </a:t>
            </a:r>
            <a:r>
              <a:rPr lang="en-US" b="1" dirty="0"/>
              <a:t>E</a:t>
            </a:r>
            <a:r>
              <a:rPr lang="en-US" dirty="0"/>
              <a:t> label</a:t>
            </a:r>
          </a:p>
          <a:p>
            <a:pPr marL="474345" indent="-342900">
              <a:buFont typeface="+mj-lt"/>
              <a:buAutoNum type="arabicPeriod"/>
            </a:pPr>
            <a:endParaRPr lang="en-US" i="1" dirty="0"/>
          </a:p>
          <a:p>
            <a:pPr marL="474345" indent="-342900">
              <a:buFont typeface="+mj-lt"/>
              <a:buAutoNum type="arabicPeriod"/>
            </a:pPr>
            <a:endParaRPr lang="en-US" dirty="0"/>
          </a:p>
        </p:txBody>
      </p:sp>
      <p:grpSp>
        <p:nvGrpSpPr>
          <p:cNvPr id="23" name="Group 22">
            <a:extLst>
              <a:ext uri="{FF2B5EF4-FFF2-40B4-BE49-F238E27FC236}">
                <a16:creationId xmlns:a16="http://schemas.microsoft.com/office/drawing/2014/main" id="{B9C970D1-B160-4655-9B3D-379A97179E00}"/>
              </a:ext>
            </a:extLst>
          </p:cNvPr>
          <p:cNvGrpSpPr/>
          <p:nvPr/>
        </p:nvGrpSpPr>
        <p:grpSpPr>
          <a:xfrm>
            <a:off x="4812585" y="3632112"/>
            <a:ext cx="591940" cy="512485"/>
            <a:chOff x="1707517" y="1467106"/>
            <a:chExt cx="591940" cy="512485"/>
          </a:xfrm>
        </p:grpSpPr>
        <p:pic>
          <p:nvPicPr>
            <p:cNvPr id="24" name="Picture 23">
              <a:extLst>
                <a:ext uri="{FF2B5EF4-FFF2-40B4-BE49-F238E27FC236}">
                  <a16:creationId xmlns:a16="http://schemas.microsoft.com/office/drawing/2014/main" id="{73DC01D6-1895-4DDC-A047-BE14623A5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5" name="TextBox 24">
              <a:extLst>
                <a:ext uri="{FF2B5EF4-FFF2-40B4-BE49-F238E27FC236}">
                  <a16:creationId xmlns:a16="http://schemas.microsoft.com/office/drawing/2014/main" id="{32312601-5803-4D63-A8D3-7D5E670831A8}"/>
                </a:ext>
              </a:extLst>
            </p:cNvPr>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1290081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8007" y="1080000"/>
            <a:ext cx="4243986" cy="2520000"/>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218007" y="3748794"/>
            <a:ext cx="8784546" cy="2759212"/>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  The first thing to </a:t>
            </a:r>
            <a:r>
              <a:rPr lang="en-US" dirty="0" err="1"/>
              <a:t>to</a:t>
            </a:r>
            <a:r>
              <a:rPr lang="en-US" dirty="0"/>
              <a:t> is to enable it:</a:t>
            </a:r>
            <a:r>
              <a:rPr lang="en-US" sz="1000" dirty="0"/>
              <a:t/>
            </a:r>
            <a:br>
              <a:rPr lang="en-US" sz="1000" dirty="0"/>
            </a:br>
            <a:r>
              <a:rPr lang="en-US" sz="1000" dirty="0"/>
              <a:t>  </a:t>
            </a:r>
            <a:endParaRPr lang="en-US" dirty="0"/>
          </a:p>
          <a:p>
            <a:pPr>
              <a:buFont typeface="+mj-lt"/>
              <a:buAutoNum type="arabicPeriod"/>
            </a:pPr>
            <a:r>
              <a:rPr lang="en-US" u="sng" dirty="0"/>
              <a:t>Home</a:t>
            </a:r>
            <a:r>
              <a:rPr lang="en-US" dirty="0"/>
              <a:t> &gt; </a:t>
            </a:r>
            <a:r>
              <a:rPr lang="en-US" u="sng" dirty="0"/>
              <a:t>Test</a:t>
            </a:r>
            <a:r>
              <a:rPr lang="en-US" dirty="0"/>
              <a:t> &gt; </a:t>
            </a:r>
            <a:r>
              <a:rPr lang="en-US" u="sng" dirty="0"/>
              <a:t>Event logger </a:t>
            </a:r>
            <a:r>
              <a:rPr lang="en-US" u="sng" dirty="0" err="1"/>
              <a:t>sep</a:t>
            </a:r>
            <a:r>
              <a:rPr lang="en-US" dirty="0"/>
              <a:t> &gt; </a:t>
            </a:r>
            <a:r>
              <a:rPr lang="en-US" u="sng" dirty="0"/>
              <a:t>Enable</a:t>
            </a:r>
            <a:r>
              <a:rPr lang="en-US" dirty="0"/>
              <a:t> := </a:t>
            </a:r>
            <a:r>
              <a:rPr lang="en-US" i="1" dirty="0"/>
              <a:t>Yes</a:t>
            </a:r>
          </a:p>
          <a:p>
            <a:pPr>
              <a:buFont typeface="+mj-lt"/>
              <a:buAutoNum type="arabicPeriod"/>
            </a:pPr>
            <a:r>
              <a:rPr lang="en-US" dirty="0"/>
              <a:t>Clear the currently selected </a:t>
            </a:r>
            <a:r>
              <a:rPr lang="en-US" dirty="0" err="1"/>
              <a:t>filter</a:t>
            </a:r>
            <a:r>
              <a:rPr lang="en-US" u="sng" dirty="0" err="1"/>
              <a:t>tu</a:t>
            </a:r>
            <a:r>
              <a:rPr lang="en-US" dirty="0" err="1"/>
              <a:t>s</a:t>
            </a:r>
            <a:r>
              <a:rPr lang="en-US" dirty="0"/>
              <a:t>: </a:t>
            </a:r>
            <a:r>
              <a:rPr lang="en-US" u="sng" dirty="0"/>
              <a:t>Clear all filters</a:t>
            </a:r>
            <a:r>
              <a:rPr lang="en-US" dirty="0"/>
              <a:t> := </a:t>
            </a:r>
            <a:r>
              <a:rPr lang="en-US" i="1" dirty="0"/>
              <a:t>Yes</a:t>
            </a:r>
          </a:p>
          <a:p>
            <a:pPr marL="22860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enable</a:t>
            </a:r>
            <a:endParaRPr lang="es-ES" dirty="0"/>
          </a:p>
        </p:txBody>
      </p:sp>
      <p:grpSp>
        <p:nvGrpSpPr>
          <p:cNvPr id="13" name="Group 12"/>
          <p:cNvGrpSpPr/>
          <p:nvPr/>
        </p:nvGrpSpPr>
        <p:grpSpPr>
          <a:xfrm>
            <a:off x="2546852" y="2377079"/>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pic>
        <p:nvPicPr>
          <p:cNvPr id="7" name="Picture 6"/>
          <p:cNvPicPr>
            <a:picLocks noChangeAspect="1"/>
          </p:cNvPicPr>
          <p:nvPr/>
        </p:nvPicPr>
        <p:blipFill>
          <a:blip r:embed="rId4"/>
          <a:stretch>
            <a:fillRect/>
          </a:stretch>
        </p:blipFill>
        <p:spPr>
          <a:xfrm>
            <a:off x="4666539" y="1080000"/>
            <a:ext cx="4248000" cy="252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82001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222" y="4159068"/>
            <a:ext cx="8784546" cy="2424782"/>
          </a:xfrm>
        </p:spPr>
        <p:txBody>
          <a:bodyPr/>
          <a:lstStyle/>
          <a:p>
            <a:pPr marL="0" indent="0">
              <a:buNone/>
            </a:pPr>
            <a:r>
              <a:rPr lang="en-US" dirty="0"/>
              <a:t>Now you need to select which events you want to trace are categorized in classes: </a:t>
            </a:r>
          </a:p>
          <a:p>
            <a:pPr marL="342900" indent="-342900">
              <a:buFont typeface="+mj-lt"/>
              <a:buAutoNum type="arabicPeriod"/>
            </a:pPr>
            <a:r>
              <a:rPr lang="en-US" u="sng" dirty="0"/>
              <a:t>Test</a:t>
            </a:r>
            <a:r>
              <a:rPr lang="en-US" dirty="0"/>
              <a:t> &gt; </a:t>
            </a:r>
            <a:r>
              <a:rPr lang="en-US" u="sng" dirty="0"/>
              <a:t>Event Logger setup</a:t>
            </a:r>
            <a:r>
              <a:rPr lang="en-US" dirty="0"/>
              <a:t> &gt; [ </a:t>
            </a:r>
            <a:r>
              <a:rPr lang="en-US" u="sng" dirty="0"/>
              <a:t>Port A</a:t>
            </a:r>
            <a:r>
              <a:rPr lang="en-US" dirty="0"/>
              <a:t> | </a:t>
            </a:r>
            <a:r>
              <a:rPr lang="en-US" u="sng" dirty="0"/>
              <a:t>Port B</a:t>
            </a:r>
            <a:r>
              <a:rPr lang="en-US" dirty="0"/>
              <a:t> | </a:t>
            </a:r>
            <a:r>
              <a:rPr lang="en-US" u="sng" dirty="0"/>
              <a:t>System event</a:t>
            </a:r>
            <a:r>
              <a:rPr lang="en-US" dirty="0"/>
              <a:t> | </a:t>
            </a:r>
            <a:r>
              <a:rPr lang="en-US" u="sng" dirty="0"/>
              <a:t>Debug events</a:t>
            </a:r>
            <a:r>
              <a:rPr lang="en-US" dirty="0"/>
              <a:t>]</a:t>
            </a:r>
          </a:p>
          <a:p>
            <a:pPr marL="342900" indent="-342900">
              <a:buFont typeface="+mj-lt"/>
              <a:buAutoNum type="arabicPeriod"/>
            </a:pPr>
            <a:r>
              <a:rPr lang="en-US" dirty="0"/>
              <a:t>You will find out several groups of events and statistics: </a:t>
            </a:r>
            <a:br>
              <a:rPr lang="en-US" dirty="0"/>
            </a:br>
            <a:r>
              <a:rPr lang="en-US" u="sng" dirty="0"/>
              <a:t>Port A event filter</a:t>
            </a:r>
            <a:r>
              <a:rPr lang="en-US" dirty="0"/>
              <a:t> &gt; </a:t>
            </a:r>
            <a:r>
              <a:rPr lang="en-US" u="sng" dirty="0"/>
              <a:t>Port A event filter</a:t>
            </a:r>
            <a:r>
              <a:rPr lang="en-US" dirty="0"/>
              <a:t> := [</a:t>
            </a:r>
            <a:r>
              <a:rPr lang="en-US" i="1" dirty="0" err="1"/>
              <a:t>Anom</a:t>
            </a:r>
            <a:r>
              <a:rPr lang="en-US" i="1" dirty="0"/>
              <a:t>/</a:t>
            </a:r>
            <a:r>
              <a:rPr lang="en-US" i="1" dirty="0" err="1"/>
              <a:t>defts</a:t>
            </a:r>
            <a:r>
              <a:rPr lang="en-US" i="1" dirty="0"/>
              <a:t> | </a:t>
            </a:r>
            <a:r>
              <a:rPr lang="en-US" i="1" dirty="0" err="1"/>
              <a:t>Bwd</a:t>
            </a:r>
            <a:r>
              <a:rPr lang="en-US" i="1" dirty="0"/>
              <a:t> | Frame | SLA | BERT]</a:t>
            </a:r>
            <a:endParaRPr lang="en-US" dirty="0"/>
          </a:p>
          <a:p>
            <a:pPr marL="342900" indent="-342900">
              <a:buFont typeface="+mj-lt"/>
              <a:buAutoNum type="arabicPeriod"/>
            </a:pPr>
            <a:r>
              <a:rPr lang="en-US" dirty="0"/>
              <a:t>For our particular test select a bundle or events in Port A :</a:t>
            </a:r>
            <a:br>
              <a:rPr lang="en-US" dirty="0"/>
            </a:br>
            <a:r>
              <a:rPr lang="en-US" u="sng" dirty="0"/>
              <a:t>Port A event filter</a:t>
            </a:r>
            <a:r>
              <a:rPr lang="en-US" dirty="0"/>
              <a:t> &gt; </a:t>
            </a:r>
            <a:r>
              <a:rPr lang="en-US" u="sng" dirty="0"/>
              <a:t>Bandwidth stats</a:t>
            </a:r>
            <a:r>
              <a:rPr lang="en-US" dirty="0"/>
              <a:t> &gt; </a:t>
            </a:r>
            <a:r>
              <a:rPr lang="en-US" u="sng" dirty="0"/>
              <a:t>Filter A1</a:t>
            </a:r>
            <a:r>
              <a:rPr lang="en-US" dirty="0"/>
              <a:t> := [</a:t>
            </a:r>
            <a:r>
              <a:rPr lang="en-US" i="1" dirty="0"/>
              <a:t>Ethernet | IPv4 | IPv6 | UDP</a:t>
            </a:r>
            <a:r>
              <a:rPr lang="en-US" dirty="0"/>
              <a:t>]</a:t>
            </a:r>
          </a:p>
        </p:txBody>
      </p:sp>
      <p:sp>
        <p:nvSpPr>
          <p:cNvPr id="3" name="Title 2"/>
          <p:cNvSpPr>
            <a:spLocks noGrp="1"/>
          </p:cNvSpPr>
          <p:nvPr>
            <p:ph type="title" idx="4294967295"/>
          </p:nvPr>
        </p:nvSpPr>
        <p:spPr>
          <a:xfrm>
            <a:off x="0" y="0"/>
            <a:ext cx="9144000" cy="836613"/>
          </a:xfrm>
        </p:spPr>
        <p:txBody>
          <a:bodyPr/>
          <a:lstStyle/>
          <a:p>
            <a:r>
              <a:rPr lang="nl-NL" b="1" dirty="0"/>
              <a:t>Select </a:t>
            </a:r>
            <a:r>
              <a:rPr lang="nl-NL" dirty="0"/>
              <a:t>the Events to Log</a:t>
            </a:r>
            <a:endParaRPr lang="es-ES" dirty="0"/>
          </a:p>
        </p:txBody>
      </p:sp>
      <p:grpSp>
        <p:nvGrpSpPr>
          <p:cNvPr id="13" name="Group 12"/>
          <p:cNvGrpSpPr/>
          <p:nvPr/>
        </p:nvGrpSpPr>
        <p:grpSpPr>
          <a:xfrm>
            <a:off x="1493257" y="2363023"/>
            <a:ext cx="591940" cy="481707"/>
            <a:chOff x="1707517" y="1467106"/>
            <a:chExt cx="591940" cy="481707"/>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640022"/>
            <a:ext cx="591940" cy="481707"/>
            <a:chOff x="1707517" y="1467106"/>
            <a:chExt cx="591940" cy="481707"/>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6" name="Group 15"/>
          <p:cNvGrpSpPr/>
          <p:nvPr/>
        </p:nvGrpSpPr>
        <p:grpSpPr>
          <a:xfrm>
            <a:off x="1413396" y="1730630"/>
            <a:ext cx="591940" cy="481707"/>
            <a:chOff x="1707517" y="1467106"/>
            <a:chExt cx="591940" cy="481707"/>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pic>
        <p:nvPicPr>
          <p:cNvPr id="5" name="Picture 4"/>
          <p:cNvPicPr>
            <a:picLocks noChangeAspect="1"/>
          </p:cNvPicPr>
          <p:nvPr/>
        </p:nvPicPr>
        <p:blipFill>
          <a:blip r:embed="rId3"/>
          <a:stretch>
            <a:fillRect/>
          </a:stretch>
        </p:blipFill>
        <p:spPr>
          <a:xfrm>
            <a:off x="227273" y="1332244"/>
            <a:ext cx="3645229" cy="21600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stretch>
            <a:fillRect/>
          </a:stretch>
        </p:blipFill>
        <p:spPr>
          <a:xfrm>
            <a:off x="2920380" y="1506423"/>
            <a:ext cx="3614545" cy="2160000"/>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5"/>
          <a:stretch>
            <a:fillRect/>
          </a:stretch>
        </p:blipFill>
        <p:spPr>
          <a:xfrm>
            <a:off x="5373291" y="1693986"/>
            <a:ext cx="3619361" cy="2160000"/>
          </a:xfrm>
          <a:prstGeom prst="rect">
            <a:avLst/>
          </a:prstGeom>
          <a:ln>
            <a:noFill/>
          </a:ln>
          <a:effectLst>
            <a:outerShdw blurRad="190500" algn="tl" rotWithShape="0">
              <a:srgbClr val="000000">
                <a:alpha val="70000"/>
              </a:srgbClr>
            </a:outerShdw>
          </a:effectLst>
        </p:spPr>
      </p:pic>
      <p:grpSp>
        <p:nvGrpSpPr>
          <p:cNvPr id="23" name="Group 22"/>
          <p:cNvGrpSpPr/>
          <p:nvPr/>
        </p:nvGrpSpPr>
        <p:grpSpPr>
          <a:xfrm>
            <a:off x="4439678" y="879932"/>
            <a:ext cx="661687" cy="631854"/>
            <a:chOff x="2428577" y="825740"/>
            <a:chExt cx="661687" cy="631854"/>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25" name="TextBox 24"/>
            <p:cNvSpPr txBox="1"/>
            <p:nvPr/>
          </p:nvSpPr>
          <p:spPr>
            <a:xfrm>
              <a:off x="2617394" y="825740"/>
              <a:ext cx="284052" cy="307777"/>
            </a:xfrm>
            <a:prstGeom prst="rect">
              <a:avLst/>
            </a:prstGeom>
            <a:noFill/>
          </p:spPr>
          <p:txBody>
            <a:bodyPr wrap="none" rtlCol="0">
              <a:spAutoFit/>
            </a:bodyPr>
            <a:lstStyle/>
            <a:p>
              <a:r>
                <a:rPr lang="en-US" dirty="0">
                  <a:solidFill>
                    <a:schemeClr val="accent6"/>
                  </a:solidFill>
                </a:rPr>
                <a:t>2</a:t>
              </a:r>
            </a:p>
          </p:txBody>
        </p:sp>
      </p:grpSp>
      <p:grpSp>
        <p:nvGrpSpPr>
          <p:cNvPr id="26" name="Group 25"/>
          <p:cNvGrpSpPr/>
          <p:nvPr/>
        </p:nvGrpSpPr>
        <p:grpSpPr>
          <a:xfrm>
            <a:off x="1912010" y="2247085"/>
            <a:ext cx="591940" cy="512485"/>
            <a:chOff x="1707517" y="1467106"/>
            <a:chExt cx="591940" cy="512485"/>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grpSp>
        <p:nvGrpSpPr>
          <p:cNvPr id="19" name="Group 18"/>
          <p:cNvGrpSpPr/>
          <p:nvPr/>
        </p:nvGrpSpPr>
        <p:grpSpPr>
          <a:xfrm>
            <a:off x="6308321" y="2559294"/>
            <a:ext cx="591940" cy="512485"/>
            <a:chOff x="1707517" y="1467106"/>
            <a:chExt cx="591940" cy="512485"/>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962465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p>
          <a:p>
            <a:pPr>
              <a:buFont typeface="+mj-lt"/>
              <a:buAutoNum type="arabicPeriod"/>
            </a:pPr>
            <a:r>
              <a:rPr lang="en-US" dirty="0"/>
              <a:t>Go to </a:t>
            </a:r>
            <a:r>
              <a:rPr lang="en-US" u="sng" dirty="0"/>
              <a:t>Results</a:t>
            </a:r>
            <a:r>
              <a:rPr lang="en-US" dirty="0"/>
              <a:t> &gt; </a:t>
            </a:r>
            <a:r>
              <a:rPr lang="en-US" u="sng" dirty="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and </a:t>
            </a:r>
            <a:r>
              <a:rPr lang="en-US" u="sng" dirty="0"/>
              <a:t>Open</a:t>
            </a:r>
            <a:r>
              <a:rPr lang="en-US" dirty="0"/>
              <a:t> one of the files </a:t>
            </a:r>
          </a:p>
          <a:p>
            <a:pPr marL="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en-US" b="1" dirty="0"/>
              <a:t>Display </a:t>
            </a:r>
            <a:r>
              <a:rPr lang="en-US" dirty="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92296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a:solidFill>
                  <a:schemeClr val="tx1"/>
                </a:solidFill>
                <a:ea typeface="SimSun"/>
              </a:rPr>
              <a:t>Zeus </a:t>
            </a:r>
            <a:r>
              <a:rPr lang="en-US" sz="2400">
                <a:solidFill>
                  <a:schemeClr val="tx1"/>
                </a:solidFill>
                <a:ea typeface="SimSun"/>
              </a:rPr>
              <a:t>&amp; </a:t>
            </a:r>
            <a:r>
              <a:rPr lang="en-US" sz="2400" b="1">
                <a:solidFill>
                  <a:schemeClr val="tx1"/>
                </a:solidFill>
                <a:ea typeface="SimSun"/>
              </a:rPr>
              <a:t>xGenius</a:t>
            </a:r>
            <a:r>
              <a:rPr lang="en-US" sz="2400">
                <a:solidFill>
                  <a:schemeClr val="bg1">
                    <a:lumMod val="50000"/>
                  </a:schemeClr>
                </a:solidFill>
                <a:ea typeface="SimSun"/>
              </a:rPr>
              <a:t> </a:t>
            </a:r>
            <a:r>
              <a:rPr lang="en-US">
                <a:solidFill>
                  <a:schemeClr val="bg1">
                    <a:lumMod val="50000"/>
                  </a:schemeClr>
                </a:solidFill>
                <a:ea typeface="SimSun"/>
              </a:rPr>
              <a:t>provide deep insights to design, install, maintain, troubleshoot and engineer communications resources of </a:t>
            </a:r>
            <a:r>
              <a:rPr lang="en-US">
                <a:solidFill>
                  <a:schemeClr val="tx1"/>
                </a:solidFill>
                <a:ea typeface="SimSun"/>
              </a:rPr>
              <a:t> Mobile Operators, Power Utilities, Finace, Labs and R+D centers</a:t>
            </a:r>
            <a:r>
              <a:rPr lang="en-US">
                <a:solidFill>
                  <a:schemeClr val="bg1">
                    <a:lumMod val="50000"/>
                  </a:schemeClr>
                </a:solidFill>
                <a:ea typeface="SimSun"/>
              </a:rPr>
              <a:t>. The unit is able to verify </a:t>
            </a:r>
            <a:r>
              <a:rPr lang="en-US">
                <a:solidFill>
                  <a:schemeClr val="tx1"/>
                </a:solidFill>
                <a:ea typeface="SimSun"/>
              </a:rPr>
              <a:t>Ethernet/IP, SyncE, PTP, GbE, IRIG-B, 1PPS, T1/E1, G703, Serial Datacom, C37.94, GOOSE, SV, MMS,</a:t>
            </a:r>
            <a:r>
              <a:rPr lang="en-US">
                <a:solidFill>
                  <a:schemeClr val="bg1">
                    <a:lumMod val="50000"/>
                  </a:schemeClr>
                </a:solidFill>
                <a:ea typeface="SimSun"/>
              </a:rPr>
              <a:t> </a:t>
            </a:r>
            <a:r>
              <a:rPr lang="en-US">
                <a:solidFill>
                  <a:schemeClr val="tx1"/>
                </a:solidFill>
                <a:ea typeface="SimSun"/>
              </a:rPr>
              <a:t>Round-trip &amp; One-way Delay </a:t>
            </a:r>
            <a:r>
              <a:rPr lang="en-US">
                <a:solidFill>
                  <a:schemeClr val="bg1">
                    <a:lumMod val="50000"/>
                  </a:schemeClr>
                </a:solidFill>
                <a:ea typeface="SimSun"/>
              </a:rPr>
              <a:t>tests at all interfaces. </a:t>
            </a:r>
            <a:endParaRPr lang="en-US">
              <a:solidFill>
                <a:schemeClr val="bg1">
                  <a:lumMod val="50000"/>
                </a:schemeClr>
              </a:solidFill>
            </a:endParaRPr>
          </a:p>
          <a:p>
            <a:pPr marL="0" indent="0">
              <a:buFont typeface="Noto Sans Symbols"/>
              <a:buNone/>
            </a:pPr>
            <a:r>
              <a:rPr lang="en-US">
                <a:solidFill>
                  <a:schemeClr val="bg1">
                    <a:lumMod val="50000"/>
                  </a:schemeClr>
                </a:solidFill>
              </a:rPr>
              <a:t>It also has a set of programmable filters to </a:t>
            </a:r>
            <a:r>
              <a:rPr lang="en-US">
                <a:solidFill>
                  <a:schemeClr val="tx1"/>
                </a:solidFill>
              </a:rPr>
              <a:t>capture live data traffic </a:t>
            </a:r>
            <a:r>
              <a:rPr lang="en-US">
                <a:solidFill>
                  <a:schemeClr val="bg1">
                    <a:lumMod val="50000"/>
                  </a:schemeClr>
                </a:solidFill>
              </a:rPr>
              <a:t>at wire-speed</a:t>
            </a:r>
            <a:endParaRPr lang="es-E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534162"/>
            <a:ext cx="8220075" cy="1847165"/>
          </a:xfrm>
        </p:spPr>
        <p:txBody>
          <a:bodyPr/>
          <a:lstStyle/>
          <a:p>
            <a:pPr marL="474345" indent="-342900">
              <a:buFont typeface="+mj-lt"/>
              <a:buAutoNum type="arabicPeriod"/>
            </a:pPr>
            <a:r>
              <a:rPr lang="en-US" dirty="0"/>
              <a:t>To display the logger open the actual trace always in red</a:t>
            </a:r>
          </a:p>
          <a:p>
            <a:pPr marL="474345" indent="-342900">
              <a:buFont typeface="+mj-lt"/>
              <a:buAutoNum type="arabicPeriod"/>
            </a:pPr>
            <a:r>
              <a:rPr lang="en-US" dirty="0"/>
              <a:t>Select the event you want to display in the </a:t>
            </a:r>
            <a:r>
              <a:rPr lang="en-US" dirty="0" err="1"/>
              <a:t>chronograme</a:t>
            </a:r>
            <a:endParaRPr lang="en-US" dirty="0"/>
          </a:p>
          <a:p>
            <a:pPr marL="474345" indent="-342900">
              <a:buFont typeface="+mj-lt"/>
              <a:buAutoNum type="arabicPeriod"/>
            </a:pPr>
            <a:r>
              <a:rPr lang="en-US" dirty="0"/>
              <a:t>You can see the value evolution</a:t>
            </a:r>
          </a:p>
          <a:p>
            <a:pPr marL="474345" indent="-342900">
              <a:buFont typeface="+mj-lt"/>
              <a:buAutoNum type="arabicPeriod"/>
            </a:pPr>
            <a:r>
              <a:rPr lang="en-US" dirty="0"/>
              <a:t>To know the exact value at one specific moment press on the screen</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a:t>Display</a:t>
            </a:r>
            <a:r>
              <a:rPr lang="en-US" dirty="0"/>
              <a:t> chronogram &amp; histogram </a:t>
            </a:r>
          </a:p>
        </p:txBody>
      </p:sp>
      <p:pic>
        <p:nvPicPr>
          <p:cNvPr id="4" name="Picture 3"/>
          <p:cNvPicPr>
            <a:picLocks noChangeAspect="1"/>
          </p:cNvPicPr>
          <p:nvPr/>
        </p:nvPicPr>
        <p:blipFill>
          <a:blip r:embed="rId2"/>
          <a:stretch>
            <a:fillRect/>
          </a:stretch>
        </p:blipFill>
        <p:spPr>
          <a:xfrm>
            <a:off x="4572000" y="1323158"/>
            <a:ext cx="4184702"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170346" y="1323158"/>
            <a:ext cx="4222588" cy="2520000"/>
          </a:xfrm>
          <a:prstGeom prst="rect">
            <a:avLst/>
          </a:prstGeom>
          <a:ln>
            <a:noFill/>
          </a:ln>
          <a:effectLst>
            <a:outerShdw blurRad="190500" algn="tl" rotWithShape="0">
              <a:srgbClr val="000000">
                <a:alpha val="70000"/>
              </a:srgbClr>
            </a:outerShdw>
          </a:effectLst>
        </p:spPr>
      </p:pic>
      <p:grpSp>
        <p:nvGrpSpPr>
          <p:cNvPr id="7" name="Group 6"/>
          <p:cNvGrpSpPr/>
          <p:nvPr/>
        </p:nvGrpSpPr>
        <p:grpSpPr>
          <a:xfrm>
            <a:off x="2008003" y="2027695"/>
            <a:ext cx="591940" cy="481707"/>
            <a:chOff x="1707517" y="1467106"/>
            <a:chExt cx="591940" cy="481707"/>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9" name="TextBox 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0" name="Group 9"/>
          <p:cNvGrpSpPr/>
          <p:nvPr/>
        </p:nvGrpSpPr>
        <p:grpSpPr>
          <a:xfrm>
            <a:off x="161032" y="2101451"/>
            <a:ext cx="591940" cy="481707"/>
            <a:chOff x="1707517" y="1467106"/>
            <a:chExt cx="591940" cy="481707"/>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3" name="Group 12"/>
          <p:cNvGrpSpPr/>
          <p:nvPr/>
        </p:nvGrpSpPr>
        <p:grpSpPr>
          <a:xfrm>
            <a:off x="6664351" y="2268548"/>
            <a:ext cx="591940" cy="512485"/>
            <a:chOff x="1707517" y="1467106"/>
            <a:chExt cx="591940" cy="512485"/>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4</a:t>
              </a:r>
            </a:p>
          </p:txBody>
        </p:sp>
      </p:grpSp>
      <p:sp>
        <p:nvSpPr>
          <p:cNvPr id="16" name="Google Shape;1057;p16"/>
          <p:cNvSpPr/>
          <p:nvPr/>
        </p:nvSpPr>
        <p:spPr>
          <a:xfrm>
            <a:off x="6472336" y="1505616"/>
            <a:ext cx="809433" cy="19617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17" name="Group 16"/>
          <p:cNvGrpSpPr/>
          <p:nvPr/>
        </p:nvGrpSpPr>
        <p:grpSpPr>
          <a:xfrm>
            <a:off x="6583885" y="749587"/>
            <a:ext cx="661687" cy="606314"/>
            <a:chOff x="2428577" y="851280"/>
            <a:chExt cx="661687" cy="606314"/>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9" name="TextBox 18"/>
            <p:cNvSpPr txBox="1"/>
            <p:nvPr/>
          </p:nvSpPr>
          <p:spPr>
            <a:xfrm>
              <a:off x="2640046" y="851280"/>
              <a:ext cx="284052" cy="307777"/>
            </a:xfrm>
            <a:prstGeom prst="rect">
              <a:avLst/>
            </a:prstGeom>
            <a:noFill/>
          </p:spPr>
          <p:txBody>
            <a:bodyPr wrap="none" rtlCol="0">
              <a:spAutoFit/>
            </a:bodyPr>
            <a:lstStyle/>
            <a:p>
              <a:r>
                <a:rPr lang="en-US" dirty="0">
                  <a:solidFill>
                    <a:schemeClr val="accent2"/>
                  </a:solidFill>
                </a:rPr>
                <a:t>4</a:t>
              </a:r>
            </a:p>
          </p:txBody>
        </p:sp>
      </p:grpSp>
    </p:spTree>
    <p:extLst>
      <p:ext uri="{BB962C8B-B14F-4D97-AF65-F5344CB8AC3E}">
        <p14:creationId xmlns:p14="http://schemas.microsoft.com/office/powerpoint/2010/main" val="1542384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38858" y="1141402"/>
            <a:ext cx="6056757" cy="3600000"/>
          </a:xfrm>
          <a:prstGeom prst="rect">
            <a:avLst/>
          </a:prstGeom>
          <a:ln>
            <a:noFill/>
          </a:ln>
          <a:effectLst>
            <a:outerShdw blurRad="190500" algn="tl" rotWithShape="0">
              <a:srgbClr val="000000">
                <a:alpha val="70000"/>
              </a:srgbClr>
            </a:outerShdw>
          </a:effectLst>
        </p:spPr>
      </p:pic>
      <p:sp>
        <p:nvSpPr>
          <p:cNvPr id="2" name="Text Placeholder 1"/>
          <p:cNvSpPr>
            <a:spLocks noGrp="1"/>
          </p:cNvSpPr>
          <p:nvPr>
            <p:ph type="body" idx="1"/>
          </p:nvPr>
        </p:nvSpPr>
        <p:spPr>
          <a:xfrm>
            <a:off x="1050131" y="5236441"/>
            <a:ext cx="7631906" cy="1023515"/>
          </a:xfrm>
        </p:spPr>
        <p:txBody>
          <a:bodyPr/>
          <a:lstStyle/>
          <a:p>
            <a:pPr marL="474345" indent="-342900">
              <a:buFont typeface="+mj-lt"/>
              <a:buAutoNum type="arabicPeriod"/>
            </a:pPr>
            <a:r>
              <a:rPr lang="en-US" dirty="0"/>
              <a:t>You can change the scale to see in more details the results</a:t>
            </a:r>
          </a:p>
          <a:p>
            <a:pPr marL="474345" indent="-342900">
              <a:buFont typeface="+mj-lt"/>
              <a:buAutoNum type="arabicPeriod"/>
            </a:pPr>
            <a:r>
              <a:rPr lang="en-US" dirty="0"/>
              <a:t>Using the auxiliary bars change the vertical scale</a:t>
            </a:r>
          </a:p>
          <a:p>
            <a:pPr marL="474345" indent="-342900">
              <a:buFont typeface="+mj-lt"/>
              <a:buAutoNum type="arabicPeriod"/>
            </a:pPr>
            <a:r>
              <a:rPr lang="en-US" dirty="0"/>
              <a:t>Reset to the original scale</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b="1" dirty="0"/>
              <a:t>Scale</a:t>
            </a:r>
            <a:r>
              <a:rPr lang="en-US" dirty="0"/>
              <a:t> the results on screen</a:t>
            </a:r>
          </a:p>
        </p:txBody>
      </p:sp>
      <p:grpSp>
        <p:nvGrpSpPr>
          <p:cNvPr id="9" name="Group 8"/>
          <p:cNvGrpSpPr/>
          <p:nvPr/>
        </p:nvGrpSpPr>
        <p:grpSpPr>
          <a:xfrm>
            <a:off x="6164289" y="1882785"/>
            <a:ext cx="591940" cy="512485"/>
            <a:chOff x="1707517" y="1467106"/>
            <a:chExt cx="591940" cy="51248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2</a:t>
              </a:r>
            </a:p>
          </p:txBody>
        </p:sp>
      </p:grpSp>
      <p:grpSp>
        <p:nvGrpSpPr>
          <p:cNvPr id="16" name="Group 15"/>
          <p:cNvGrpSpPr/>
          <p:nvPr/>
        </p:nvGrpSpPr>
        <p:grpSpPr>
          <a:xfrm>
            <a:off x="1567434" y="4221773"/>
            <a:ext cx="591940" cy="512485"/>
            <a:chOff x="1707517" y="1467106"/>
            <a:chExt cx="591940" cy="51248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3</a:t>
              </a:r>
            </a:p>
          </p:txBody>
        </p:sp>
      </p:grpSp>
      <p:grpSp>
        <p:nvGrpSpPr>
          <p:cNvPr id="13" name="Group 12"/>
          <p:cNvGrpSpPr/>
          <p:nvPr/>
        </p:nvGrpSpPr>
        <p:grpSpPr>
          <a:xfrm>
            <a:off x="1487514" y="4533706"/>
            <a:ext cx="591940" cy="512485"/>
            <a:chOff x="1707517" y="1467106"/>
            <a:chExt cx="591940" cy="512485"/>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84052" cy="307777"/>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625935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1103" name="Google Shape;1103;p19"/>
          <p:cNvPicPr preferRelativeResize="0"/>
          <p:nvPr/>
        </p:nvPicPr>
        <p:blipFill rotWithShape="1">
          <a:blip r:embed="rId3">
            <a:alphaModFix/>
          </a:blip>
          <a:srcRect/>
          <a:stretch/>
        </p:blipFill>
        <p:spPr>
          <a:xfrm>
            <a:off x="179797" y="1080000"/>
            <a:ext cx="4320000" cy="2610581"/>
          </a:xfrm>
          <a:prstGeom prst="rect">
            <a:avLst/>
          </a:prstGeom>
          <a:noFill/>
          <a:ln>
            <a:noFill/>
          </a:ln>
          <a:effectLst>
            <a:outerShdw blurRad="190500" algn="tl" rotWithShape="0">
              <a:srgbClr val="000000">
                <a:alpha val="69803"/>
              </a:srgbClr>
            </a:outerShdw>
          </a:effectLst>
        </p:spPr>
      </p:pic>
      <p:pic>
        <p:nvPicPr>
          <p:cNvPr id="1104" name="Google Shape;1104;p19"/>
          <p:cNvPicPr preferRelativeResize="0"/>
          <p:nvPr/>
        </p:nvPicPr>
        <p:blipFill rotWithShape="1">
          <a:blip r:embed="rId4">
            <a:alphaModFix/>
          </a:blip>
          <a:srcRect/>
          <a:stretch/>
        </p:blipFill>
        <p:spPr>
          <a:xfrm>
            <a:off x="4664779" y="1080000"/>
            <a:ext cx="4352221" cy="2639693"/>
          </a:xfrm>
          <a:prstGeom prst="rect">
            <a:avLst/>
          </a:prstGeom>
          <a:noFill/>
          <a:ln>
            <a:noFill/>
          </a:ln>
          <a:effectLst>
            <a:outerShdw blurRad="190500" algn="tl" rotWithShape="0">
              <a:srgbClr val="000000">
                <a:alpha val="69803"/>
              </a:srgbClr>
            </a:outerShdw>
          </a:effectLst>
        </p:spPr>
      </p:pic>
      <p:sp>
        <p:nvSpPr>
          <p:cNvPr id="1105" name="Google Shape;1105;p19"/>
          <p:cNvSpPr txBox="1">
            <a:spLocks noGrp="1"/>
          </p:cNvSpPr>
          <p:nvPr>
            <p:ph type="body" idx="1"/>
          </p:nvPr>
        </p:nvSpPr>
        <p:spPr>
          <a:xfrm>
            <a:off x="457200" y="4165336"/>
            <a:ext cx="8559800" cy="2215991"/>
          </a:xfrm>
          <a:prstGeom prst="rect">
            <a:avLst/>
          </a:prstGeom>
          <a:noFill/>
          <a:ln>
            <a:noFill/>
          </a:ln>
        </p:spPr>
        <p:txBody>
          <a:bodyPr spcFirstLastPara="1" wrap="square" lIns="50750" tIns="50750" rIns="90000" bIns="50750" anchor="t" anchorCtr="0">
            <a:noAutofit/>
          </a:bodyPr>
          <a:lstStyle/>
          <a:p>
            <a:pPr marL="0" lvl="0" indent="0" algn="l" rtl="0">
              <a:spcBef>
                <a:spcPts val="0"/>
              </a:spcBef>
              <a:spcAft>
                <a:spcPts val="0"/>
              </a:spcAft>
              <a:buSzPts val="1530"/>
              <a:buNone/>
            </a:pPr>
            <a:r>
              <a:rPr lang="en-US"/>
              <a:t>To export log files in CSV format:</a:t>
            </a:r>
            <a:endParaRPr/>
          </a:p>
          <a:p>
            <a:pPr marL="342900" lvl="0" indent="-342900" algn="l" rtl="0">
              <a:spcBef>
                <a:spcPts val="500"/>
              </a:spcBef>
              <a:spcAft>
                <a:spcPts val="0"/>
              </a:spcAft>
              <a:buSzPts val="1530"/>
              <a:buFont typeface="Century Gothic"/>
              <a:buAutoNum type="arabicPeriod"/>
            </a:pPr>
            <a:r>
              <a:rPr lang="en-US"/>
              <a:t>Go </a:t>
            </a:r>
            <a:r>
              <a:rPr lang="en-US" u="sng"/>
              <a:t>Home</a:t>
            </a:r>
            <a:r>
              <a:rPr lang="en-US"/>
              <a:t> &gt; [</a:t>
            </a:r>
            <a:r>
              <a:rPr lang="en-US" u="sng"/>
              <a:t>File</a:t>
            </a:r>
            <a:r>
              <a:rPr lang="en-US" i="1" u="sng"/>
              <a:t> </a:t>
            </a:r>
            <a:r>
              <a:rPr lang="en-US" u="sng"/>
              <a:t>icon</a:t>
            </a:r>
            <a:r>
              <a:rPr lang="en-US"/>
              <a:t>] &gt; </a:t>
            </a:r>
            <a:r>
              <a:rPr lang="en-US" u="sng"/>
              <a:t>Configuration files</a:t>
            </a:r>
            <a:r>
              <a:rPr lang="en-US" i="1"/>
              <a:t> </a:t>
            </a:r>
            <a:r>
              <a:rPr lang="en-US"/>
              <a:t>| </a:t>
            </a:r>
            <a:r>
              <a:rPr lang="en-US" u="sng"/>
              <a:t>Report files</a:t>
            </a:r>
            <a:r>
              <a:rPr lang="en-US"/>
              <a:t> &gt; </a:t>
            </a:r>
            <a:r>
              <a:rPr lang="en-US" u="sng"/>
              <a:t>Internal memory</a:t>
            </a:r>
            <a:br>
              <a:rPr lang="en-US" u="sng"/>
            </a:br>
            <a:r>
              <a:rPr lang="en-US"/>
              <a:t>to list the files currently stored in the unit</a:t>
            </a:r>
            <a:endParaRPr/>
          </a:p>
          <a:p>
            <a:pPr marL="342900" lvl="0" indent="-342900" algn="l" rtl="0">
              <a:spcBef>
                <a:spcPts val="500"/>
              </a:spcBef>
              <a:spcAft>
                <a:spcPts val="0"/>
              </a:spcAft>
              <a:buSzPts val="1530"/>
              <a:buFont typeface="Century Gothic"/>
              <a:buAutoNum type="arabicPeriod"/>
            </a:pPr>
            <a:r>
              <a:rPr lang="en-US"/>
              <a:t>Select the files you want to export: </a:t>
            </a:r>
            <a:r>
              <a:rPr lang="en-US" u="sng"/>
              <a:t>File name</a:t>
            </a:r>
            <a:r>
              <a:rPr lang="en-US"/>
              <a:t> &gt; </a:t>
            </a:r>
            <a:r>
              <a:rPr lang="en-US" u="sng"/>
              <a:t>Export</a:t>
            </a:r>
            <a:r>
              <a:rPr lang="en-US"/>
              <a:t>  </a:t>
            </a:r>
            <a:endParaRPr/>
          </a:p>
          <a:p>
            <a:pPr marL="342900" lvl="0" indent="-342900" algn="l" rtl="0">
              <a:spcBef>
                <a:spcPts val="500"/>
              </a:spcBef>
              <a:spcAft>
                <a:spcPts val="0"/>
              </a:spcAft>
              <a:buSzPts val="1530"/>
              <a:buFont typeface="Century Gothic"/>
              <a:buAutoNum type="arabicPeriod"/>
            </a:pPr>
            <a:r>
              <a:rPr lang="en-US"/>
              <a:t>Choose an external device:  </a:t>
            </a:r>
            <a:r>
              <a:rPr lang="en-US" u="sng"/>
              <a:t>micro SD</a:t>
            </a:r>
            <a:r>
              <a:rPr lang="en-US"/>
              <a:t> | </a:t>
            </a:r>
            <a:r>
              <a:rPr lang="en-US" u="sng"/>
              <a:t>USB</a:t>
            </a:r>
            <a:endParaRPr/>
          </a:p>
          <a:p>
            <a:pPr marL="342900" lvl="0" indent="-342900" algn="l" rtl="0">
              <a:spcBef>
                <a:spcPts val="500"/>
              </a:spcBef>
              <a:spcAft>
                <a:spcPts val="0"/>
              </a:spcAft>
              <a:buSzPts val="1530"/>
              <a:buFont typeface="Century Gothic"/>
              <a:buAutoNum type="arabicPeriod"/>
            </a:pPr>
            <a:r>
              <a:rPr lang="en-US"/>
              <a:t>If no external device a popup will appear: ‘No devices present</a:t>
            </a:r>
            <a:r>
              <a:rPr lang="en-US" i="1"/>
              <a:t>’</a:t>
            </a: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SzPts val="1530"/>
              <a:buFont typeface="Century Gothic"/>
              <a:buNone/>
            </a:pPr>
            <a:endParaRPr/>
          </a:p>
          <a:p>
            <a:pPr marL="342900" lvl="0" indent="-245745" algn="l" rtl="0">
              <a:spcBef>
                <a:spcPts val="500"/>
              </a:spcBef>
              <a:spcAft>
                <a:spcPts val="0"/>
              </a:spcAft>
              <a:buClr>
                <a:srgbClr val="006BFF"/>
              </a:buClr>
              <a:buSzPts val="1530"/>
              <a:buFont typeface="Noto Sans Symbols"/>
              <a:buNone/>
            </a:pPr>
            <a:endParaRPr/>
          </a:p>
        </p:txBody>
      </p:sp>
      <p:sp>
        <p:nvSpPr>
          <p:cNvPr id="1106" name="Google Shape;1106;p19"/>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t>Exporting</a:t>
            </a:r>
            <a:r>
              <a:rPr lang="en-US"/>
              <a:t> Logs</a:t>
            </a:r>
            <a:endParaRPr/>
          </a:p>
        </p:txBody>
      </p:sp>
      <p:cxnSp>
        <p:nvCxnSpPr>
          <p:cNvPr id="1107" name="Google Shape;1107;p19"/>
          <p:cNvCxnSpPr/>
          <p:nvPr/>
        </p:nvCxnSpPr>
        <p:spPr>
          <a:xfrm rot="10800000" flipH="1">
            <a:off x="8305800" y="1535538"/>
            <a:ext cx="6350" cy="597572"/>
          </a:xfrm>
          <a:prstGeom prst="straightConnector1">
            <a:avLst/>
          </a:prstGeom>
          <a:solidFill>
            <a:srgbClr val="00B8FF"/>
          </a:solidFill>
          <a:ln w="28575" cap="flat" cmpd="sng">
            <a:solidFill>
              <a:schemeClr val="lt1"/>
            </a:solidFill>
            <a:prstDash val="dash"/>
            <a:round/>
            <a:headEnd type="none" w="sm" len="sm"/>
            <a:tailEnd type="triangle" w="med" len="med"/>
          </a:ln>
        </p:spPr>
      </p:cxnSp>
      <p:cxnSp>
        <p:nvCxnSpPr>
          <p:cNvPr id="1108" name="Google Shape;1108;p19"/>
          <p:cNvCxnSpPr/>
          <p:nvPr/>
        </p:nvCxnSpPr>
        <p:spPr>
          <a:xfrm>
            <a:off x="8312150" y="2447281"/>
            <a:ext cx="13440" cy="706341"/>
          </a:xfrm>
          <a:prstGeom prst="straightConnector1">
            <a:avLst/>
          </a:prstGeom>
          <a:solidFill>
            <a:srgbClr val="00B8FF"/>
          </a:solidFill>
          <a:ln w="28575" cap="flat" cmpd="sng">
            <a:solidFill>
              <a:schemeClr val="lt1"/>
            </a:solidFill>
            <a:prstDash val="dash"/>
            <a:round/>
            <a:headEnd type="none" w="sm" len="sm"/>
            <a:tailEnd type="triangle" w="med" len="med"/>
          </a:ln>
        </p:spPr>
      </p:cxnSp>
      <p:grpSp>
        <p:nvGrpSpPr>
          <p:cNvPr id="1109" name="Google Shape;1109;p19"/>
          <p:cNvGrpSpPr/>
          <p:nvPr/>
        </p:nvGrpSpPr>
        <p:grpSpPr>
          <a:xfrm>
            <a:off x="6463883" y="3432675"/>
            <a:ext cx="752871" cy="712130"/>
            <a:chOff x="1627051" y="1351168"/>
            <a:chExt cx="752871" cy="712130"/>
          </a:xfrm>
        </p:grpSpPr>
        <p:pic>
          <p:nvPicPr>
            <p:cNvPr id="1110"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1"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112" name="Google Shape;1112;p19"/>
          <p:cNvGrpSpPr/>
          <p:nvPr/>
        </p:nvGrpSpPr>
        <p:grpSpPr>
          <a:xfrm>
            <a:off x="6690752" y="2282694"/>
            <a:ext cx="752871" cy="712130"/>
            <a:chOff x="1627051" y="1351168"/>
            <a:chExt cx="752871" cy="712130"/>
          </a:xfrm>
        </p:grpSpPr>
        <p:pic>
          <p:nvPicPr>
            <p:cNvPr id="1113" name="Google Shape;1113;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4" name="Google Shape;1114;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3</a:t>
              </a:r>
              <a:endParaRPr sz="1200">
                <a:solidFill>
                  <a:srgbClr val="3E1FF5"/>
                </a:solidFill>
                <a:latin typeface="Arial"/>
                <a:ea typeface="Arial"/>
                <a:cs typeface="Arial"/>
                <a:sym typeface="Arial"/>
              </a:endParaRPr>
            </a:p>
          </p:txBody>
        </p:sp>
      </p:grpSp>
      <p:grpSp>
        <p:nvGrpSpPr>
          <p:cNvPr id="1115" name="Google Shape;1115;p19"/>
          <p:cNvGrpSpPr/>
          <p:nvPr/>
        </p:nvGrpSpPr>
        <p:grpSpPr>
          <a:xfrm>
            <a:off x="4355566" y="2333846"/>
            <a:ext cx="752871" cy="712130"/>
            <a:chOff x="1627051" y="1351168"/>
            <a:chExt cx="752871" cy="712130"/>
          </a:xfrm>
        </p:grpSpPr>
        <p:pic>
          <p:nvPicPr>
            <p:cNvPr id="1116" name="Google Shape;1116;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7" name="Google Shape;1117;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118" name="Google Shape;1118;p19"/>
          <p:cNvGrpSpPr/>
          <p:nvPr/>
        </p:nvGrpSpPr>
        <p:grpSpPr>
          <a:xfrm>
            <a:off x="2069566" y="1236679"/>
            <a:ext cx="752871" cy="712130"/>
            <a:chOff x="1627051" y="1351168"/>
            <a:chExt cx="752871" cy="712130"/>
          </a:xfrm>
        </p:grpSpPr>
        <p:pic>
          <p:nvPicPr>
            <p:cNvPr id="1119" name="Google Shape;1119;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20" name="Google Shape;1120;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a:t>xGenius generates 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94" name="TextBox 93"/>
          <p:cNvSpPr txBox="1"/>
          <p:nvPr/>
        </p:nvSpPr>
        <p:spPr>
          <a:xfrm>
            <a:off x="1870552" y="996585"/>
            <a:ext cx="607773"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95" name="TextBox 94"/>
          <p:cNvSpPr txBox="1"/>
          <p:nvPr/>
        </p:nvSpPr>
        <p:spPr>
          <a:xfrm>
            <a:off x="2577730" y="99022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96" name="TextBox 95"/>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98" name="TextBox 97"/>
          <p:cNvSpPr txBox="1"/>
          <p:nvPr/>
        </p:nvSpPr>
        <p:spPr>
          <a:xfrm>
            <a:off x="4246869" y="996585"/>
            <a:ext cx="775424"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99" name="TextBox 98"/>
          <p:cNvSpPr txBox="1"/>
          <p:nvPr/>
        </p:nvSpPr>
        <p:spPr>
          <a:xfrm>
            <a:off x="4779948" y="996585"/>
            <a:ext cx="783751"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01" name="TextBox 100"/>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02" name="TextBox 101"/>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03" name="TextBox 102"/>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04" name="TextBox 103"/>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05" name="TextBox 104"/>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06" name="TextBox 105"/>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07" name="Right Brace 106"/>
          <p:cNvSpPr/>
          <p:nvPr/>
        </p:nvSpPr>
        <p:spPr bwMode="auto">
          <a:xfrm rot="16200000">
            <a:off x="2765087" y="975635"/>
            <a:ext cx="141814" cy="63963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graphicFrame>
        <p:nvGraphicFramePr>
          <p:cNvPr id="118" name="Table 117"/>
          <p:cNvGraphicFramePr>
            <a:graphicFrameLocks noGrp="1"/>
          </p:cNvGraphicFramePr>
          <p:nvPr>
            <p:extLst>
              <p:ext uri="{D42A27DB-BD31-4B8C-83A1-F6EECF244321}">
                <p14:modId xmlns:p14="http://schemas.microsoft.com/office/powerpoint/2010/main" val="1412073563"/>
              </p:ext>
            </p:extLst>
          </p:nvPr>
        </p:nvGraphicFramePr>
        <p:xfrm>
          <a:off x="1710894" y="3840071"/>
          <a:ext cx="5722210" cy="2743200"/>
        </p:xfrm>
        <a:graphic>
          <a:graphicData uri="http://schemas.openxmlformats.org/drawingml/2006/table">
            <a:tbl>
              <a:tblPr firstRow="1" bandRow="1">
                <a:tableStyleId>{775DCB02-9BB8-47FD-8907-85C794F793BA}</a:tableStyleId>
              </a:tblPr>
              <a:tblGrid>
                <a:gridCol w="440170">
                  <a:extLst>
                    <a:ext uri="{9D8B030D-6E8A-4147-A177-3AD203B41FA5}">
                      <a16:colId xmlns:a16="http://schemas.microsoft.com/office/drawing/2014/main" val="2098299660"/>
                    </a:ext>
                  </a:extLst>
                </a:gridCol>
                <a:gridCol w="440170">
                  <a:extLst>
                    <a:ext uri="{9D8B030D-6E8A-4147-A177-3AD203B41FA5}">
                      <a16:colId xmlns:a16="http://schemas.microsoft.com/office/drawing/2014/main" val="2169452902"/>
                    </a:ext>
                  </a:extLst>
                </a:gridCol>
                <a:gridCol w="440170">
                  <a:extLst>
                    <a:ext uri="{9D8B030D-6E8A-4147-A177-3AD203B41FA5}">
                      <a16:colId xmlns:a16="http://schemas.microsoft.com/office/drawing/2014/main" val="4004501259"/>
                    </a:ext>
                  </a:extLst>
                </a:gridCol>
                <a:gridCol w="440170">
                  <a:extLst>
                    <a:ext uri="{9D8B030D-6E8A-4147-A177-3AD203B41FA5}">
                      <a16:colId xmlns:a16="http://schemas.microsoft.com/office/drawing/2014/main" val="3447839562"/>
                    </a:ext>
                  </a:extLst>
                </a:gridCol>
                <a:gridCol w="440170">
                  <a:extLst>
                    <a:ext uri="{9D8B030D-6E8A-4147-A177-3AD203B41FA5}">
                      <a16:colId xmlns:a16="http://schemas.microsoft.com/office/drawing/2014/main" val="3060326413"/>
                    </a:ext>
                  </a:extLst>
                </a:gridCol>
                <a:gridCol w="440170">
                  <a:extLst>
                    <a:ext uri="{9D8B030D-6E8A-4147-A177-3AD203B41FA5}">
                      <a16:colId xmlns:a16="http://schemas.microsoft.com/office/drawing/2014/main" val="2927292507"/>
                    </a:ext>
                  </a:extLst>
                </a:gridCol>
                <a:gridCol w="440170">
                  <a:extLst>
                    <a:ext uri="{9D8B030D-6E8A-4147-A177-3AD203B41FA5}">
                      <a16:colId xmlns:a16="http://schemas.microsoft.com/office/drawing/2014/main" val="1984899054"/>
                    </a:ext>
                  </a:extLst>
                </a:gridCol>
                <a:gridCol w="440170">
                  <a:extLst>
                    <a:ext uri="{9D8B030D-6E8A-4147-A177-3AD203B41FA5}">
                      <a16:colId xmlns:a16="http://schemas.microsoft.com/office/drawing/2014/main" val="2576221161"/>
                    </a:ext>
                  </a:extLst>
                </a:gridCol>
                <a:gridCol w="440170">
                  <a:extLst>
                    <a:ext uri="{9D8B030D-6E8A-4147-A177-3AD203B41FA5}">
                      <a16:colId xmlns:a16="http://schemas.microsoft.com/office/drawing/2014/main" val="674967835"/>
                    </a:ext>
                  </a:extLst>
                </a:gridCol>
                <a:gridCol w="440170">
                  <a:extLst>
                    <a:ext uri="{9D8B030D-6E8A-4147-A177-3AD203B41FA5}">
                      <a16:colId xmlns:a16="http://schemas.microsoft.com/office/drawing/2014/main" val="1899343336"/>
                    </a:ext>
                  </a:extLst>
                </a:gridCol>
                <a:gridCol w="440170">
                  <a:extLst>
                    <a:ext uri="{9D8B030D-6E8A-4147-A177-3AD203B41FA5}">
                      <a16:colId xmlns:a16="http://schemas.microsoft.com/office/drawing/2014/main" val="312388257"/>
                    </a:ext>
                  </a:extLst>
                </a:gridCol>
                <a:gridCol w="440170">
                  <a:extLst>
                    <a:ext uri="{9D8B030D-6E8A-4147-A177-3AD203B41FA5}">
                      <a16:colId xmlns:a16="http://schemas.microsoft.com/office/drawing/2014/main" val="3196217068"/>
                    </a:ext>
                  </a:extLst>
                </a:gridCol>
                <a:gridCol w="440170">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rgbClr val="FFFF00"/>
                          </a:solidFill>
                          <a:latin typeface="Myriad Pro Cond" panose="020B0506030403020204" pitchFamily="34" charset="0"/>
                        </a:rPr>
                        <a:t>Eth/IP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chemeClr val="bg1"/>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
        <p:nvSpPr>
          <p:cNvPr id="56" name="Google Shape;1057;p16"/>
          <p:cNvSpPr/>
          <p:nvPr/>
        </p:nvSpPr>
        <p:spPr>
          <a:xfrm>
            <a:off x="2571706" y="3832737"/>
            <a:ext cx="467886" cy="1300515"/>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177396"/>
            <a:ext cx="8280400" cy="1203932"/>
          </a:xfrm>
        </p:spPr>
        <p:txBody>
          <a:bodyPr/>
          <a:lstStyle/>
          <a:p>
            <a:pPr marL="131445" indent="0" algn="l">
              <a:buNone/>
            </a:pPr>
            <a:r>
              <a:rPr lang="en-US" sz="1800" b="0" i="0" u="none" strike="noStrike" baseline="0" dirty="0">
                <a:latin typeface="MyriadPro-Regular" panose="020B0503030403020204" pitchFamily="34" charset="0"/>
              </a:rPr>
              <a:t>When Ethernet is used as the transport infrastructure, it is necessary to add a header between the IEEE 802.3 MAC frames and the IP header to carry the MPLS label. The label format is shared by MPLS flavors and profiles: IP/MPLS, VPLS, </a:t>
            </a:r>
            <a:r>
              <a:rPr lang="en-US" sz="1800" b="1" i="0" u="none" strike="noStrike" baseline="0" dirty="0">
                <a:latin typeface="MyriadPro-Regular" panose="020B0503030403020204" pitchFamily="34" charset="0"/>
              </a:rPr>
              <a:t>MPLS-TP</a:t>
            </a:r>
            <a:r>
              <a:rPr lang="en-US" sz="1800" b="0" i="0" u="none" strike="noStrike" baseline="0" dirty="0">
                <a:latin typeface="MyriadPro-Regular" panose="020B0503030403020204" pitchFamily="34" charset="0"/>
              </a:rPr>
              <a:t>…</a:t>
            </a:r>
            <a:endParaRPr lang="en-US" dirty="0"/>
          </a:p>
        </p:txBody>
      </p:sp>
      <p:sp>
        <p:nvSpPr>
          <p:cNvPr id="3" name="Title 2"/>
          <p:cNvSpPr>
            <a:spLocks noGrp="1"/>
          </p:cNvSpPr>
          <p:nvPr>
            <p:ph type="title"/>
          </p:nvPr>
        </p:nvSpPr>
        <p:spPr/>
        <p:txBody>
          <a:bodyPr/>
          <a:lstStyle/>
          <a:p>
            <a:r>
              <a:rPr lang="en-US" dirty="0"/>
              <a:t>The </a:t>
            </a:r>
            <a:r>
              <a:rPr lang="en-US" b="1"/>
              <a:t>MPLS </a:t>
            </a:r>
            <a:r>
              <a:rPr lang="en-US"/>
              <a:t>label </a:t>
            </a:r>
            <a:r>
              <a:rPr lang="en-US" dirty="0"/>
              <a:t>format</a:t>
            </a:r>
          </a:p>
        </p:txBody>
      </p:sp>
      <p:pic>
        <p:nvPicPr>
          <p:cNvPr id="4" name="Picture 3">
            <a:extLst>
              <a:ext uri="{FF2B5EF4-FFF2-40B4-BE49-F238E27FC236}">
                <a16:creationId xmlns:a16="http://schemas.microsoft.com/office/drawing/2014/main" id="{6FB956EC-287F-4824-9681-13643D5472D8}"/>
              </a:ext>
            </a:extLst>
          </p:cNvPr>
          <p:cNvPicPr>
            <a:picLocks noChangeAspect="1"/>
          </p:cNvPicPr>
          <p:nvPr/>
        </p:nvPicPr>
        <p:blipFill>
          <a:blip r:embed="rId2"/>
          <a:stretch>
            <a:fillRect/>
          </a:stretch>
        </p:blipFill>
        <p:spPr>
          <a:xfrm>
            <a:off x="1531451" y="1172839"/>
            <a:ext cx="5758350" cy="3825807"/>
          </a:xfrm>
          <a:prstGeom prst="rect">
            <a:avLst/>
          </a:prstGeom>
        </p:spPr>
      </p:pic>
    </p:spTree>
    <p:extLst>
      <p:ext uri="{BB962C8B-B14F-4D97-AF65-F5344CB8AC3E}">
        <p14:creationId xmlns:p14="http://schemas.microsoft.com/office/powerpoint/2010/main" val="159872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The </a:t>
            </a:r>
            <a:r>
              <a:rPr lang="en-US" b="1" dirty="0"/>
              <a:t>Traffic </a:t>
            </a:r>
            <a:r>
              <a:rPr lang="en-US" dirty="0"/>
              <a:t>test</a:t>
            </a:r>
            <a:endParaRPr dirty="0"/>
          </a:p>
        </p:txBody>
      </p:sp>
      <p:sp>
        <p:nvSpPr>
          <p:cNvPr id="671" name="Google Shape;671;p4"/>
          <p:cNvSpPr txBox="1">
            <a:spLocks noGrp="1"/>
          </p:cNvSpPr>
          <p:nvPr>
            <p:ph type="body" idx="1"/>
          </p:nvPr>
        </p:nvSpPr>
        <p:spPr>
          <a:xfrm>
            <a:off x="386060" y="4289890"/>
            <a:ext cx="8459423" cy="1745631"/>
          </a:xfrm>
          <a:prstGeom prst="rect">
            <a:avLst/>
          </a:prstGeom>
          <a:noFill/>
          <a:ln>
            <a:noFill/>
          </a:ln>
        </p:spPr>
        <p:txBody>
          <a:bodyPr spcFirstLastPara="1" wrap="square" lIns="50750" tIns="50750" rIns="90000" bIns="50750" anchor="t" anchorCtr="0">
            <a:noAutofit/>
          </a:bodyPr>
          <a:lstStyle/>
          <a:p>
            <a:pPr marL="131445" indent="0">
              <a:buNone/>
            </a:pPr>
            <a:r>
              <a:rPr lang="en-US" dirty="0"/>
              <a:t>The test described aims to teach how to set up the tester to generate and receive real traffic with specific frames, bit rates, and events. With a few changes it will be possible to evaluate other traffic parameters such as throughput, latency, frame loss rate, etc. The document also describes specific formats for tracing and reporting the results of this test.</a:t>
            </a:r>
            <a:endParaRPr lang="en-US" sz="300" dirty="0"/>
          </a:p>
        </p:txBody>
      </p:sp>
      <p:sp>
        <p:nvSpPr>
          <p:cNvPr id="842" name="object 794"/>
          <p:cNvSpPr/>
          <p:nvPr/>
        </p:nvSpPr>
        <p:spPr>
          <a:xfrm>
            <a:off x="4021278" y="1932929"/>
            <a:ext cx="2273484" cy="1376045"/>
          </a:xfrm>
          <a:prstGeom prst="rect">
            <a:avLst/>
          </a:prstGeom>
          <a:blipFill>
            <a:blip r:embed="rId3" cstate="print"/>
            <a:stretch>
              <a:fillRect/>
            </a:stretch>
          </a:blipFill>
        </p:spPr>
        <p:txBody>
          <a:bodyPr wrap="square" lIns="0" tIns="0" rIns="0" bIns="0" rtlCol="0"/>
          <a:lstStyle/>
          <a:p>
            <a:endParaRPr/>
          </a:p>
        </p:txBody>
      </p:sp>
      <p:sp>
        <p:nvSpPr>
          <p:cNvPr id="843" name="object 221"/>
          <p:cNvSpPr/>
          <p:nvPr/>
        </p:nvSpPr>
        <p:spPr>
          <a:xfrm>
            <a:off x="5674140" y="220380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4" name="object 222"/>
          <p:cNvSpPr/>
          <p:nvPr/>
        </p:nvSpPr>
        <p:spPr>
          <a:xfrm>
            <a:off x="5574317" y="223962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5" name="object 224"/>
          <p:cNvSpPr/>
          <p:nvPr/>
        </p:nvSpPr>
        <p:spPr>
          <a:xfrm>
            <a:off x="5496594" y="226781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6" name="object 225"/>
          <p:cNvSpPr/>
          <p:nvPr/>
        </p:nvSpPr>
        <p:spPr>
          <a:xfrm>
            <a:off x="5396772" y="2303629"/>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7" name="object 227"/>
          <p:cNvSpPr/>
          <p:nvPr/>
        </p:nvSpPr>
        <p:spPr>
          <a:xfrm>
            <a:off x="5319809" y="233106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848" name="object 229"/>
          <p:cNvSpPr/>
          <p:nvPr/>
        </p:nvSpPr>
        <p:spPr>
          <a:xfrm>
            <a:off x="5272565" y="2331061"/>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850" name="Group 849"/>
          <p:cNvGrpSpPr/>
          <p:nvPr/>
        </p:nvGrpSpPr>
        <p:grpSpPr>
          <a:xfrm>
            <a:off x="5908070" y="2707251"/>
            <a:ext cx="1194137" cy="901559"/>
            <a:chOff x="8391143" y="4164634"/>
            <a:chExt cx="1013588" cy="730885"/>
          </a:xfrm>
        </p:grpSpPr>
        <p:sp>
          <p:nvSpPr>
            <p:cNvPr id="851"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852"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853"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854"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855"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856"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857"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858"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859"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860"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861"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862"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863"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864"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865"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866"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867"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868"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869"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870"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871"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872"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873"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874"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875"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76"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7"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78"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79"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0"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1"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2"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3"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884"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5"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86"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887"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8"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89"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890"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1"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892"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893"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4"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895"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896"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897"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898"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899"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0"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01"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2"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3"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4"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905"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06"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07"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908"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09"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0"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911"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912"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913"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934"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944"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985"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986"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987"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988"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989"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990"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991"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992"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3"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994"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995"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996"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997"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998"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999"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00"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1"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02"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03"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4"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05"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06"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07"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08"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09"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10"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11"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12"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013"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014"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17"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020"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022"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24"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025"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026"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27"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028"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029"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030"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031"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032"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033"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034"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035"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36"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037"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038"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039"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040"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041"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042"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043"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4"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45"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46"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047"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48"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49"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0"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51"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52"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053"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4"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55"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56"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57"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058"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59"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0"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61"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62"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063"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4"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5"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66"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67"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068"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69"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70"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1"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072"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3"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074"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5"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076"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77"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078"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079"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0"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081"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82"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083"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4"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085"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86"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087"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88"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89"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090"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1"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092"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093"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4"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095"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096"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097"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098"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099"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100"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101"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102"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103"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104"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105"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106"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107"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08"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09"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110"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111"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112"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113"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4"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5"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116"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17"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18"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119"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120"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1"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122"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3"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124"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125"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126"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127"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128"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129"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130"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131"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132"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133"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134"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5"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136"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137"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138"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139"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1140" name="object 22"/>
          <p:cNvSpPr txBox="1"/>
          <p:nvPr/>
        </p:nvSpPr>
        <p:spPr>
          <a:xfrm>
            <a:off x="4733183" y="2480226"/>
            <a:ext cx="874569" cy="230832"/>
          </a:xfrm>
          <a:prstGeom prst="rect">
            <a:avLst/>
          </a:prstGeom>
        </p:spPr>
        <p:txBody>
          <a:bodyPr vert="horz" wrap="square" lIns="0" tIns="15240" rIns="0" bIns="0" rtlCol="0">
            <a:spAutoFit/>
          </a:bodyPr>
          <a:lstStyle/>
          <a:p>
            <a:pPr algn="ctr">
              <a:lnSpc>
                <a:spcPct val="100000"/>
              </a:lnSpc>
              <a:spcBef>
                <a:spcPts val="40"/>
              </a:spcBef>
            </a:pPr>
            <a:r>
              <a:rPr lang="en-US" spc="5" dirty="0">
                <a:solidFill>
                  <a:srgbClr val="00007F"/>
                </a:solidFill>
                <a:latin typeface="Verdana"/>
                <a:cs typeface="Verdana"/>
              </a:rPr>
              <a:t>M</a:t>
            </a:r>
            <a:r>
              <a:rPr lang="es-ES" spc="5" dirty="0">
                <a:solidFill>
                  <a:srgbClr val="00007F"/>
                </a:solidFill>
                <a:latin typeface="Verdana"/>
                <a:cs typeface="Verdana"/>
              </a:rPr>
              <a:t>PLS</a:t>
            </a:r>
          </a:p>
        </p:txBody>
      </p:sp>
      <p:grpSp>
        <p:nvGrpSpPr>
          <p:cNvPr id="1142" name="Group 1141"/>
          <p:cNvGrpSpPr/>
          <p:nvPr/>
        </p:nvGrpSpPr>
        <p:grpSpPr>
          <a:xfrm>
            <a:off x="1186699" y="2817507"/>
            <a:ext cx="1126744" cy="662432"/>
            <a:chOff x="725537" y="1921611"/>
            <a:chExt cx="1126744" cy="662432"/>
          </a:xfrm>
        </p:grpSpPr>
        <p:sp>
          <p:nvSpPr>
            <p:cNvPr id="1143" name="object 87"/>
            <p:cNvSpPr/>
            <p:nvPr/>
          </p:nvSpPr>
          <p:spPr>
            <a:xfrm>
              <a:off x="1662034" y="2306421"/>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1144" name="object 88"/>
            <p:cNvSpPr/>
            <p:nvPr/>
          </p:nvSpPr>
          <p:spPr>
            <a:xfrm>
              <a:off x="1660511" y="2304897"/>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1145" name="object 89"/>
            <p:cNvSpPr/>
            <p:nvPr/>
          </p:nvSpPr>
          <p:spPr>
            <a:xfrm>
              <a:off x="1645271" y="2314803"/>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1146" name="object 90"/>
            <p:cNvSpPr/>
            <p:nvPr/>
          </p:nvSpPr>
          <p:spPr>
            <a:xfrm>
              <a:off x="1643746" y="2313279"/>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1147" name="object 91"/>
            <p:cNvSpPr/>
            <p:nvPr/>
          </p:nvSpPr>
          <p:spPr>
            <a:xfrm>
              <a:off x="1633840" y="2320138"/>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1148" name="object 92"/>
            <p:cNvSpPr/>
            <p:nvPr/>
          </p:nvSpPr>
          <p:spPr>
            <a:xfrm>
              <a:off x="1632317" y="2318613"/>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1149" name="object 93"/>
            <p:cNvSpPr/>
            <p:nvPr/>
          </p:nvSpPr>
          <p:spPr>
            <a:xfrm>
              <a:off x="756017" y="1959711"/>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1150" name="object 94"/>
            <p:cNvSpPr/>
            <p:nvPr/>
          </p:nvSpPr>
          <p:spPr>
            <a:xfrm>
              <a:off x="1507349" y="2374239"/>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1151" name="object 95"/>
            <p:cNvSpPr/>
            <p:nvPr/>
          </p:nvSpPr>
          <p:spPr>
            <a:xfrm>
              <a:off x="727060" y="2374239"/>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1152" name="object 96"/>
            <p:cNvSpPr/>
            <p:nvPr/>
          </p:nvSpPr>
          <p:spPr>
            <a:xfrm>
              <a:off x="1507349" y="1923135"/>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1153" name="object 97"/>
            <p:cNvSpPr/>
            <p:nvPr/>
          </p:nvSpPr>
          <p:spPr>
            <a:xfrm>
              <a:off x="727060" y="1923135"/>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1154" name="object 98"/>
            <p:cNvSpPr/>
            <p:nvPr/>
          </p:nvSpPr>
          <p:spPr>
            <a:xfrm>
              <a:off x="1505824"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5" name="object 99"/>
            <p:cNvSpPr/>
            <p:nvPr/>
          </p:nvSpPr>
          <p:spPr>
            <a:xfrm>
              <a:off x="1507349" y="2416912"/>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1156" name="object 100"/>
            <p:cNvSpPr/>
            <p:nvPr/>
          </p:nvSpPr>
          <p:spPr>
            <a:xfrm>
              <a:off x="1700134" y="2397100"/>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1157" name="object 101"/>
            <p:cNvSpPr/>
            <p:nvPr/>
          </p:nvSpPr>
          <p:spPr>
            <a:xfrm>
              <a:off x="949565" y="2544165"/>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1158" name="object 102"/>
            <p:cNvSpPr/>
            <p:nvPr/>
          </p:nvSpPr>
          <p:spPr>
            <a:xfrm>
              <a:off x="725537" y="2416912"/>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1159" name="object 103"/>
            <p:cNvSpPr/>
            <p:nvPr/>
          </p:nvSpPr>
          <p:spPr>
            <a:xfrm>
              <a:off x="749920" y="2397100"/>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1160" name="object 104"/>
            <p:cNvSpPr/>
            <p:nvPr/>
          </p:nvSpPr>
          <p:spPr>
            <a:xfrm>
              <a:off x="1505824" y="1958187"/>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1161" name="object 105"/>
            <p:cNvSpPr/>
            <p:nvPr/>
          </p:nvSpPr>
          <p:spPr>
            <a:xfrm>
              <a:off x="1507349" y="1921611"/>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1162" name="object 106"/>
            <p:cNvSpPr/>
            <p:nvPr/>
          </p:nvSpPr>
          <p:spPr>
            <a:xfrm>
              <a:off x="1700134" y="2087727"/>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1163" name="object 108"/>
            <p:cNvSpPr/>
            <p:nvPr/>
          </p:nvSpPr>
          <p:spPr>
            <a:xfrm>
              <a:off x="725537" y="1921611"/>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1164" name="object 109"/>
            <p:cNvSpPr/>
            <p:nvPr/>
          </p:nvSpPr>
          <p:spPr>
            <a:xfrm>
              <a:off x="749920" y="2087727"/>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1165" name="object 110"/>
            <p:cNvSpPr/>
            <p:nvPr/>
          </p:nvSpPr>
          <p:spPr>
            <a:xfrm>
              <a:off x="949565" y="1959711"/>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6" name="object 111"/>
            <p:cNvSpPr/>
            <p:nvPr/>
          </p:nvSpPr>
          <p:spPr>
            <a:xfrm>
              <a:off x="948040" y="2544927"/>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1167" name="object 112"/>
            <p:cNvSpPr/>
            <p:nvPr/>
          </p:nvSpPr>
          <p:spPr>
            <a:xfrm>
              <a:off x="755636"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8" name="object 113"/>
            <p:cNvSpPr/>
            <p:nvPr/>
          </p:nvSpPr>
          <p:spPr>
            <a:xfrm>
              <a:off x="1701277" y="2107539"/>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1169" name="object 114"/>
            <p:cNvSpPr/>
            <p:nvPr/>
          </p:nvSpPr>
          <p:spPr>
            <a:xfrm>
              <a:off x="772781" y="1984095"/>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1170" name="object 115"/>
            <p:cNvSpPr/>
            <p:nvPr/>
          </p:nvSpPr>
          <p:spPr>
            <a:xfrm>
              <a:off x="884032" y="2046579"/>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1171" name="object 116"/>
            <p:cNvSpPr/>
            <p:nvPr/>
          </p:nvSpPr>
          <p:spPr>
            <a:xfrm>
              <a:off x="882509" y="2045055"/>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1172" name="object 118"/>
            <p:cNvSpPr/>
            <p:nvPr/>
          </p:nvSpPr>
          <p:spPr>
            <a:xfrm>
              <a:off x="902320" y="2067915"/>
              <a:ext cx="654557" cy="374141"/>
            </a:xfrm>
            <a:prstGeom prst="rect">
              <a:avLst/>
            </a:prstGeom>
            <a:blipFill>
              <a:blip r:embed="rId6" cstate="print"/>
              <a:stretch>
                <a:fillRect/>
              </a:stretch>
            </a:blipFill>
          </p:spPr>
          <p:txBody>
            <a:bodyPr wrap="square" lIns="0" tIns="0" rIns="0" bIns="0" rtlCol="0"/>
            <a:lstStyle/>
            <a:p>
              <a:endParaRPr/>
            </a:p>
          </p:txBody>
        </p:sp>
        <p:sp>
          <p:nvSpPr>
            <p:cNvPr id="1173" name="object 119"/>
            <p:cNvSpPr/>
            <p:nvPr/>
          </p:nvSpPr>
          <p:spPr>
            <a:xfrm>
              <a:off x="882509" y="2027055"/>
              <a:ext cx="690372" cy="513968"/>
            </a:xfrm>
            <a:prstGeom prst="rect">
              <a:avLst/>
            </a:prstGeom>
            <a:blipFill>
              <a:blip r:embed="rId7" cstate="print"/>
              <a:stretch>
                <a:fillRect/>
              </a:stretch>
            </a:blipFill>
          </p:spPr>
          <p:txBody>
            <a:bodyPr wrap="square" lIns="0" tIns="0" rIns="0" bIns="0" rtlCol="0"/>
            <a:lstStyle/>
            <a:p>
              <a:r>
                <a:rPr lang="es-ES" sz="2800" b="1" dirty="0">
                  <a:solidFill>
                    <a:schemeClr val="bg1"/>
                  </a:solidFill>
                </a:rPr>
                <a:t>  1</a:t>
              </a:r>
              <a:endParaRPr sz="2800" b="1" dirty="0">
                <a:solidFill>
                  <a:schemeClr val="bg1"/>
                </a:solidFill>
              </a:endParaRPr>
            </a:p>
          </p:txBody>
        </p:sp>
        <p:sp>
          <p:nvSpPr>
            <p:cNvPr id="1174" name="object 120"/>
            <p:cNvSpPr/>
            <p:nvPr/>
          </p:nvSpPr>
          <p:spPr>
            <a:xfrm>
              <a:off x="765160" y="1983333"/>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1175" name="object 121"/>
            <p:cNvSpPr/>
            <p:nvPr/>
          </p:nvSpPr>
          <p:spPr>
            <a:xfrm>
              <a:off x="759065" y="1977999"/>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1176" name="object 122"/>
            <p:cNvSpPr/>
            <p:nvPr/>
          </p:nvSpPr>
          <p:spPr>
            <a:xfrm>
              <a:off x="759065" y="1977237"/>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1177" name="object 123"/>
            <p:cNvSpPr/>
            <p:nvPr/>
          </p:nvSpPr>
          <p:spPr>
            <a:xfrm>
              <a:off x="786496" y="2240127"/>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1178" name="object 124"/>
            <p:cNvSpPr/>
            <p:nvPr/>
          </p:nvSpPr>
          <p:spPr>
            <a:xfrm>
              <a:off x="784973" y="2250795"/>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1179" name="object 125"/>
            <p:cNvSpPr/>
            <p:nvPr/>
          </p:nvSpPr>
          <p:spPr>
            <a:xfrm>
              <a:off x="785734" y="2244699"/>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1180" name="object 126"/>
            <p:cNvSpPr/>
            <p:nvPr/>
          </p:nvSpPr>
          <p:spPr>
            <a:xfrm>
              <a:off x="753731" y="2037435"/>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1181" name="object 127"/>
            <p:cNvSpPr/>
            <p:nvPr/>
          </p:nvSpPr>
          <p:spPr>
            <a:xfrm>
              <a:off x="752207" y="2035911"/>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1182" name="object 128"/>
            <p:cNvSpPr/>
            <p:nvPr/>
          </p:nvSpPr>
          <p:spPr>
            <a:xfrm>
              <a:off x="780401" y="2128875"/>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1183" name="object 129"/>
            <p:cNvSpPr/>
            <p:nvPr/>
          </p:nvSpPr>
          <p:spPr>
            <a:xfrm>
              <a:off x="765160" y="2244699"/>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1184" name="object 130"/>
            <p:cNvSpPr/>
            <p:nvPr/>
          </p:nvSpPr>
          <p:spPr>
            <a:xfrm>
              <a:off x="756017" y="2507589"/>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1185" name="object 131"/>
            <p:cNvSpPr/>
            <p:nvPr/>
          </p:nvSpPr>
          <p:spPr>
            <a:xfrm>
              <a:off x="760589" y="2256129"/>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1186" name="object 132"/>
            <p:cNvSpPr/>
            <p:nvPr/>
          </p:nvSpPr>
          <p:spPr>
            <a:xfrm>
              <a:off x="786496" y="2250033"/>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1187" name="object 133"/>
            <p:cNvSpPr/>
            <p:nvPr/>
          </p:nvSpPr>
          <p:spPr>
            <a:xfrm>
              <a:off x="784973" y="223784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8" name="object 134"/>
            <p:cNvSpPr/>
            <p:nvPr/>
          </p:nvSpPr>
          <p:spPr>
            <a:xfrm>
              <a:off x="785734" y="2243937"/>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89" name="object 135"/>
            <p:cNvSpPr/>
            <p:nvPr/>
          </p:nvSpPr>
          <p:spPr>
            <a:xfrm>
              <a:off x="753731" y="2246223"/>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1190" name="object 136"/>
            <p:cNvSpPr/>
            <p:nvPr/>
          </p:nvSpPr>
          <p:spPr>
            <a:xfrm>
              <a:off x="752207" y="2244699"/>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1191" name="object 137"/>
            <p:cNvSpPr/>
            <p:nvPr/>
          </p:nvSpPr>
          <p:spPr>
            <a:xfrm>
              <a:off x="780401" y="2244699"/>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1192" name="object 138"/>
            <p:cNvSpPr/>
            <p:nvPr/>
          </p:nvSpPr>
          <p:spPr>
            <a:xfrm>
              <a:off x="1659749" y="1983333"/>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1193" name="object 139"/>
            <p:cNvSpPr/>
            <p:nvPr/>
          </p:nvSpPr>
          <p:spPr>
            <a:xfrm>
              <a:off x="1684133" y="1974951"/>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1194" name="object 140"/>
            <p:cNvSpPr/>
            <p:nvPr/>
          </p:nvSpPr>
          <p:spPr>
            <a:xfrm>
              <a:off x="1653652" y="1977237"/>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1195" name="object 141"/>
            <p:cNvSpPr/>
            <p:nvPr/>
          </p:nvSpPr>
          <p:spPr>
            <a:xfrm>
              <a:off x="1653652" y="2240127"/>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1196" name="object 142"/>
            <p:cNvSpPr/>
            <p:nvPr/>
          </p:nvSpPr>
          <p:spPr>
            <a:xfrm>
              <a:off x="1654414" y="2250795"/>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1197" name="object 143"/>
            <p:cNvSpPr/>
            <p:nvPr/>
          </p:nvSpPr>
          <p:spPr>
            <a:xfrm>
              <a:off x="1653652" y="224469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1198" name="object 144"/>
            <p:cNvSpPr/>
            <p:nvPr/>
          </p:nvSpPr>
          <p:spPr>
            <a:xfrm>
              <a:off x="1659749" y="2037435"/>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1199" name="object 145"/>
            <p:cNvSpPr/>
            <p:nvPr/>
          </p:nvSpPr>
          <p:spPr>
            <a:xfrm>
              <a:off x="1659749" y="2035911"/>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1200" name="object 146"/>
            <p:cNvSpPr/>
            <p:nvPr/>
          </p:nvSpPr>
          <p:spPr>
            <a:xfrm>
              <a:off x="1658224" y="2128875"/>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1201" name="object 147"/>
            <p:cNvSpPr/>
            <p:nvPr/>
          </p:nvSpPr>
          <p:spPr>
            <a:xfrm>
              <a:off x="1659749" y="2244699"/>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1202" name="object 148"/>
            <p:cNvSpPr/>
            <p:nvPr/>
          </p:nvSpPr>
          <p:spPr>
            <a:xfrm>
              <a:off x="1688705" y="2505303"/>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1203" name="object 149"/>
            <p:cNvSpPr/>
            <p:nvPr/>
          </p:nvSpPr>
          <p:spPr>
            <a:xfrm>
              <a:off x="1653652" y="2256129"/>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1204" name="object 150"/>
            <p:cNvSpPr/>
            <p:nvPr/>
          </p:nvSpPr>
          <p:spPr>
            <a:xfrm>
              <a:off x="1653652" y="2250033"/>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1205" name="object 151"/>
            <p:cNvSpPr/>
            <p:nvPr/>
          </p:nvSpPr>
          <p:spPr>
            <a:xfrm>
              <a:off x="1654414" y="2237841"/>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1206" name="object 152"/>
            <p:cNvSpPr/>
            <p:nvPr/>
          </p:nvSpPr>
          <p:spPr>
            <a:xfrm>
              <a:off x="1653652" y="2243937"/>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1207" name="object 153"/>
            <p:cNvSpPr/>
            <p:nvPr/>
          </p:nvSpPr>
          <p:spPr>
            <a:xfrm>
              <a:off x="1659749" y="2246223"/>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1208" name="object 154"/>
            <p:cNvSpPr/>
            <p:nvPr/>
          </p:nvSpPr>
          <p:spPr>
            <a:xfrm>
              <a:off x="1659749" y="2244699"/>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1209" name="object 155"/>
            <p:cNvSpPr/>
            <p:nvPr/>
          </p:nvSpPr>
          <p:spPr>
            <a:xfrm>
              <a:off x="1658224" y="2244699"/>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1210" name="object 156"/>
            <p:cNvSpPr txBox="1"/>
            <p:nvPr/>
          </p:nvSpPr>
          <p:spPr>
            <a:xfrm>
              <a:off x="890382" y="2452985"/>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1211" name="object 157"/>
            <p:cNvSpPr txBox="1"/>
            <p:nvPr/>
          </p:nvSpPr>
          <p:spPr>
            <a:xfrm>
              <a:off x="1448929" y="2445364"/>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grpSp>
        <p:nvGrpSpPr>
          <p:cNvPr id="1212" name="Group 1211"/>
          <p:cNvGrpSpPr/>
          <p:nvPr/>
        </p:nvGrpSpPr>
        <p:grpSpPr>
          <a:xfrm>
            <a:off x="3423580" y="2687564"/>
            <a:ext cx="1194137" cy="901559"/>
            <a:chOff x="8391143" y="4164634"/>
            <a:chExt cx="1013588" cy="730885"/>
          </a:xfrm>
        </p:grpSpPr>
        <p:sp>
          <p:nvSpPr>
            <p:cNvPr id="121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21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21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21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21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21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21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122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122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122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122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122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122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122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122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122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122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123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123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123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123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123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123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123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123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3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3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4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124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4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124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125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5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125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5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125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5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126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6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6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6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126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6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6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127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127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127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127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127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127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127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1279" name="object 538"/>
            <p:cNvSpPr/>
            <p:nvPr/>
          </p:nvSpPr>
          <p:spPr>
            <a:xfrm>
              <a:off x="8451342" y="4584496"/>
              <a:ext cx="584453" cy="258318"/>
            </a:xfrm>
            <a:prstGeom prst="rect">
              <a:avLst/>
            </a:prstGeom>
            <a:blipFill>
              <a:blip r:embed="rId4" cstate="print"/>
              <a:stretch>
                <a:fillRect/>
              </a:stretch>
            </a:blipFill>
          </p:spPr>
          <p:txBody>
            <a:bodyPr wrap="square" lIns="0" tIns="0" rIns="0" bIns="0" rtlCol="0"/>
            <a:lstStyle/>
            <a:p>
              <a:endParaRPr/>
            </a:p>
          </p:txBody>
        </p:sp>
        <p:sp>
          <p:nvSpPr>
            <p:cNvPr id="128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128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128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28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128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28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8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28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28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28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29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29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29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29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29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29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29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0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0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0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0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0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0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130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130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0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130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131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1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131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131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1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131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131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131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131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131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132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132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132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132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132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132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132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132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132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133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3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3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133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3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3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3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3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3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134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4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134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4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4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4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4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135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5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5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135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5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5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5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135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136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136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136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136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6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136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6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137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137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7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7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7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7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7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137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138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138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138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138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138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138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138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138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139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139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139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139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139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39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39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1397" name="object 657"/>
            <p:cNvSpPr/>
            <p:nvPr/>
          </p:nvSpPr>
          <p:spPr>
            <a:xfrm>
              <a:off x="8782050" y="4612690"/>
              <a:ext cx="216407" cy="45719"/>
            </a:xfrm>
            <a:prstGeom prst="rect">
              <a:avLst/>
            </a:prstGeom>
            <a:blipFill>
              <a:blip r:embed="rId5" cstate="print"/>
              <a:stretch>
                <a:fillRect/>
              </a:stretch>
            </a:blipFill>
          </p:spPr>
          <p:txBody>
            <a:bodyPr wrap="square" lIns="0" tIns="0" rIns="0" bIns="0" rtlCol="0"/>
            <a:lstStyle/>
            <a:p>
              <a:endParaRPr/>
            </a:p>
          </p:txBody>
        </p:sp>
        <p:sp>
          <p:nvSpPr>
            <p:cNvPr id="139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139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140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140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0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140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140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0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140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141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141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141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141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141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141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141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141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141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142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142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142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142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142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142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sp>
        <p:nvSpPr>
          <p:cNvPr id="7" name="Arc 6"/>
          <p:cNvSpPr/>
          <p:nvPr/>
        </p:nvSpPr>
        <p:spPr>
          <a:xfrm>
            <a:off x="1718194" y="3016022"/>
            <a:ext cx="5962179" cy="967542"/>
          </a:xfrm>
          <a:custGeom>
            <a:avLst/>
            <a:gdLst>
              <a:gd name="connsiteX0" fmla="*/ 703928 w 1453006"/>
              <a:gd name="connsiteY0" fmla="*/ 54 h 224138"/>
              <a:gd name="connsiteX1" fmla="*/ 882194 w 1453006"/>
              <a:gd name="connsiteY1" fmla="*/ 2604 h 224138"/>
              <a:gd name="connsiteX2" fmla="*/ 906004 w 1453006"/>
              <a:gd name="connsiteY2" fmla="*/ 220664 h 224138"/>
              <a:gd name="connsiteX3" fmla="*/ 711837 w 1453006"/>
              <a:gd name="connsiteY3" fmla="*/ 224116 h 224138"/>
              <a:gd name="connsiteX4" fmla="*/ 726503 w 1453006"/>
              <a:gd name="connsiteY4" fmla="*/ 112069 h 224138"/>
              <a:gd name="connsiteX5" fmla="*/ 703928 w 1453006"/>
              <a:gd name="connsiteY5" fmla="*/ 54 h 224138"/>
              <a:gd name="connsiteX0" fmla="*/ 703928 w 1453006"/>
              <a:gd name="connsiteY0" fmla="*/ 54 h 224138"/>
              <a:gd name="connsiteX1" fmla="*/ 882194 w 1453006"/>
              <a:gd name="connsiteY1" fmla="*/ 2604 h 224138"/>
              <a:gd name="connsiteX2" fmla="*/ 906004 w 1453006"/>
              <a:gd name="connsiteY2" fmla="*/ 220664 h 224138"/>
              <a:gd name="connsiteX3" fmla="*/ 711837 w 1453006"/>
              <a:gd name="connsiteY3" fmla="*/ 224116 h 224138"/>
              <a:gd name="connsiteX0" fmla="*/ 343526 w 1092609"/>
              <a:gd name="connsiteY0" fmla="*/ 0 h 919116"/>
              <a:gd name="connsiteX1" fmla="*/ 521792 w 1092609"/>
              <a:gd name="connsiteY1" fmla="*/ 2550 h 919116"/>
              <a:gd name="connsiteX2" fmla="*/ 545602 w 1092609"/>
              <a:gd name="connsiteY2" fmla="*/ 220610 h 919116"/>
              <a:gd name="connsiteX3" fmla="*/ 351435 w 1092609"/>
              <a:gd name="connsiteY3" fmla="*/ 224062 h 919116"/>
              <a:gd name="connsiteX4" fmla="*/ 366101 w 1092609"/>
              <a:gd name="connsiteY4" fmla="*/ 112015 h 919116"/>
              <a:gd name="connsiteX5" fmla="*/ 343526 w 1092609"/>
              <a:gd name="connsiteY5" fmla="*/ 0 h 919116"/>
              <a:gd name="connsiteX0" fmla="*/ 343526 w 1092609"/>
              <a:gd name="connsiteY0" fmla="*/ 0 h 919116"/>
              <a:gd name="connsiteX1" fmla="*/ 521792 w 1092609"/>
              <a:gd name="connsiteY1" fmla="*/ 2550 h 919116"/>
              <a:gd name="connsiteX2" fmla="*/ 5852 w 1092609"/>
              <a:gd name="connsiteY2" fmla="*/ 919110 h 919116"/>
              <a:gd name="connsiteX3" fmla="*/ 351435 w 1092609"/>
              <a:gd name="connsiteY3" fmla="*/ 224062 h 919116"/>
              <a:gd name="connsiteX0" fmla="*/ 1554191 w 2303274"/>
              <a:gd name="connsiteY0" fmla="*/ 0 h 919786"/>
              <a:gd name="connsiteX1" fmla="*/ 1732457 w 2303274"/>
              <a:gd name="connsiteY1" fmla="*/ 2550 h 919786"/>
              <a:gd name="connsiteX2" fmla="*/ 1756267 w 2303274"/>
              <a:gd name="connsiteY2" fmla="*/ 220610 h 919786"/>
              <a:gd name="connsiteX3" fmla="*/ 1562100 w 2303274"/>
              <a:gd name="connsiteY3" fmla="*/ 224062 h 919786"/>
              <a:gd name="connsiteX4" fmla="*/ 1576766 w 2303274"/>
              <a:gd name="connsiteY4" fmla="*/ 112015 h 919786"/>
              <a:gd name="connsiteX5" fmla="*/ 1554191 w 2303274"/>
              <a:gd name="connsiteY5" fmla="*/ 0 h 919786"/>
              <a:gd name="connsiteX0" fmla="*/ 1554191 w 2303274"/>
              <a:gd name="connsiteY0" fmla="*/ 0 h 919786"/>
              <a:gd name="connsiteX1" fmla="*/ 1732457 w 2303274"/>
              <a:gd name="connsiteY1" fmla="*/ 2550 h 919786"/>
              <a:gd name="connsiteX2" fmla="*/ 1216517 w 2303274"/>
              <a:gd name="connsiteY2" fmla="*/ 919110 h 919786"/>
              <a:gd name="connsiteX3" fmla="*/ 0 w 2303274"/>
              <a:gd name="connsiteY3" fmla="*/ 916212 h 919786"/>
              <a:gd name="connsiteX0" fmla="*/ 1554191 w 2303274"/>
              <a:gd name="connsiteY0" fmla="*/ 0 h 985633"/>
              <a:gd name="connsiteX1" fmla="*/ 1732457 w 2303274"/>
              <a:gd name="connsiteY1" fmla="*/ 2550 h 985633"/>
              <a:gd name="connsiteX2" fmla="*/ 1756267 w 2303274"/>
              <a:gd name="connsiteY2" fmla="*/ 220610 h 985633"/>
              <a:gd name="connsiteX3" fmla="*/ 1562100 w 2303274"/>
              <a:gd name="connsiteY3" fmla="*/ 224062 h 985633"/>
              <a:gd name="connsiteX4" fmla="*/ 1576766 w 2303274"/>
              <a:gd name="connsiteY4" fmla="*/ 112015 h 985633"/>
              <a:gd name="connsiteX5" fmla="*/ 1554191 w 2303274"/>
              <a:gd name="connsiteY5" fmla="*/ 0 h 985633"/>
              <a:gd name="connsiteX0" fmla="*/ 1554191 w 2303274"/>
              <a:gd name="connsiteY0" fmla="*/ 0 h 985633"/>
              <a:gd name="connsiteX1" fmla="*/ 1732457 w 2303274"/>
              <a:gd name="connsiteY1" fmla="*/ 2550 h 985633"/>
              <a:gd name="connsiteX2" fmla="*/ 1216517 w 2303274"/>
              <a:gd name="connsiteY2" fmla="*/ 919110 h 985633"/>
              <a:gd name="connsiteX3" fmla="*/ 510828 w 2303274"/>
              <a:gd name="connsiteY3" fmla="*/ 914629 h 985633"/>
              <a:gd name="connsiteX4" fmla="*/ 0 w 2303274"/>
              <a:gd name="connsiteY4" fmla="*/ 916212 h 985633"/>
              <a:gd name="connsiteX0" fmla="*/ 4443441 w 5192524"/>
              <a:gd name="connsiteY0" fmla="*/ 0 h 985633"/>
              <a:gd name="connsiteX1" fmla="*/ 4621707 w 5192524"/>
              <a:gd name="connsiteY1" fmla="*/ 2550 h 985633"/>
              <a:gd name="connsiteX2" fmla="*/ 4645517 w 5192524"/>
              <a:gd name="connsiteY2" fmla="*/ 220610 h 985633"/>
              <a:gd name="connsiteX3" fmla="*/ 4451350 w 5192524"/>
              <a:gd name="connsiteY3" fmla="*/ 224062 h 985633"/>
              <a:gd name="connsiteX4" fmla="*/ 4466016 w 5192524"/>
              <a:gd name="connsiteY4" fmla="*/ 112015 h 985633"/>
              <a:gd name="connsiteX5" fmla="*/ 4443441 w 5192524"/>
              <a:gd name="connsiteY5" fmla="*/ 0 h 985633"/>
              <a:gd name="connsiteX0" fmla="*/ 4443441 w 5192524"/>
              <a:gd name="connsiteY0" fmla="*/ 0 h 985633"/>
              <a:gd name="connsiteX1" fmla="*/ 4621707 w 5192524"/>
              <a:gd name="connsiteY1" fmla="*/ 2550 h 985633"/>
              <a:gd name="connsiteX2" fmla="*/ 4105767 w 5192524"/>
              <a:gd name="connsiteY2" fmla="*/ 919110 h 985633"/>
              <a:gd name="connsiteX3" fmla="*/ 3400078 w 5192524"/>
              <a:gd name="connsiteY3" fmla="*/ 914629 h 985633"/>
              <a:gd name="connsiteX4" fmla="*/ 0 w 5192524"/>
              <a:gd name="connsiteY4" fmla="*/ 928912 h 985633"/>
              <a:gd name="connsiteX0" fmla="*/ 4443441 w 5192524"/>
              <a:gd name="connsiteY0" fmla="*/ 0 h 1079745"/>
              <a:gd name="connsiteX1" fmla="*/ 4621707 w 5192524"/>
              <a:gd name="connsiteY1" fmla="*/ 2550 h 1079745"/>
              <a:gd name="connsiteX2" fmla="*/ 4645517 w 5192524"/>
              <a:gd name="connsiteY2" fmla="*/ 220610 h 1079745"/>
              <a:gd name="connsiteX3" fmla="*/ 4451350 w 5192524"/>
              <a:gd name="connsiteY3" fmla="*/ 224062 h 1079745"/>
              <a:gd name="connsiteX4" fmla="*/ 4466016 w 5192524"/>
              <a:gd name="connsiteY4" fmla="*/ 112015 h 1079745"/>
              <a:gd name="connsiteX5" fmla="*/ 4443441 w 5192524"/>
              <a:gd name="connsiteY5" fmla="*/ 0 h 1079745"/>
              <a:gd name="connsiteX0" fmla="*/ 4443441 w 5192524"/>
              <a:gd name="connsiteY0" fmla="*/ 0 h 1079745"/>
              <a:gd name="connsiteX1" fmla="*/ 4621707 w 5192524"/>
              <a:gd name="connsiteY1" fmla="*/ 2550 h 1079745"/>
              <a:gd name="connsiteX2" fmla="*/ 4105767 w 5192524"/>
              <a:gd name="connsiteY2" fmla="*/ 919110 h 1079745"/>
              <a:gd name="connsiteX3" fmla="*/ 1653828 w 5192524"/>
              <a:gd name="connsiteY3" fmla="*/ 1079729 h 1079745"/>
              <a:gd name="connsiteX4" fmla="*/ 0 w 5192524"/>
              <a:gd name="connsiteY4" fmla="*/ 928912 h 1079745"/>
              <a:gd name="connsiteX0" fmla="*/ 4443441 w 4985587"/>
              <a:gd name="connsiteY0" fmla="*/ 0 h 1079745"/>
              <a:gd name="connsiteX1" fmla="*/ 4621707 w 4985587"/>
              <a:gd name="connsiteY1" fmla="*/ 2550 h 1079745"/>
              <a:gd name="connsiteX2" fmla="*/ 4645517 w 4985587"/>
              <a:gd name="connsiteY2" fmla="*/ 220610 h 1079745"/>
              <a:gd name="connsiteX3" fmla="*/ 4466016 w 4985587"/>
              <a:gd name="connsiteY3" fmla="*/ 112015 h 1079745"/>
              <a:gd name="connsiteX4" fmla="*/ 4443441 w 4985587"/>
              <a:gd name="connsiteY4" fmla="*/ 0 h 1079745"/>
              <a:gd name="connsiteX0" fmla="*/ 4443441 w 4985587"/>
              <a:gd name="connsiteY0" fmla="*/ 0 h 1079745"/>
              <a:gd name="connsiteX1" fmla="*/ 4621707 w 4985587"/>
              <a:gd name="connsiteY1" fmla="*/ 2550 h 1079745"/>
              <a:gd name="connsiteX2" fmla="*/ 4105767 w 4985587"/>
              <a:gd name="connsiteY2" fmla="*/ 919110 h 1079745"/>
              <a:gd name="connsiteX3" fmla="*/ 1653828 w 4985587"/>
              <a:gd name="connsiteY3" fmla="*/ 1079729 h 1079745"/>
              <a:gd name="connsiteX4" fmla="*/ 0 w 4985587"/>
              <a:gd name="connsiteY4" fmla="*/ 928912 h 1079745"/>
              <a:gd name="connsiteX0" fmla="*/ 4443441 w 4985587"/>
              <a:gd name="connsiteY0" fmla="*/ 0 h 1079745"/>
              <a:gd name="connsiteX1" fmla="*/ 4621707 w 4985587"/>
              <a:gd name="connsiteY1" fmla="*/ 2550 h 1079745"/>
              <a:gd name="connsiteX2" fmla="*/ 4466016 w 4985587"/>
              <a:gd name="connsiteY2" fmla="*/ 112015 h 1079745"/>
              <a:gd name="connsiteX3" fmla="*/ 4443441 w 4985587"/>
              <a:gd name="connsiteY3" fmla="*/ 0 h 1079745"/>
              <a:gd name="connsiteX0" fmla="*/ 4443441 w 4985587"/>
              <a:gd name="connsiteY0" fmla="*/ 0 h 1079745"/>
              <a:gd name="connsiteX1" fmla="*/ 4621707 w 4985587"/>
              <a:gd name="connsiteY1" fmla="*/ 2550 h 1079745"/>
              <a:gd name="connsiteX2" fmla="*/ 4105767 w 4985587"/>
              <a:gd name="connsiteY2" fmla="*/ 919110 h 1079745"/>
              <a:gd name="connsiteX3" fmla="*/ 1653828 w 4985587"/>
              <a:gd name="connsiteY3" fmla="*/ 1079729 h 1079745"/>
              <a:gd name="connsiteX4" fmla="*/ 0 w 4985587"/>
              <a:gd name="connsiteY4" fmla="*/ 928912 h 1079745"/>
              <a:gd name="connsiteX0" fmla="*/ 4443441 w 4985587"/>
              <a:gd name="connsiteY0" fmla="*/ 0 h 1079745"/>
              <a:gd name="connsiteX1" fmla="*/ 4621707 w 4985587"/>
              <a:gd name="connsiteY1" fmla="*/ 2550 h 1079745"/>
              <a:gd name="connsiteX2" fmla="*/ 4443441 w 4985587"/>
              <a:gd name="connsiteY2" fmla="*/ 0 h 1079745"/>
              <a:gd name="connsiteX0" fmla="*/ 4443441 w 4985587"/>
              <a:gd name="connsiteY0" fmla="*/ 0 h 1079745"/>
              <a:gd name="connsiteX1" fmla="*/ 4621707 w 4985587"/>
              <a:gd name="connsiteY1" fmla="*/ 2550 h 1079745"/>
              <a:gd name="connsiteX2" fmla="*/ 4105767 w 4985587"/>
              <a:gd name="connsiteY2" fmla="*/ 919110 h 1079745"/>
              <a:gd name="connsiteX3" fmla="*/ 1653828 w 4985587"/>
              <a:gd name="connsiteY3" fmla="*/ 1079729 h 1079745"/>
              <a:gd name="connsiteX4" fmla="*/ 0 w 4985587"/>
              <a:gd name="connsiteY4" fmla="*/ 928912 h 1079745"/>
              <a:gd name="connsiteX0" fmla="*/ 4443441 w 4985587"/>
              <a:gd name="connsiteY0" fmla="*/ 0 h 1079745"/>
              <a:gd name="connsiteX1" fmla="*/ 4621707 w 4985587"/>
              <a:gd name="connsiteY1" fmla="*/ 2550 h 1079745"/>
              <a:gd name="connsiteX2" fmla="*/ 4443441 w 4985587"/>
              <a:gd name="connsiteY2" fmla="*/ 0 h 1079745"/>
              <a:gd name="connsiteX0" fmla="*/ 4468841 w 4985587"/>
              <a:gd name="connsiteY0" fmla="*/ 76200 h 1079745"/>
              <a:gd name="connsiteX1" fmla="*/ 4621707 w 4985587"/>
              <a:gd name="connsiteY1" fmla="*/ 2550 h 1079745"/>
              <a:gd name="connsiteX2" fmla="*/ 4105767 w 4985587"/>
              <a:gd name="connsiteY2" fmla="*/ 919110 h 1079745"/>
              <a:gd name="connsiteX3" fmla="*/ 1653828 w 4985587"/>
              <a:gd name="connsiteY3" fmla="*/ 1079729 h 1079745"/>
              <a:gd name="connsiteX4" fmla="*/ 0 w 4985587"/>
              <a:gd name="connsiteY4" fmla="*/ 928912 h 1079745"/>
              <a:gd name="connsiteX0" fmla="*/ 4443441 w 5051533"/>
              <a:gd name="connsiteY0" fmla="*/ 0 h 1079745"/>
              <a:gd name="connsiteX1" fmla="*/ 4621707 w 5051533"/>
              <a:gd name="connsiteY1" fmla="*/ 2550 h 1079745"/>
              <a:gd name="connsiteX2" fmla="*/ 4443441 w 5051533"/>
              <a:gd name="connsiteY2" fmla="*/ 0 h 1079745"/>
              <a:gd name="connsiteX0" fmla="*/ 4468841 w 5051533"/>
              <a:gd name="connsiteY0" fmla="*/ 76200 h 1079745"/>
              <a:gd name="connsiteX1" fmla="*/ 4710607 w 5051533"/>
              <a:gd name="connsiteY1" fmla="*/ 78750 h 1079745"/>
              <a:gd name="connsiteX2" fmla="*/ 4105767 w 5051533"/>
              <a:gd name="connsiteY2" fmla="*/ 919110 h 1079745"/>
              <a:gd name="connsiteX3" fmla="*/ 1653828 w 5051533"/>
              <a:gd name="connsiteY3" fmla="*/ 1079729 h 1079745"/>
              <a:gd name="connsiteX4" fmla="*/ 0 w 5051533"/>
              <a:gd name="connsiteY4" fmla="*/ 928912 h 1079745"/>
              <a:gd name="connsiteX0" fmla="*/ 4443441 w 5113983"/>
              <a:gd name="connsiteY0" fmla="*/ 0 h 1079762"/>
              <a:gd name="connsiteX1" fmla="*/ 4621707 w 5113983"/>
              <a:gd name="connsiteY1" fmla="*/ 2550 h 1079762"/>
              <a:gd name="connsiteX2" fmla="*/ 4443441 w 5113983"/>
              <a:gd name="connsiteY2" fmla="*/ 0 h 1079762"/>
              <a:gd name="connsiteX0" fmla="*/ 4468841 w 5113983"/>
              <a:gd name="connsiteY0" fmla="*/ 76200 h 1079762"/>
              <a:gd name="connsiteX1" fmla="*/ 4710607 w 5113983"/>
              <a:gd name="connsiteY1" fmla="*/ 78750 h 1079762"/>
              <a:gd name="connsiteX2" fmla="*/ 4328017 w 5113983"/>
              <a:gd name="connsiteY2" fmla="*/ 925460 h 1079762"/>
              <a:gd name="connsiteX3" fmla="*/ 1653828 w 5113983"/>
              <a:gd name="connsiteY3" fmla="*/ 1079729 h 1079762"/>
              <a:gd name="connsiteX4" fmla="*/ 0 w 5113983"/>
              <a:gd name="connsiteY4" fmla="*/ 928912 h 1079762"/>
              <a:gd name="connsiteX0" fmla="*/ 4443441 w 5113983"/>
              <a:gd name="connsiteY0" fmla="*/ 0 h 1079729"/>
              <a:gd name="connsiteX1" fmla="*/ 4621707 w 5113983"/>
              <a:gd name="connsiteY1" fmla="*/ 2550 h 1079729"/>
              <a:gd name="connsiteX2" fmla="*/ 4443441 w 5113983"/>
              <a:gd name="connsiteY2" fmla="*/ 0 h 1079729"/>
              <a:gd name="connsiteX0" fmla="*/ 4468841 w 5113983"/>
              <a:gd name="connsiteY0" fmla="*/ 76200 h 1079729"/>
              <a:gd name="connsiteX1" fmla="*/ 4710607 w 5113983"/>
              <a:gd name="connsiteY1" fmla="*/ 78750 h 1079729"/>
              <a:gd name="connsiteX2" fmla="*/ 4328017 w 5113983"/>
              <a:gd name="connsiteY2" fmla="*/ 925460 h 1079729"/>
              <a:gd name="connsiteX3" fmla="*/ 1653828 w 5113983"/>
              <a:gd name="connsiteY3" fmla="*/ 1079729 h 1079729"/>
              <a:gd name="connsiteX4" fmla="*/ 0 w 5113983"/>
              <a:gd name="connsiteY4" fmla="*/ 928912 h 1079729"/>
              <a:gd name="connsiteX0" fmla="*/ 4957791 w 5628333"/>
              <a:gd name="connsiteY0" fmla="*/ 0 h 1079729"/>
              <a:gd name="connsiteX1" fmla="*/ 5136057 w 5628333"/>
              <a:gd name="connsiteY1" fmla="*/ 2550 h 1079729"/>
              <a:gd name="connsiteX2" fmla="*/ 4957791 w 5628333"/>
              <a:gd name="connsiteY2" fmla="*/ 0 h 1079729"/>
              <a:gd name="connsiteX0" fmla="*/ 4983191 w 5628333"/>
              <a:gd name="connsiteY0" fmla="*/ 76200 h 1079729"/>
              <a:gd name="connsiteX1" fmla="*/ 5224957 w 5628333"/>
              <a:gd name="connsiteY1" fmla="*/ 78750 h 1079729"/>
              <a:gd name="connsiteX2" fmla="*/ 4842367 w 5628333"/>
              <a:gd name="connsiteY2" fmla="*/ 925460 h 1079729"/>
              <a:gd name="connsiteX3" fmla="*/ 2168178 w 5628333"/>
              <a:gd name="connsiteY3" fmla="*/ 1079729 h 1079729"/>
              <a:gd name="connsiteX4" fmla="*/ 0 w 5628333"/>
              <a:gd name="connsiteY4" fmla="*/ 903512 h 1079729"/>
              <a:gd name="connsiteX0" fmla="*/ 4957791 w 5628333"/>
              <a:gd name="connsiteY0" fmla="*/ 0 h 925460"/>
              <a:gd name="connsiteX1" fmla="*/ 5136057 w 5628333"/>
              <a:gd name="connsiteY1" fmla="*/ 2550 h 925460"/>
              <a:gd name="connsiteX2" fmla="*/ 4957791 w 5628333"/>
              <a:gd name="connsiteY2" fmla="*/ 0 h 925460"/>
              <a:gd name="connsiteX0" fmla="*/ 4983191 w 5628333"/>
              <a:gd name="connsiteY0" fmla="*/ 76200 h 925460"/>
              <a:gd name="connsiteX1" fmla="*/ 5224957 w 5628333"/>
              <a:gd name="connsiteY1" fmla="*/ 78750 h 925460"/>
              <a:gd name="connsiteX2" fmla="*/ 4842367 w 5628333"/>
              <a:gd name="connsiteY2" fmla="*/ 925460 h 925460"/>
              <a:gd name="connsiteX3" fmla="*/ 2218978 w 5628333"/>
              <a:gd name="connsiteY3" fmla="*/ 908279 h 925460"/>
              <a:gd name="connsiteX4" fmla="*/ 0 w 5628333"/>
              <a:gd name="connsiteY4" fmla="*/ 903512 h 925460"/>
              <a:gd name="connsiteX0" fmla="*/ 4957791 w 5628333"/>
              <a:gd name="connsiteY0" fmla="*/ 0 h 933679"/>
              <a:gd name="connsiteX1" fmla="*/ 5136057 w 5628333"/>
              <a:gd name="connsiteY1" fmla="*/ 2550 h 933679"/>
              <a:gd name="connsiteX2" fmla="*/ 4957791 w 5628333"/>
              <a:gd name="connsiteY2" fmla="*/ 0 h 933679"/>
              <a:gd name="connsiteX0" fmla="*/ 4983191 w 5628333"/>
              <a:gd name="connsiteY0" fmla="*/ 76200 h 933679"/>
              <a:gd name="connsiteX1" fmla="*/ 5224957 w 5628333"/>
              <a:gd name="connsiteY1" fmla="*/ 78750 h 933679"/>
              <a:gd name="connsiteX2" fmla="*/ 4842367 w 5628333"/>
              <a:gd name="connsiteY2" fmla="*/ 925460 h 933679"/>
              <a:gd name="connsiteX3" fmla="*/ 2111028 w 5628333"/>
              <a:gd name="connsiteY3" fmla="*/ 933679 h 933679"/>
              <a:gd name="connsiteX4" fmla="*/ 0 w 5628333"/>
              <a:gd name="connsiteY4" fmla="*/ 903512 h 933679"/>
              <a:gd name="connsiteX0" fmla="*/ 4957791 w 5795774"/>
              <a:gd name="connsiteY0" fmla="*/ 0 h 933679"/>
              <a:gd name="connsiteX1" fmla="*/ 5136057 w 5795774"/>
              <a:gd name="connsiteY1" fmla="*/ 2550 h 933679"/>
              <a:gd name="connsiteX2" fmla="*/ 4957791 w 5795774"/>
              <a:gd name="connsiteY2" fmla="*/ 0 h 933679"/>
              <a:gd name="connsiteX0" fmla="*/ 4983191 w 5795774"/>
              <a:gd name="connsiteY0" fmla="*/ 76200 h 933679"/>
              <a:gd name="connsiteX1" fmla="*/ 5224957 w 5795774"/>
              <a:gd name="connsiteY1" fmla="*/ 78750 h 933679"/>
              <a:gd name="connsiteX2" fmla="*/ 5248767 w 5795774"/>
              <a:gd name="connsiteY2" fmla="*/ 912760 h 933679"/>
              <a:gd name="connsiteX3" fmla="*/ 2111028 w 5795774"/>
              <a:gd name="connsiteY3" fmla="*/ 933679 h 933679"/>
              <a:gd name="connsiteX4" fmla="*/ 0 w 5795774"/>
              <a:gd name="connsiteY4" fmla="*/ 903512 h 933679"/>
              <a:gd name="connsiteX0" fmla="*/ 4957791 w 5789332"/>
              <a:gd name="connsiteY0" fmla="*/ 0 h 933679"/>
              <a:gd name="connsiteX1" fmla="*/ 5136057 w 5789332"/>
              <a:gd name="connsiteY1" fmla="*/ 2550 h 933679"/>
              <a:gd name="connsiteX2" fmla="*/ 4957791 w 5789332"/>
              <a:gd name="connsiteY2" fmla="*/ 0 h 933679"/>
              <a:gd name="connsiteX0" fmla="*/ 4983191 w 5789332"/>
              <a:gd name="connsiteY0" fmla="*/ 76200 h 933679"/>
              <a:gd name="connsiteX1" fmla="*/ 5224957 w 5789332"/>
              <a:gd name="connsiteY1" fmla="*/ 78750 h 933679"/>
              <a:gd name="connsiteX2" fmla="*/ 5236067 w 5789332"/>
              <a:gd name="connsiteY2" fmla="*/ 912760 h 933679"/>
              <a:gd name="connsiteX3" fmla="*/ 2111028 w 5789332"/>
              <a:gd name="connsiteY3" fmla="*/ 933679 h 933679"/>
              <a:gd name="connsiteX4" fmla="*/ 0 w 5789332"/>
              <a:gd name="connsiteY4" fmla="*/ 903512 h 933679"/>
              <a:gd name="connsiteX0" fmla="*/ 4957791 w 5784553"/>
              <a:gd name="connsiteY0" fmla="*/ 0 h 933679"/>
              <a:gd name="connsiteX1" fmla="*/ 5136057 w 5784553"/>
              <a:gd name="connsiteY1" fmla="*/ 2550 h 933679"/>
              <a:gd name="connsiteX2" fmla="*/ 4957791 w 5784553"/>
              <a:gd name="connsiteY2" fmla="*/ 0 h 933679"/>
              <a:gd name="connsiteX0" fmla="*/ 4983191 w 5784553"/>
              <a:gd name="connsiteY0" fmla="*/ 76200 h 933679"/>
              <a:gd name="connsiteX1" fmla="*/ 5224957 w 5784553"/>
              <a:gd name="connsiteY1" fmla="*/ 78750 h 933679"/>
              <a:gd name="connsiteX2" fmla="*/ 5236067 w 5784553"/>
              <a:gd name="connsiteY2" fmla="*/ 912760 h 933679"/>
              <a:gd name="connsiteX3" fmla="*/ 2111028 w 5784553"/>
              <a:gd name="connsiteY3" fmla="*/ 933679 h 933679"/>
              <a:gd name="connsiteX4" fmla="*/ 0 w 5784553"/>
              <a:gd name="connsiteY4" fmla="*/ 903512 h 933679"/>
              <a:gd name="connsiteX0" fmla="*/ 4957791 w 5784553"/>
              <a:gd name="connsiteY0" fmla="*/ 0 h 933679"/>
              <a:gd name="connsiteX1" fmla="*/ 5136057 w 5784553"/>
              <a:gd name="connsiteY1" fmla="*/ 2550 h 933679"/>
              <a:gd name="connsiteX2" fmla="*/ 4957791 w 5784553"/>
              <a:gd name="connsiteY2" fmla="*/ 0 h 933679"/>
              <a:gd name="connsiteX0" fmla="*/ 4983191 w 5784553"/>
              <a:gd name="connsiteY0" fmla="*/ 76200 h 933679"/>
              <a:gd name="connsiteX1" fmla="*/ 5224957 w 5784553"/>
              <a:gd name="connsiteY1" fmla="*/ 78750 h 933679"/>
              <a:gd name="connsiteX2" fmla="*/ 5236067 w 5784553"/>
              <a:gd name="connsiteY2" fmla="*/ 912760 h 933679"/>
              <a:gd name="connsiteX3" fmla="*/ 1317278 w 5784553"/>
              <a:gd name="connsiteY3" fmla="*/ 933679 h 933679"/>
              <a:gd name="connsiteX4" fmla="*/ 0 w 5784553"/>
              <a:gd name="connsiteY4" fmla="*/ 903512 h 933679"/>
              <a:gd name="connsiteX0" fmla="*/ 4957791 w 5784553"/>
              <a:gd name="connsiteY0" fmla="*/ 0 h 946379"/>
              <a:gd name="connsiteX1" fmla="*/ 5136057 w 5784553"/>
              <a:gd name="connsiteY1" fmla="*/ 2550 h 946379"/>
              <a:gd name="connsiteX2" fmla="*/ 4957791 w 5784553"/>
              <a:gd name="connsiteY2" fmla="*/ 0 h 946379"/>
              <a:gd name="connsiteX0" fmla="*/ 4983191 w 5784553"/>
              <a:gd name="connsiteY0" fmla="*/ 76200 h 946379"/>
              <a:gd name="connsiteX1" fmla="*/ 5224957 w 5784553"/>
              <a:gd name="connsiteY1" fmla="*/ 78750 h 946379"/>
              <a:gd name="connsiteX2" fmla="*/ 5236067 w 5784553"/>
              <a:gd name="connsiteY2" fmla="*/ 912760 h 946379"/>
              <a:gd name="connsiteX3" fmla="*/ 599728 w 5784553"/>
              <a:gd name="connsiteY3" fmla="*/ 946379 h 946379"/>
              <a:gd name="connsiteX4" fmla="*/ 0 w 5784553"/>
              <a:gd name="connsiteY4" fmla="*/ 903512 h 946379"/>
              <a:gd name="connsiteX0" fmla="*/ 4957791 w 5784553"/>
              <a:gd name="connsiteY0" fmla="*/ 0 h 912766"/>
              <a:gd name="connsiteX1" fmla="*/ 5136057 w 5784553"/>
              <a:gd name="connsiteY1" fmla="*/ 2550 h 912766"/>
              <a:gd name="connsiteX2" fmla="*/ 4957791 w 5784553"/>
              <a:gd name="connsiteY2" fmla="*/ 0 h 912766"/>
              <a:gd name="connsiteX0" fmla="*/ 4983191 w 5784553"/>
              <a:gd name="connsiteY0" fmla="*/ 76200 h 912766"/>
              <a:gd name="connsiteX1" fmla="*/ 5224957 w 5784553"/>
              <a:gd name="connsiteY1" fmla="*/ 78750 h 912766"/>
              <a:gd name="connsiteX2" fmla="*/ 5236067 w 5784553"/>
              <a:gd name="connsiteY2" fmla="*/ 912760 h 912766"/>
              <a:gd name="connsiteX3" fmla="*/ 0 w 5784553"/>
              <a:gd name="connsiteY3" fmla="*/ 903512 h 912766"/>
              <a:gd name="connsiteX0" fmla="*/ 4957791 w 5784553"/>
              <a:gd name="connsiteY0" fmla="*/ 0 h 912766"/>
              <a:gd name="connsiteX1" fmla="*/ 5136057 w 5784553"/>
              <a:gd name="connsiteY1" fmla="*/ 2550 h 912766"/>
              <a:gd name="connsiteX2" fmla="*/ 4957791 w 5784553"/>
              <a:gd name="connsiteY2" fmla="*/ 0 h 912766"/>
              <a:gd name="connsiteX0" fmla="*/ 4983191 w 5784553"/>
              <a:gd name="connsiteY0" fmla="*/ 76200 h 912766"/>
              <a:gd name="connsiteX1" fmla="*/ 5224957 w 5784553"/>
              <a:gd name="connsiteY1" fmla="*/ 78750 h 912766"/>
              <a:gd name="connsiteX2" fmla="*/ 5236067 w 5784553"/>
              <a:gd name="connsiteY2" fmla="*/ 912760 h 912766"/>
              <a:gd name="connsiteX3" fmla="*/ 421929 w 5784553"/>
              <a:gd name="connsiteY3" fmla="*/ 901929 h 912766"/>
              <a:gd name="connsiteX4" fmla="*/ 0 w 5784553"/>
              <a:gd name="connsiteY4" fmla="*/ 903512 h 912766"/>
              <a:gd name="connsiteX0" fmla="*/ 5421341 w 6248103"/>
              <a:gd name="connsiteY0" fmla="*/ 0 h 912766"/>
              <a:gd name="connsiteX1" fmla="*/ 5599607 w 6248103"/>
              <a:gd name="connsiteY1" fmla="*/ 2550 h 912766"/>
              <a:gd name="connsiteX2" fmla="*/ 5421341 w 6248103"/>
              <a:gd name="connsiteY2" fmla="*/ 0 h 912766"/>
              <a:gd name="connsiteX0" fmla="*/ 5446741 w 6248103"/>
              <a:gd name="connsiteY0" fmla="*/ 76200 h 912766"/>
              <a:gd name="connsiteX1" fmla="*/ 5688507 w 6248103"/>
              <a:gd name="connsiteY1" fmla="*/ 78750 h 912766"/>
              <a:gd name="connsiteX2" fmla="*/ 5699617 w 6248103"/>
              <a:gd name="connsiteY2" fmla="*/ 912760 h 912766"/>
              <a:gd name="connsiteX3" fmla="*/ 885479 w 6248103"/>
              <a:gd name="connsiteY3" fmla="*/ 901929 h 912766"/>
              <a:gd name="connsiteX4" fmla="*/ 0 w 6248103"/>
              <a:gd name="connsiteY4" fmla="*/ 903512 h 912766"/>
              <a:gd name="connsiteX0" fmla="*/ 5421341 w 6248103"/>
              <a:gd name="connsiteY0" fmla="*/ 0 h 912766"/>
              <a:gd name="connsiteX1" fmla="*/ 5599607 w 6248103"/>
              <a:gd name="connsiteY1" fmla="*/ 2550 h 912766"/>
              <a:gd name="connsiteX2" fmla="*/ 5421341 w 6248103"/>
              <a:gd name="connsiteY2" fmla="*/ 0 h 912766"/>
              <a:gd name="connsiteX0" fmla="*/ 5446741 w 6248103"/>
              <a:gd name="connsiteY0" fmla="*/ 76200 h 912766"/>
              <a:gd name="connsiteX1" fmla="*/ 5688507 w 6248103"/>
              <a:gd name="connsiteY1" fmla="*/ 78750 h 912766"/>
              <a:gd name="connsiteX2" fmla="*/ 5699617 w 6248103"/>
              <a:gd name="connsiteY2" fmla="*/ 912760 h 912766"/>
              <a:gd name="connsiteX3" fmla="*/ 828329 w 6248103"/>
              <a:gd name="connsiteY3" fmla="*/ 901929 h 912766"/>
              <a:gd name="connsiteX4" fmla="*/ 0 w 6248103"/>
              <a:gd name="connsiteY4" fmla="*/ 903512 h 912766"/>
              <a:gd name="connsiteX0" fmla="*/ 5421341 w 6248103"/>
              <a:gd name="connsiteY0" fmla="*/ 0 h 912766"/>
              <a:gd name="connsiteX1" fmla="*/ 5599607 w 6248103"/>
              <a:gd name="connsiteY1" fmla="*/ 2550 h 912766"/>
              <a:gd name="connsiteX2" fmla="*/ 5421341 w 6248103"/>
              <a:gd name="connsiteY2" fmla="*/ 0 h 912766"/>
              <a:gd name="connsiteX0" fmla="*/ 5446741 w 6248103"/>
              <a:gd name="connsiteY0" fmla="*/ 76200 h 912766"/>
              <a:gd name="connsiteX1" fmla="*/ 5688507 w 6248103"/>
              <a:gd name="connsiteY1" fmla="*/ 78750 h 912766"/>
              <a:gd name="connsiteX2" fmla="*/ 5699617 w 6248103"/>
              <a:gd name="connsiteY2" fmla="*/ 912760 h 912766"/>
              <a:gd name="connsiteX3" fmla="*/ 828329 w 6248103"/>
              <a:gd name="connsiteY3" fmla="*/ 901929 h 912766"/>
              <a:gd name="connsiteX4" fmla="*/ 256829 w 6248103"/>
              <a:gd name="connsiteY4" fmla="*/ 901929 h 912766"/>
              <a:gd name="connsiteX5" fmla="*/ 0 w 6248103"/>
              <a:gd name="connsiteY5" fmla="*/ 903512 h 912766"/>
              <a:gd name="connsiteX0" fmla="*/ 5173691 w 6000453"/>
              <a:gd name="connsiteY0" fmla="*/ 0 h 912766"/>
              <a:gd name="connsiteX1" fmla="*/ 5351957 w 6000453"/>
              <a:gd name="connsiteY1" fmla="*/ 2550 h 912766"/>
              <a:gd name="connsiteX2" fmla="*/ 5173691 w 6000453"/>
              <a:gd name="connsiteY2" fmla="*/ 0 h 912766"/>
              <a:gd name="connsiteX0" fmla="*/ 5199091 w 6000453"/>
              <a:gd name="connsiteY0" fmla="*/ 76200 h 912766"/>
              <a:gd name="connsiteX1" fmla="*/ 5440857 w 6000453"/>
              <a:gd name="connsiteY1" fmla="*/ 78750 h 912766"/>
              <a:gd name="connsiteX2" fmla="*/ 5451967 w 6000453"/>
              <a:gd name="connsiteY2" fmla="*/ 912760 h 912766"/>
              <a:gd name="connsiteX3" fmla="*/ 580679 w 6000453"/>
              <a:gd name="connsiteY3" fmla="*/ 901929 h 912766"/>
              <a:gd name="connsiteX4" fmla="*/ 9179 w 6000453"/>
              <a:gd name="connsiteY4" fmla="*/ 901929 h 912766"/>
              <a:gd name="connsiteX5" fmla="*/ 0 w 6000453"/>
              <a:gd name="connsiteY5" fmla="*/ 439962 h 912766"/>
              <a:gd name="connsiteX0" fmla="*/ 5173691 w 6000453"/>
              <a:gd name="connsiteY0" fmla="*/ 0 h 914629"/>
              <a:gd name="connsiteX1" fmla="*/ 5351957 w 6000453"/>
              <a:gd name="connsiteY1" fmla="*/ 2550 h 914629"/>
              <a:gd name="connsiteX2" fmla="*/ 5173691 w 6000453"/>
              <a:gd name="connsiteY2" fmla="*/ 0 h 914629"/>
              <a:gd name="connsiteX0" fmla="*/ 5199091 w 6000453"/>
              <a:gd name="connsiteY0" fmla="*/ 76200 h 914629"/>
              <a:gd name="connsiteX1" fmla="*/ 5440857 w 6000453"/>
              <a:gd name="connsiteY1" fmla="*/ 78750 h 914629"/>
              <a:gd name="connsiteX2" fmla="*/ 5451967 w 6000453"/>
              <a:gd name="connsiteY2" fmla="*/ 912760 h 914629"/>
              <a:gd name="connsiteX3" fmla="*/ 377479 w 6000453"/>
              <a:gd name="connsiteY3" fmla="*/ 914629 h 914629"/>
              <a:gd name="connsiteX4" fmla="*/ 9179 w 6000453"/>
              <a:gd name="connsiteY4" fmla="*/ 901929 h 914629"/>
              <a:gd name="connsiteX5" fmla="*/ 0 w 6000453"/>
              <a:gd name="connsiteY5" fmla="*/ 439962 h 914629"/>
              <a:gd name="connsiteX0" fmla="*/ 5173691 w 6000453"/>
              <a:gd name="connsiteY0" fmla="*/ 0 h 912766"/>
              <a:gd name="connsiteX1" fmla="*/ 5351957 w 6000453"/>
              <a:gd name="connsiteY1" fmla="*/ 2550 h 912766"/>
              <a:gd name="connsiteX2" fmla="*/ 5173691 w 6000453"/>
              <a:gd name="connsiteY2" fmla="*/ 0 h 912766"/>
              <a:gd name="connsiteX0" fmla="*/ 5199091 w 6000453"/>
              <a:gd name="connsiteY0" fmla="*/ 76200 h 912766"/>
              <a:gd name="connsiteX1" fmla="*/ 5440857 w 6000453"/>
              <a:gd name="connsiteY1" fmla="*/ 78750 h 912766"/>
              <a:gd name="connsiteX2" fmla="*/ 5451967 w 6000453"/>
              <a:gd name="connsiteY2" fmla="*/ 912760 h 912766"/>
              <a:gd name="connsiteX3" fmla="*/ 453679 w 6000453"/>
              <a:gd name="connsiteY3" fmla="*/ 813029 h 912766"/>
              <a:gd name="connsiteX4" fmla="*/ 9179 w 6000453"/>
              <a:gd name="connsiteY4" fmla="*/ 901929 h 912766"/>
              <a:gd name="connsiteX5" fmla="*/ 0 w 6000453"/>
              <a:gd name="connsiteY5" fmla="*/ 439962 h 912766"/>
              <a:gd name="connsiteX0" fmla="*/ 5173691 w 6000453"/>
              <a:gd name="connsiteY0" fmla="*/ 0 h 947364"/>
              <a:gd name="connsiteX1" fmla="*/ 5351957 w 6000453"/>
              <a:gd name="connsiteY1" fmla="*/ 2550 h 947364"/>
              <a:gd name="connsiteX2" fmla="*/ 5173691 w 6000453"/>
              <a:gd name="connsiteY2" fmla="*/ 0 h 947364"/>
              <a:gd name="connsiteX0" fmla="*/ 5199091 w 6000453"/>
              <a:gd name="connsiteY0" fmla="*/ 76200 h 947364"/>
              <a:gd name="connsiteX1" fmla="*/ 5440857 w 6000453"/>
              <a:gd name="connsiteY1" fmla="*/ 78750 h 947364"/>
              <a:gd name="connsiteX2" fmla="*/ 5451967 w 6000453"/>
              <a:gd name="connsiteY2" fmla="*/ 912760 h 947364"/>
              <a:gd name="connsiteX3" fmla="*/ 453679 w 6000453"/>
              <a:gd name="connsiteY3" fmla="*/ 813029 h 947364"/>
              <a:gd name="connsiteX4" fmla="*/ 9179 w 6000453"/>
              <a:gd name="connsiteY4" fmla="*/ 901929 h 947364"/>
              <a:gd name="connsiteX5" fmla="*/ 0 w 6000453"/>
              <a:gd name="connsiteY5" fmla="*/ 439962 h 947364"/>
              <a:gd name="connsiteX0" fmla="*/ 5173691 w 6000453"/>
              <a:gd name="connsiteY0" fmla="*/ 0 h 1035164"/>
              <a:gd name="connsiteX1" fmla="*/ 5351957 w 6000453"/>
              <a:gd name="connsiteY1" fmla="*/ 2550 h 1035164"/>
              <a:gd name="connsiteX2" fmla="*/ 5173691 w 6000453"/>
              <a:gd name="connsiteY2" fmla="*/ 0 h 1035164"/>
              <a:gd name="connsiteX0" fmla="*/ 5199091 w 6000453"/>
              <a:gd name="connsiteY0" fmla="*/ 76200 h 1035164"/>
              <a:gd name="connsiteX1" fmla="*/ 5440857 w 6000453"/>
              <a:gd name="connsiteY1" fmla="*/ 78750 h 1035164"/>
              <a:gd name="connsiteX2" fmla="*/ 5451967 w 6000453"/>
              <a:gd name="connsiteY2" fmla="*/ 912760 h 1035164"/>
              <a:gd name="connsiteX3" fmla="*/ 529879 w 6000453"/>
              <a:gd name="connsiteY3" fmla="*/ 933679 h 1035164"/>
              <a:gd name="connsiteX4" fmla="*/ 9179 w 6000453"/>
              <a:gd name="connsiteY4" fmla="*/ 901929 h 1035164"/>
              <a:gd name="connsiteX5" fmla="*/ 0 w 6000453"/>
              <a:gd name="connsiteY5" fmla="*/ 439962 h 1035164"/>
              <a:gd name="connsiteX0" fmla="*/ 5173691 w 6000453"/>
              <a:gd name="connsiteY0" fmla="*/ 0 h 1066139"/>
              <a:gd name="connsiteX1" fmla="*/ 5351957 w 6000453"/>
              <a:gd name="connsiteY1" fmla="*/ 2550 h 1066139"/>
              <a:gd name="connsiteX2" fmla="*/ 5173691 w 6000453"/>
              <a:gd name="connsiteY2" fmla="*/ 0 h 1066139"/>
              <a:gd name="connsiteX0" fmla="*/ 5199091 w 6000453"/>
              <a:gd name="connsiteY0" fmla="*/ 76200 h 1066139"/>
              <a:gd name="connsiteX1" fmla="*/ 5440857 w 6000453"/>
              <a:gd name="connsiteY1" fmla="*/ 78750 h 1066139"/>
              <a:gd name="connsiteX2" fmla="*/ 5451967 w 6000453"/>
              <a:gd name="connsiteY2" fmla="*/ 912760 h 1066139"/>
              <a:gd name="connsiteX3" fmla="*/ 529879 w 6000453"/>
              <a:gd name="connsiteY3" fmla="*/ 933679 h 1066139"/>
              <a:gd name="connsiteX4" fmla="*/ 9179 w 6000453"/>
              <a:gd name="connsiteY4" fmla="*/ 901929 h 1066139"/>
              <a:gd name="connsiteX5" fmla="*/ 0 w 6000453"/>
              <a:gd name="connsiteY5" fmla="*/ 439962 h 1066139"/>
              <a:gd name="connsiteX0" fmla="*/ 5173691 w 6000453"/>
              <a:gd name="connsiteY0" fmla="*/ 0 h 1070487"/>
              <a:gd name="connsiteX1" fmla="*/ 5351957 w 6000453"/>
              <a:gd name="connsiteY1" fmla="*/ 2550 h 1070487"/>
              <a:gd name="connsiteX2" fmla="*/ 5173691 w 6000453"/>
              <a:gd name="connsiteY2" fmla="*/ 0 h 1070487"/>
              <a:gd name="connsiteX0" fmla="*/ 5199091 w 6000453"/>
              <a:gd name="connsiteY0" fmla="*/ 76200 h 1070487"/>
              <a:gd name="connsiteX1" fmla="*/ 5440857 w 6000453"/>
              <a:gd name="connsiteY1" fmla="*/ 78750 h 1070487"/>
              <a:gd name="connsiteX2" fmla="*/ 5451967 w 6000453"/>
              <a:gd name="connsiteY2" fmla="*/ 912760 h 1070487"/>
              <a:gd name="connsiteX3" fmla="*/ 517179 w 6000453"/>
              <a:gd name="connsiteY3" fmla="*/ 940029 h 1070487"/>
              <a:gd name="connsiteX4" fmla="*/ 9179 w 6000453"/>
              <a:gd name="connsiteY4" fmla="*/ 901929 h 1070487"/>
              <a:gd name="connsiteX5" fmla="*/ 0 w 6000453"/>
              <a:gd name="connsiteY5" fmla="*/ 439962 h 1070487"/>
              <a:gd name="connsiteX0" fmla="*/ 5173691 w 6000453"/>
              <a:gd name="connsiteY0" fmla="*/ 0 h 964506"/>
              <a:gd name="connsiteX1" fmla="*/ 5351957 w 6000453"/>
              <a:gd name="connsiteY1" fmla="*/ 2550 h 964506"/>
              <a:gd name="connsiteX2" fmla="*/ 5173691 w 6000453"/>
              <a:gd name="connsiteY2" fmla="*/ 0 h 964506"/>
              <a:gd name="connsiteX0" fmla="*/ 5199091 w 6000453"/>
              <a:gd name="connsiteY0" fmla="*/ 76200 h 964506"/>
              <a:gd name="connsiteX1" fmla="*/ 5440857 w 6000453"/>
              <a:gd name="connsiteY1" fmla="*/ 78750 h 964506"/>
              <a:gd name="connsiteX2" fmla="*/ 5451967 w 6000453"/>
              <a:gd name="connsiteY2" fmla="*/ 912760 h 964506"/>
              <a:gd name="connsiteX3" fmla="*/ 517179 w 6000453"/>
              <a:gd name="connsiteY3" fmla="*/ 940029 h 964506"/>
              <a:gd name="connsiteX4" fmla="*/ 9179 w 6000453"/>
              <a:gd name="connsiteY4" fmla="*/ 901929 h 964506"/>
              <a:gd name="connsiteX5" fmla="*/ 0 w 6000453"/>
              <a:gd name="connsiteY5" fmla="*/ 439962 h 964506"/>
              <a:gd name="connsiteX0" fmla="*/ 5173691 w 6000453"/>
              <a:gd name="connsiteY0" fmla="*/ 0 h 940241"/>
              <a:gd name="connsiteX1" fmla="*/ 5351957 w 6000453"/>
              <a:gd name="connsiteY1" fmla="*/ 2550 h 940241"/>
              <a:gd name="connsiteX2" fmla="*/ 5173691 w 6000453"/>
              <a:gd name="connsiteY2" fmla="*/ 0 h 940241"/>
              <a:gd name="connsiteX0" fmla="*/ 5199091 w 6000453"/>
              <a:gd name="connsiteY0" fmla="*/ 76200 h 940241"/>
              <a:gd name="connsiteX1" fmla="*/ 5440857 w 6000453"/>
              <a:gd name="connsiteY1" fmla="*/ 78750 h 940241"/>
              <a:gd name="connsiteX2" fmla="*/ 5451967 w 6000453"/>
              <a:gd name="connsiteY2" fmla="*/ 912760 h 940241"/>
              <a:gd name="connsiteX3" fmla="*/ 517179 w 6000453"/>
              <a:gd name="connsiteY3" fmla="*/ 940029 h 940241"/>
              <a:gd name="connsiteX4" fmla="*/ 9179 w 6000453"/>
              <a:gd name="connsiteY4" fmla="*/ 774929 h 940241"/>
              <a:gd name="connsiteX5" fmla="*/ 0 w 6000453"/>
              <a:gd name="connsiteY5" fmla="*/ 439962 h 940241"/>
              <a:gd name="connsiteX0" fmla="*/ 5173691 w 6000453"/>
              <a:gd name="connsiteY0" fmla="*/ 0 h 940241"/>
              <a:gd name="connsiteX1" fmla="*/ 5351957 w 6000453"/>
              <a:gd name="connsiteY1" fmla="*/ 2550 h 940241"/>
              <a:gd name="connsiteX2" fmla="*/ 5173691 w 6000453"/>
              <a:gd name="connsiteY2" fmla="*/ 0 h 940241"/>
              <a:gd name="connsiteX0" fmla="*/ 5199091 w 6000453"/>
              <a:gd name="connsiteY0" fmla="*/ 76200 h 940241"/>
              <a:gd name="connsiteX1" fmla="*/ 5440857 w 6000453"/>
              <a:gd name="connsiteY1" fmla="*/ 78750 h 940241"/>
              <a:gd name="connsiteX2" fmla="*/ 5451967 w 6000453"/>
              <a:gd name="connsiteY2" fmla="*/ 912760 h 940241"/>
              <a:gd name="connsiteX3" fmla="*/ 517179 w 6000453"/>
              <a:gd name="connsiteY3" fmla="*/ 940029 h 940241"/>
              <a:gd name="connsiteX4" fmla="*/ 15529 w 6000453"/>
              <a:gd name="connsiteY4" fmla="*/ 774929 h 940241"/>
              <a:gd name="connsiteX5" fmla="*/ 0 w 6000453"/>
              <a:gd name="connsiteY5" fmla="*/ 439962 h 940241"/>
              <a:gd name="connsiteX0" fmla="*/ 5173691 w 6000453"/>
              <a:gd name="connsiteY0" fmla="*/ 0 h 946572"/>
              <a:gd name="connsiteX1" fmla="*/ 5351957 w 6000453"/>
              <a:gd name="connsiteY1" fmla="*/ 2550 h 946572"/>
              <a:gd name="connsiteX2" fmla="*/ 5173691 w 6000453"/>
              <a:gd name="connsiteY2" fmla="*/ 0 h 946572"/>
              <a:gd name="connsiteX0" fmla="*/ 5199091 w 6000453"/>
              <a:gd name="connsiteY0" fmla="*/ 76200 h 946572"/>
              <a:gd name="connsiteX1" fmla="*/ 5440857 w 6000453"/>
              <a:gd name="connsiteY1" fmla="*/ 78750 h 946572"/>
              <a:gd name="connsiteX2" fmla="*/ 5451967 w 6000453"/>
              <a:gd name="connsiteY2" fmla="*/ 912760 h 946572"/>
              <a:gd name="connsiteX3" fmla="*/ 339379 w 6000453"/>
              <a:gd name="connsiteY3" fmla="*/ 946379 h 946572"/>
              <a:gd name="connsiteX4" fmla="*/ 15529 w 6000453"/>
              <a:gd name="connsiteY4" fmla="*/ 774929 h 946572"/>
              <a:gd name="connsiteX5" fmla="*/ 0 w 6000453"/>
              <a:gd name="connsiteY5" fmla="*/ 439962 h 946572"/>
              <a:gd name="connsiteX0" fmla="*/ 5173691 w 6000453"/>
              <a:gd name="connsiteY0" fmla="*/ 0 h 946531"/>
              <a:gd name="connsiteX1" fmla="*/ 5351957 w 6000453"/>
              <a:gd name="connsiteY1" fmla="*/ 2550 h 946531"/>
              <a:gd name="connsiteX2" fmla="*/ 5173691 w 6000453"/>
              <a:gd name="connsiteY2" fmla="*/ 0 h 946531"/>
              <a:gd name="connsiteX0" fmla="*/ 5199091 w 6000453"/>
              <a:gd name="connsiteY0" fmla="*/ 76200 h 946531"/>
              <a:gd name="connsiteX1" fmla="*/ 5440857 w 6000453"/>
              <a:gd name="connsiteY1" fmla="*/ 78750 h 946531"/>
              <a:gd name="connsiteX2" fmla="*/ 5451967 w 6000453"/>
              <a:gd name="connsiteY2" fmla="*/ 912760 h 946531"/>
              <a:gd name="connsiteX3" fmla="*/ 339379 w 6000453"/>
              <a:gd name="connsiteY3" fmla="*/ 946379 h 946531"/>
              <a:gd name="connsiteX4" fmla="*/ 9179 w 6000453"/>
              <a:gd name="connsiteY4" fmla="*/ 755879 h 946531"/>
              <a:gd name="connsiteX5" fmla="*/ 0 w 6000453"/>
              <a:gd name="connsiteY5" fmla="*/ 439962 h 946531"/>
              <a:gd name="connsiteX0" fmla="*/ 5327121 w 6153883"/>
              <a:gd name="connsiteY0" fmla="*/ 0 h 946379"/>
              <a:gd name="connsiteX1" fmla="*/ 5505387 w 6153883"/>
              <a:gd name="connsiteY1" fmla="*/ 2550 h 946379"/>
              <a:gd name="connsiteX2" fmla="*/ 5327121 w 6153883"/>
              <a:gd name="connsiteY2" fmla="*/ 0 h 946379"/>
              <a:gd name="connsiteX0" fmla="*/ 5352521 w 6153883"/>
              <a:gd name="connsiteY0" fmla="*/ 76200 h 946379"/>
              <a:gd name="connsiteX1" fmla="*/ 5594287 w 6153883"/>
              <a:gd name="connsiteY1" fmla="*/ 78750 h 946379"/>
              <a:gd name="connsiteX2" fmla="*/ 5605397 w 6153883"/>
              <a:gd name="connsiteY2" fmla="*/ 912760 h 946379"/>
              <a:gd name="connsiteX3" fmla="*/ 492809 w 6153883"/>
              <a:gd name="connsiteY3" fmla="*/ 946379 h 946379"/>
              <a:gd name="connsiteX4" fmla="*/ 153430 w 6153883"/>
              <a:gd name="connsiteY4" fmla="*/ 439962 h 946379"/>
              <a:gd name="connsiteX0" fmla="*/ 5327121 w 6153883"/>
              <a:gd name="connsiteY0" fmla="*/ 0 h 946379"/>
              <a:gd name="connsiteX1" fmla="*/ 5505387 w 6153883"/>
              <a:gd name="connsiteY1" fmla="*/ 2550 h 946379"/>
              <a:gd name="connsiteX2" fmla="*/ 5327121 w 6153883"/>
              <a:gd name="connsiteY2" fmla="*/ 0 h 946379"/>
              <a:gd name="connsiteX0" fmla="*/ 5352521 w 6153883"/>
              <a:gd name="connsiteY0" fmla="*/ 76200 h 946379"/>
              <a:gd name="connsiteX1" fmla="*/ 5594287 w 6153883"/>
              <a:gd name="connsiteY1" fmla="*/ 78750 h 946379"/>
              <a:gd name="connsiteX2" fmla="*/ 5605397 w 6153883"/>
              <a:gd name="connsiteY2" fmla="*/ 912760 h 946379"/>
              <a:gd name="connsiteX3" fmla="*/ 492809 w 6153883"/>
              <a:gd name="connsiteY3" fmla="*/ 946379 h 946379"/>
              <a:gd name="connsiteX4" fmla="*/ 153430 w 6153883"/>
              <a:gd name="connsiteY4" fmla="*/ 452662 h 946379"/>
              <a:gd name="connsiteX0" fmla="*/ 5337145 w 6163907"/>
              <a:gd name="connsiteY0" fmla="*/ 0 h 946379"/>
              <a:gd name="connsiteX1" fmla="*/ 5515411 w 6163907"/>
              <a:gd name="connsiteY1" fmla="*/ 2550 h 946379"/>
              <a:gd name="connsiteX2" fmla="*/ 5337145 w 6163907"/>
              <a:gd name="connsiteY2" fmla="*/ 0 h 946379"/>
              <a:gd name="connsiteX0" fmla="*/ 5362545 w 6163907"/>
              <a:gd name="connsiteY0" fmla="*/ 76200 h 946379"/>
              <a:gd name="connsiteX1" fmla="*/ 5604311 w 6163907"/>
              <a:gd name="connsiteY1" fmla="*/ 78750 h 946379"/>
              <a:gd name="connsiteX2" fmla="*/ 5615421 w 6163907"/>
              <a:gd name="connsiteY2" fmla="*/ 912760 h 946379"/>
              <a:gd name="connsiteX3" fmla="*/ 502833 w 6163907"/>
              <a:gd name="connsiteY3" fmla="*/ 946379 h 946379"/>
              <a:gd name="connsiteX4" fmla="*/ 163454 w 6163907"/>
              <a:gd name="connsiteY4" fmla="*/ 452662 h 946379"/>
              <a:gd name="connsiteX0" fmla="*/ 5351581 w 6178343"/>
              <a:gd name="connsiteY0" fmla="*/ 0 h 946379"/>
              <a:gd name="connsiteX1" fmla="*/ 5529847 w 6178343"/>
              <a:gd name="connsiteY1" fmla="*/ 2550 h 946379"/>
              <a:gd name="connsiteX2" fmla="*/ 5351581 w 6178343"/>
              <a:gd name="connsiteY2" fmla="*/ 0 h 946379"/>
              <a:gd name="connsiteX0" fmla="*/ 5376981 w 6178343"/>
              <a:gd name="connsiteY0" fmla="*/ 76200 h 946379"/>
              <a:gd name="connsiteX1" fmla="*/ 5618747 w 6178343"/>
              <a:gd name="connsiteY1" fmla="*/ 78750 h 946379"/>
              <a:gd name="connsiteX2" fmla="*/ 5629857 w 6178343"/>
              <a:gd name="connsiteY2" fmla="*/ 912760 h 946379"/>
              <a:gd name="connsiteX3" fmla="*/ 517269 w 6178343"/>
              <a:gd name="connsiteY3" fmla="*/ 946379 h 946379"/>
              <a:gd name="connsiteX4" fmla="*/ 177890 w 6178343"/>
              <a:gd name="connsiteY4" fmla="*/ 452662 h 946379"/>
              <a:gd name="connsiteX0" fmla="*/ 5206321 w 6033083"/>
              <a:gd name="connsiteY0" fmla="*/ 0 h 959079"/>
              <a:gd name="connsiteX1" fmla="*/ 5384587 w 6033083"/>
              <a:gd name="connsiteY1" fmla="*/ 2550 h 959079"/>
              <a:gd name="connsiteX2" fmla="*/ 5206321 w 6033083"/>
              <a:gd name="connsiteY2" fmla="*/ 0 h 959079"/>
              <a:gd name="connsiteX0" fmla="*/ 5231721 w 6033083"/>
              <a:gd name="connsiteY0" fmla="*/ 76200 h 959079"/>
              <a:gd name="connsiteX1" fmla="*/ 5473487 w 6033083"/>
              <a:gd name="connsiteY1" fmla="*/ 78750 h 959079"/>
              <a:gd name="connsiteX2" fmla="*/ 5484597 w 6033083"/>
              <a:gd name="connsiteY2" fmla="*/ 912760 h 959079"/>
              <a:gd name="connsiteX3" fmla="*/ 695859 w 6033083"/>
              <a:gd name="connsiteY3" fmla="*/ 959079 h 959079"/>
              <a:gd name="connsiteX4" fmla="*/ 32630 w 6033083"/>
              <a:gd name="connsiteY4" fmla="*/ 452662 h 959079"/>
              <a:gd name="connsiteX0" fmla="*/ 5209411 w 6036173"/>
              <a:gd name="connsiteY0" fmla="*/ 0 h 959156"/>
              <a:gd name="connsiteX1" fmla="*/ 5387677 w 6036173"/>
              <a:gd name="connsiteY1" fmla="*/ 2550 h 959156"/>
              <a:gd name="connsiteX2" fmla="*/ 5209411 w 6036173"/>
              <a:gd name="connsiteY2" fmla="*/ 0 h 959156"/>
              <a:gd name="connsiteX0" fmla="*/ 5234811 w 6036173"/>
              <a:gd name="connsiteY0" fmla="*/ 76200 h 959156"/>
              <a:gd name="connsiteX1" fmla="*/ 5476577 w 6036173"/>
              <a:gd name="connsiteY1" fmla="*/ 78750 h 959156"/>
              <a:gd name="connsiteX2" fmla="*/ 5487687 w 6036173"/>
              <a:gd name="connsiteY2" fmla="*/ 912760 h 959156"/>
              <a:gd name="connsiteX3" fmla="*/ 698949 w 6036173"/>
              <a:gd name="connsiteY3" fmla="*/ 959079 h 959156"/>
              <a:gd name="connsiteX4" fmla="*/ 35720 w 6036173"/>
              <a:gd name="connsiteY4" fmla="*/ 452662 h 959156"/>
              <a:gd name="connsiteX0" fmla="*/ 5180091 w 6006853"/>
              <a:gd name="connsiteY0" fmla="*/ 0 h 965503"/>
              <a:gd name="connsiteX1" fmla="*/ 5358357 w 6006853"/>
              <a:gd name="connsiteY1" fmla="*/ 2550 h 965503"/>
              <a:gd name="connsiteX2" fmla="*/ 5180091 w 6006853"/>
              <a:gd name="connsiteY2" fmla="*/ 0 h 965503"/>
              <a:gd name="connsiteX0" fmla="*/ 5205491 w 6006853"/>
              <a:gd name="connsiteY0" fmla="*/ 76200 h 965503"/>
              <a:gd name="connsiteX1" fmla="*/ 5447257 w 6006853"/>
              <a:gd name="connsiteY1" fmla="*/ 78750 h 965503"/>
              <a:gd name="connsiteX2" fmla="*/ 5458367 w 6006853"/>
              <a:gd name="connsiteY2" fmla="*/ 912760 h 965503"/>
              <a:gd name="connsiteX3" fmla="*/ 815679 w 6006853"/>
              <a:gd name="connsiteY3" fmla="*/ 965429 h 965503"/>
              <a:gd name="connsiteX4" fmla="*/ 6400 w 6006853"/>
              <a:gd name="connsiteY4" fmla="*/ 452662 h 965503"/>
              <a:gd name="connsiteX0" fmla="*/ 5195850 w 6022612"/>
              <a:gd name="connsiteY0" fmla="*/ 0 h 965503"/>
              <a:gd name="connsiteX1" fmla="*/ 5374116 w 6022612"/>
              <a:gd name="connsiteY1" fmla="*/ 2550 h 965503"/>
              <a:gd name="connsiteX2" fmla="*/ 5195850 w 6022612"/>
              <a:gd name="connsiteY2" fmla="*/ 0 h 965503"/>
              <a:gd name="connsiteX0" fmla="*/ 5221250 w 6022612"/>
              <a:gd name="connsiteY0" fmla="*/ 76200 h 965503"/>
              <a:gd name="connsiteX1" fmla="*/ 5463016 w 6022612"/>
              <a:gd name="connsiteY1" fmla="*/ 78750 h 965503"/>
              <a:gd name="connsiteX2" fmla="*/ 5474126 w 6022612"/>
              <a:gd name="connsiteY2" fmla="*/ 912760 h 965503"/>
              <a:gd name="connsiteX3" fmla="*/ 831438 w 6022612"/>
              <a:gd name="connsiteY3" fmla="*/ 965429 h 965503"/>
              <a:gd name="connsiteX4" fmla="*/ 22159 w 6022612"/>
              <a:gd name="connsiteY4" fmla="*/ 452662 h 965503"/>
              <a:gd name="connsiteX0" fmla="*/ 5178915 w 6005677"/>
              <a:gd name="connsiteY0" fmla="*/ 0 h 966636"/>
              <a:gd name="connsiteX1" fmla="*/ 5357181 w 6005677"/>
              <a:gd name="connsiteY1" fmla="*/ 2550 h 966636"/>
              <a:gd name="connsiteX2" fmla="*/ 5178915 w 6005677"/>
              <a:gd name="connsiteY2" fmla="*/ 0 h 966636"/>
              <a:gd name="connsiteX0" fmla="*/ 5204315 w 6005677"/>
              <a:gd name="connsiteY0" fmla="*/ 76200 h 966636"/>
              <a:gd name="connsiteX1" fmla="*/ 5446081 w 6005677"/>
              <a:gd name="connsiteY1" fmla="*/ 78750 h 966636"/>
              <a:gd name="connsiteX2" fmla="*/ 5457191 w 6005677"/>
              <a:gd name="connsiteY2" fmla="*/ 912760 h 966636"/>
              <a:gd name="connsiteX3" fmla="*/ 814503 w 6005677"/>
              <a:gd name="connsiteY3" fmla="*/ 965429 h 966636"/>
              <a:gd name="connsiteX4" fmla="*/ 5224 w 6005677"/>
              <a:gd name="connsiteY4" fmla="*/ 452662 h 966636"/>
              <a:gd name="connsiteX0" fmla="*/ 5178383 w 6005145"/>
              <a:gd name="connsiteY0" fmla="*/ 0 h 965921"/>
              <a:gd name="connsiteX1" fmla="*/ 5356649 w 6005145"/>
              <a:gd name="connsiteY1" fmla="*/ 2550 h 965921"/>
              <a:gd name="connsiteX2" fmla="*/ 5178383 w 6005145"/>
              <a:gd name="connsiteY2" fmla="*/ 0 h 965921"/>
              <a:gd name="connsiteX0" fmla="*/ 5203783 w 6005145"/>
              <a:gd name="connsiteY0" fmla="*/ 76200 h 965921"/>
              <a:gd name="connsiteX1" fmla="*/ 5445549 w 6005145"/>
              <a:gd name="connsiteY1" fmla="*/ 78750 h 965921"/>
              <a:gd name="connsiteX2" fmla="*/ 5456659 w 6005145"/>
              <a:gd name="connsiteY2" fmla="*/ 912760 h 965921"/>
              <a:gd name="connsiteX3" fmla="*/ 813971 w 6005145"/>
              <a:gd name="connsiteY3" fmla="*/ 965429 h 965921"/>
              <a:gd name="connsiteX4" fmla="*/ 4692 w 6005145"/>
              <a:gd name="connsiteY4" fmla="*/ 452662 h 965921"/>
              <a:gd name="connsiteX0" fmla="*/ 5190074 w 6016836"/>
              <a:gd name="connsiteY0" fmla="*/ 0 h 965869"/>
              <a:gd name="connsiteX1" fmla="*/ 5368340 w 6016836"/>
              <a:gd name="connsiteY1" fmla="*/ 2550 h 965869"/>
              <a:gd name="connsiteX2" fmla="*/ 5190074 w 6016836"/>
              <a:gd name="connsiteY2" fmla="*/ 0 h 965869"/>
              <a:gd name="connsiteX0" fmla="*/ 5215474 w 6016836"/>
              <a:gd name="connsiteY0" fmla="*/ 76200 h 965869"/>
              <a:gd name="connsiteX1" fmla="*/ 5457240 w 6016836"/>
              <a:gd name="connsiteY1" fmla="*/ 78750 h 965869"/>
              <a:gd name="connsiteX2" fmla="*/ 5468350 w 6016836"/>
              <a:gd name="connsiteY2" fmla="*/ 912760 h 965869"/>
              <a:gd name="connsiteX3" fmla="*/ 825662 w 6016836"/>
              <a:gd name="connsiteY3" fmla="*/ 965429 h 965869"/>
              <a:gd name="connsiteX4" fmla="*/ 3683 w 6016836"/>
              <a:gd name="connsiteY4" fmla="*/ 433612 h 965869"/>
              <a:gd name="connsiteX0" fmla="*/ 5190074 w 6016836"/>
              <a:gd name="connsiteY0" fmla="*/ 0 h 967542"/>
              <a:gd name="connsiteX1" fmla="*/ 5368340 w 6016836"/>
              <a:gd name="connsiteY1" fmla="*/ 2550 h 967542"/>
              <a:gd name="connsiteX2" fmla="*/ 5190074 w 6016836"/>
              <a:gd name="connsiteY2" fmla="*/ 0 h 967542"/>
              <a:gd name="connsiteX0" fmla="*/ 5215474 w 6016836"/>
              <a:gd name="connsiteY0" fmla="*/ 76200 h 967542"/>
              <a:gd name="connsiteX1" fmla="*/ 5457240 w 6016836"/>
              <a:gd name="connsiteY1" fmla="*/ 78750 h 967542"/>
              <a:gd name="connsiteX2" fmla="*/ 5468350 w 6016836"/>
              <a:gd name="connsiteY2" fmla="*/ 912760 h 967542"/>
              <a:gd name="connsiteX3" fmla="*/ 825662 w 6016836"/>
              <a:gd name="connsiteY3" fmla="*/ 965429 h 967542"/>
              <a:gd name="connsiteX4" fmla="*/ 3683 w 6016836"/>
              <a:gd name="connsiteY4" fmla="*/ 433612 h 967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36" h="967542" stroke="0" extrusionOk="0">
                <a:moveTo>
                  <a:pt x="5190074" y="0"/>
                </a:moveTo>
                <a:lnTo>
                  <a:pt x="5368340" y="2550"/>
                </a:lnTo>
                <a:lnTo>
                  <a:pt x="5190074" y="0"/>
                </a:lnTo>
                <a:close/>
              </a:path>
              <a:path w="6016836" h="967542" fill="none">
                <a:moveTo>
                  <a:pt x="5215474" y="76200"/>
                </a:moveTo>
                <a:lnTo>
                  <a:pt x="5457240" y="78750"/>
                </a:lnTo>
                <a:cubicBezTo>
                  <a:pt x="6205287" y="104067"/>
                  <a:pt x="6197746" y="915321"/>
                  <a:pt x="5468350" y="912760"/>
                </a:cubicBezTo>
                <a:lnTo>
                  <a:pt x="825662" y="965429"/>
                </a:lnTo>
                <a:cubicBezTo>
                  <a:pt x="-76649" y="975529"/>
                  <a:pt x="-1813" y="970916"/>
                  <a:pt x="3683" y="433612"/>
                </a:cubicBezTo>
              </a:path>
            </a:pathLst>
          </a:cu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05" name="object 22"/>
          <p:cNvSpPr txBox="1"/>
          <p:nvPr/>
        </p:nvSpPr>
        <p:spPr>
          <a:xfrm>
            <a:off x="1796462" y="2920068"/>
            <a:ext cx="1934809"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A</a:t>
            </a:r>
            <a:endParaRPr sz="1050" dirty="0">
              <a:latin typeface="Verdana"/>
              <a:cs typeface="Verdana"/>
            </a:endParaRPr>
          </a:p>
        </p:txBody>
      </p:sp>
      <p:cxnSp>
        <p:nvCxnSpPr>
          <p:cNvPr id="1431" name="Straight Connector 1430"/>
          <p:cNvCxnSpPr/>
          <p:nvPr/>
        </p:nvCxnSpPr>
        <p:spPr>
          <a:xfrm>
            <a:off x="2199141" y="3106245"/>
            <a:ext cx="1273916" cy="1"/>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7" name="object 22">
            <a:extLst>
              <a:ext uri="{FF2B5EF4-FFF2-40B4-BE49-F238E27FC236}">
                <a16:creationId xmlns:a16="http://schemas.microsoft.com/office/drawing/2014/main" id="{6D603BD0-A3C5-464F-976E-A4261BB1E2BE}"/>
              </a:ext>
            </a:extLst>
          </p:cNvPr>
          <p:cNvSpPr txBox="1"/>
          <p:nvPr/>
        </p:nvSpPr>
        <p:spPr>
          <a:xfrm>
            <a:off x="2224455" y="3755355"/>
            <a:ext cx="1167604" cy="176972"/>
          </a:xfrm>
          <a:prstGeom prst="rect">
            <a:avLst/>
          </a:prstGeom>
        </p:spPr>
        <p:txBody>
          <a:bodyPr vert="horz" wrap="square" lIns="0" tIns="15240" rIns="0" bIns="0" rtlCol="0">
            <a:spAutoFit/>
          </a:bodyPr>
          <a:lstStyle/>
          <a:p>
            <a:pPr algn="ctr">
              <a:lnSpc>
                <a:spcPct val="100000"/>
              </a:lnSpc>
              <a:spcBef>
                <a:spcPts val="40"/>
              </a:spcBef>
            </a:pPr>
            <a:r>
              <a:rPr lang="es-ES" sz="1050" spc="5" dirty="0">
                <a:solidFill>
                  <a:srgbClr val="00007F"/>
                </a:solidFill>
                <a:latin typeface="Verdana"/>
                <a:cs typeface="Verdana"/>
              </a:rPr>
              <a:t>Port B</a:t>
            </a:r>
            <a:endParaRPr sz="1050" dirty="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Ports A and  B have the connector for the RJ45 cables</a:t>
            </a:r>
          </a:p>
          <a:p>
            <a:pPr marL="104775" lvl="0" indent="0" algn="l" rtl="0">
              <a:spcBef>
                <a:spcPts val="0"/>
              </a:spcBef>
              <a:spcAft>
                <a:spcPts val="0"/>
              </a:spcAft>
              <a:buClr>
                <a:srgbClr val="0000FF"/>
              </a:buClr>
              <a:buSzPts val="1620"/>
              <a:buNone/>
            </a:pPr>
            <a:r>
              <a:rPr lang="en-US" dirty="0"/>
              <a:t>xGenius also support optical media and higher bit rates but we are going to execute this test in 1000BASE-T</a:t>
            </a:r>
            <a:endParaRPr dirty="0"/>
          </a:p>
          <a:p>
            <a:pPr marL="447675" lvl="0" indent="-342900">
              <a:buClr>
                <a:srgbClr val="0000FF"/>
              </a:buClr>
              <a:buSzPts val="1620"/>
              <a:buFont typeface="Century Gothic"/>
              <a:buAutoNum type="arabicPeriod"/>
            </a:pPr>
            <a:r>
              <a:rPr lang="en-US" dirty="0"/>
              <a:t>Connect the Cable to Port A</a:t>
            </a:r>
          </a:p>
          <a:p>
            <a:pPr marL="447675" lvl="0" indent="-342900">
              <a:buClr>
                <a:srgbClr val="0000FF"/>
              </a:buClr>
              <a:buSzPts val="1620"/>
              <a:buFont typeface="Century Gothic"/>
              <a:buAutoNum type="arabicPeriod"/>
            </a:pPr>
            <a:r>
              <a:rPr lang="en-US" dirty="0"/>
              <a:t>Connect the Cable to Port B</a:t>
            </a:r>
            <a:endParaRPr lang="en-US" sz="1400" dirty="0">
              <a:solidFill>
                <a:schemeClr val="tx1">
                  <a:lumMod val="50000"/>
                  <a:lumOff val="50000"/>
                </a:schemeClr>
              </a:solidFill>
            </a:endParaRP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BNC cables to Port C</a:t>
            </a:r>
            <a:endParaRPr b="1" dirty="0"/>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4"/>
          <a:stretch>
            <a:fillRect/>
          </a:stretch>
        </p:blipFill>
        <p:spPr>
          <a:xfrm>
            <a:off x="305441" y="1823763"/>
            <a:ext cx="5088056" cy="1291099"/>
          </a:xfrm>
          <a:prstGeom prst="rect">
            <a:avLst/>
          </a:prstGeom>
        </p:spPr>
      </p:pic>
      <p:pic>
        <p:nvPicPr>
          <p:cNvPr id="15" name="Picture 14"/>
          <p:cNvPicPr>
            <a:picLocks noChangeAspect="1"/>
          </p:cNvPicPr>
          <p:nvPr/>
        </p:nvPicPr>
        <p:blipFill>
          <a:blip r:embed="rId5"/>
          <a:stretch>
            <a:fillRect/>
          </a:stretch>
        </p:blipFill>
        <p:spPr>
          <a:xfrm>
            <a:off x="533904" y="2004195"/>
            <a:ext cx="1207496" cy="907147"/>
          </a:xfrm>
          <a:prstGeom prst="rect">
            <a:avLst/>
          </a:prstGeom>
        </p:spPr>
      </p:pic>
      <p:sp>
        <p:nvSpPr>
          <p:cNvPr id="17" name="Google Shape;1057;p16"/>
          <p:cNvSpPr/>
          <p:nvPr/>
        </p:nvSpPr>
        <p:spPr>
          <a:xfrm>
            <a:off x="4249246" y="1910631"/>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8" name="Google Shape;852;p5"/>
          <p:cNvGrpSpPr/>
          <p:nvPr/>
        </p:nvGrpSpPr>
        <p:grpSpPr>
          <a:xfrm>
            <a:off x="3633298" y="1849360"/>
            <a:ext cx="872955" cy="712130"/>
            <a:chOff x="1627051" y="1351168"/>
            <a:chExt cx="752871" cy="712130"/>
          </a:xfrm>
        </p:grpSpPr>
        <p:pic>
          <p:nvPicPr>
            <p:cNvPr id="29" name="Google Shape;853;p5"/>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pic>
        <p:nvPicPr>
          <p:cNvPr id="1026" name="Picture 2" descr="CABLE EQUIP RJ45 LATIGUILLO U/UTP CAT.6 2M NEGRO | e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75" y="1290156"/>
            <a:ext cx="2857500" cy="28575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Google Shape;848;p5"/>
          <p:cNvCxnSpPr/>
          <p:nvPr/>
        </p:nvCxnSpPr>
        <p:spPr>
          <a:xfrm>
            <a:off x="5119291" y="2161132"/>
            <a:ext cx="1540063" cy="710067"/>
          </a:xfrm>
          <a:prstGeom prst="curvedConnector3">
            <a:avLst>
              <a:gd name="adj1" fmla="val 50000"/>
            </a:avLst>
          </a:prstGeom>
          <a:noFill/>
          <a:ln w="25400" cap="flat" cmpd="sng">
            <a:solidFill>
              <a:schemeClr val="accent2"/>
            </a:solidFill>
            <a:prstDash val="solid"/>
            <a:round/>
            <a:headEnd type="stealth" w="med" len="med"/>
            <a:tailEnd type="stealth" w="med" len="med"/>
          </a:ln>
          <a:effectLst>
            <a:outerShdw blurRad="40000" dist="20000" dir="5400000" rotWithShape="0">
              <a:srgbClr val="000000">
                <a:alpha val="37647"/>
              </a:srgbClr>
            </a:outerShdw>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98259"/>
            <a:ext cx="8453470" cy="2301212"/>
          </a:xfrm>
        </p:spPr>
        <p:txBody>
          <a:bodyPr/>
          <a:lstStyle/>
          <a:p>
            <a:pPr marL="474345" indent="-342900">
              <a:buFont typeface="+mj-lt"/>
              <a:buAutoNum type="arabicPeriod"/>
            </a:pPr>
            <a:r>
              <a:rPr lang="en-US" dirty="0"/>
              <a:t>Restore defaults: </a:t>
            </a:r>
            <a:r>
              <a:rPr lang="en-US" u="sng" dirty="0"/>
              <a:t>Home</a:t>
            </a:r>
            <a:r>
              <a:rPr lang="en-US" dirty="0"/>
              <a:t> &gt; [</a:t>
            </a:r>
            <a:r>
              <a:rPr lang="en-US" u="sng" dirty="0"/>
              <a:t>System]</a:t>
            </a:r>
            <a:r>
              <a:rPr lang="en-US" dirty="0"/>
              <a:t> &gt; </a:t>
            </a:r>
            <a:r>
              <a:rPr lang="en-US" u="sng" dirty="0"/>
              <a:t>Reset to factory settings</a:t>
            </a:r>
            <a:r>
              <a:rPr lang="en-US" dirty="0"/>
              <a:t> := </a:t>
            </a:r>
            <a:r>
              <a:rPr lang="en-US" i="1" dirty="0"/>
              <a:t>Yes</a:t>
            </a:r>
          </a:p>
          <a:p>
            <a:pPr marL="474345" indent="-342900">
              <a:buFont typeface="+mj-lt"/>
              <a:buAutoNum type="arabicPeriod"/>
            </a:pPr>
            <a:r>
              <a:rPr lang="en-US" dirty="0"/>
              <a:t>Set operation mode: </a:t>
            </a:r>
            <a:r>
              <a:rPr lang="en-US" u="sng" dirty="0"/>
              <a:t>Home</a:t>
            </a:r>
            <a:r>
              <a:rPr lang="en-US" dirty="0"/>
              <a:t> &gt; </a:t>
            </a:r>
            <a:r>
              <a:rPr lang="en-US" u="sng" dirty="0"/>
              <a:t>Test</a:t>
            </a:r>
            <a:r>
              <a:rPr lang="en-US" dirty="0"/>
              <a:t> &gt; </a:t>
            </a:r>
            <a:r>
              <a:rPr lang="en-US" u="sng" dirty="0"/>
              <a:t>Mode</a:t>
            </a:r>
            <a:r>
              <a:rPr lang="en-US" dirty="0"/>
              <a:t> := </a:t>
            </a:r>
            <a:r>
              <a:rPr lang="en-US" i="1" dirty="0"/>
              <a:t>IP endpoint</a:t>
            </a:r>
          </a:p>
        </p:txBody>
      </p:sp>
      <p:sp>
        <p:nvSpPr>
          <p:cNvPr id="3" name="Title 2"/>
          <p:cNvSpPr>
            <a:spLocks noGrp="1"/>
          </p:cNvSpPr>
          <p:nvPr>
            <p:ph type="title"/>
          </p:nvPr>
        </p:nvSpPr>
        <p:spPr/>
        <p:txBody>
          <a:bodyPr/>
          <a:lstStyle/>
          <a:p>
            <a:r>
              <a:rPr lang="en-US" dirty="0"/>
              <a:t>Select the global operation mode</a:t>
            </a:r>
          </a:p>
        </p:txBody>
      </p:sp>
      <p:pic>
        <p:nvPicPr>
          <p:cNvPr id="5" name="Picture 4"/>
          <p:cNvPicPr>
            <a:picLocks noChangeAspect="1"/>
          </p:cNvPicPr>
          <p:nvPr/>
        </p:nvPicPr>
        <p:blipFill>
          <a:blip r:embed="rId2"/>
          <a:stretch>
            <a:fillRect/>
          </a:stretch>
        </p:blipFill>
        <p:spPr>
          <a:xfrm>
            <a:off x="4764306" y="1085732"/>
            <a:ext cx="4243765" cy="25200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60821" y="1085732"/>
            <a:ext cx="4221105" cy="2520000"/>
          </a:xfrm>
          <a:prstGeom prst="rect">
            <a:avLst/>
          </a:prstGeom>
          <a:ln>
            <a:noFill/>
          </a:ln>
          <a:effectLst>
            <a:outerShdw blurRad="190500" algn="tl" rotWithShape="0">
              <a:srgbClr val="000000">
                <a:alpha val="70000"/>
              </a:srgbClr>
            </a:outerShdw>
          </a:effectLst>
        </p:spPr>
      </p:pic>
      <p:grpSp>
        <p:nvGrpSpPr>
          <p:cNvPr id="7" name="Google Shape;1109;p19"/>
          <p:cNvGrpSpPr/>
          <p:nvPr/>
        </p:nvGrpSpPr>
        <p:grpSpPr>
          <a:xfrm>
            <a:off x="6133317" y="1339779"/>
            <a:ext cx="752871" cy="712130"/>
            <a:chOff x="1627051" y="1351168"/>
            <a:chExt cx="752871" cy="712130"/>
          </a:xfrm>
        </p:grpSpPr>
        <p:pic>
          <p:nvPicPr>
            <p:cNvPr id="8"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3" name="Google Shape;1109;p19"/>
          <p:cNvGrpSpPr/>
          <p:nvPr/>
        </p:nvGrpSpPr>
        <p:grpSpPr>
          <a:xfrm>
            <a:off x="1305268" y="1352657"/>
            <a:ext cx="591940" cy="481667"/>
            <a:chOff x="1707517" y="1467106"/>
            <a:chExt cx="591940" cy="481667"/>
          </a:xfrm>
        </p:grpSpPr>
        <p:pic>
          <p:nvPicPr>
            <p:cNvPr id="14"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5"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55370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AC6F75-09CB-40CF-838B-BB0083675B7F}"/>
              </a:ext>
            </a:extLst>
          </p:cNvPr>
          <p:cNvPicPr>
            <a:picLocks noChangeAspect="1"/>
          </p:cNvPicPr>
          <p:nvPr/>
        </p:nvPicPr>
        <p:blipFill>
          <a:blip r:embed="rId2"/>
          <a:stretch>
            <a:fillRect/>
          </a:stretch>
        </p:blipFill>
        <p:spPr>
          <a:xfrm>
            <a:off x="4771145" y="1068077"/>
            <a:ext cx="4227978" cy="2515647"/>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D126ACD0-554E-499B-B71A-8D898D2FD071}"/>
              </a:ext>
            </a:extLst>
          </p:cNvPr>
          <p:cNvPicPr>
            <a:picLocks noChangeAspect="1"/>
          </p:cNvPicPr>
          <p:nvPr/>
        </p:nvPicPr>
        <p:blipFill>
          <a:blip r:embed="rId3"/>
          <a:stretch>
            <a:fillRect/>
          </a:stretch>
        </p:blipFill>
        <p:spPr>
          <a:xfrm>
            <a:off x="167459" y="1023036"/>
            <a:ext cx="4269599" cy="2560688"/>
          </a:xfrm>
          <a:prstGeom prst="rect">
            <a:avLst/>
          </a:prstGeom>
          <a:effectLst>
            <a:outerShdw blurRad="50800" dist="38100" dir="2700000" algn="tl" rotWithShape="0">
              <a:prstClr val="black">
                <a:alpha val="40000"/>
              </a:prstClr>
            </a:outerShdw>
          </a:effectLst>
        </p:spPr>
      </p:pic>
      <p:sp>
        <p:nvSpPr>
          <p:cNvPr id="2" name="Text Placeholder 1"/>
          <p:cNvSpPr>
            <a:spLocks noGrp="1"/>
          </p:cNvSpPr>
          <p:nvPr>
            <p:ph type="body" idx="1"/>
          </p:nvPr>
        </p:nvSpPr>
        <p:spPr>
          <a:xfrm>
            <a:off x="457200" y="3815188"/>
            <a:ext cx="8519341" cy="2764206"/>
          </a:xfrm>
        </p:spPr>
        <p:txBody>
          <a:bodyPr/>
          <a:lstStyle/>
          <a:p>
            <a:pPr marL="131445" indent="0">
              <a:buNone/>
            </a:pPr>
            <a:r>
              <a:rPr lang="en-US" dirty="0"/>
              <a:t>Configure in </a:t>
            </a:r>
            <a:r>
              <a:rPr lang="en-US" b="1" dirty="0"/>
              <a:t>Tester </a:t>
            </a:r>
            <a:r>
              <a:rPr lang="en-US" dirty="0"/>
              <a:t>Port A local profile:</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Local profile</a:t>
            </a:r>
            <a:r>
              <a:rPr lang="en-US" dirty="0"/>
              <a:t> &gt; </a:t>
            </a:r>
            <a:r>
              <a:rPr lang="en-US" u="sng" dirty="0"/>
              <a:t>Use DHCP</a:t>
            </a:r>
            <a:r>
              <a:rPr lang="en-US" dirty="0"/>
              <a:t> := </a:t>
            </a:r>
            <a:r>
              <a:rPr lang="en-US" i="1" dirty="0"/>
              <a:t>No</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Local profile &gt; Static IPv4 address</a:t>
            </a:r>
            <a:r>
              <a:rPr lang="en-US" dirty="0"/>
              <a:t> := </a:t>
            </a:r>
            <a:r>
              <a:rPr lang="en-US" i="1" dirty="0"/>
              <a:t>10.0.0.1</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Local profile</a:t>
            </a:r>
            <a:r>
              <a:rPr lang="en-US" dirty="0"/>
              <a:t> &gt; </a:t>
            </a:r>
            <a:r>
              <a:rPr lang="en-US" u="sng" dirty="0"/>
              <a:t>Static IPv4 network mask</a:t>
            </a:r>
            <a:r>
              <a:rPr lang="en-US" dirty="0"/>
              <a:t> := </a:t>
            </a:r>
            <a:r>
              <a:rPr lang="en-US" i="1" dirty="0"/>
              <a:t>255.0.0.0</a:t>
            </a:r>
          </a:p>
          <a:p>
            <a:pPr marL="131445" indent="0">
              <a:buNone/>
            </a:pPr>
            <a:r>
              <a:rPr lang="en-US" dirty="0"/>
              <a:t>Configure also </a:t>
            </a:r>
            <a:r>
              <a:rPr lang="en-US" b="1" dirty="0"/>
              <a:t>Tester </a:t>
            </a:r>
            <a:r>
              <a:rPr lang="en-US" dirty="0"/>
              <a:t>Port B local profile:</a:t>
            </a:r>
            <a:endParaRPr lang="en-US" i="1" u="sng" dirty="0"/>
          </a:p>
          <a:p>
            <a:pPr marL="474345" indent="-342900">
              <a:buFont typeface="+mj-lt"/>
              <a:buAutoNum type="arabicPeriod" startAt="4"/>
            </a:pPr>
            <a:r>
              <a:rPr lang="en-US" u="sng" dirty="0"/>
              <a:t>Config</a:t>
            </a:r>
            <a:r>
              <a:rPr lang="en-US" dirty="0"/>
              <a:t> &gt; </a:t>
            </a:r>
            <a:r>
              <a:rPr lang="en-US" u="sng" dirty="0"/>
              <a:t>Port B</a:t>
            </a:r>
            <a:r>
              <a:rPr lang="en-US" dirty="0"/>
              <a:t> &gt; </a:t>
            </a:r>
            <a:r>
              <a:rPr lang="en-US" u="sng" dirty="0"/>
              <a:t>Local profile</a:t>
            </a:r>
            <a:r>
              <a:rPr lang="en-US" dirty="0"/>
              <a:t> &gt; </a:t>
            </a:r>
            <a:r>
              <a:rPr lang="en-US" u="sng" dirty="0"/>
              <a:t>Use DHCP</a:t>
            </a:r>
            <a:r>
              <a:rPr lang="en-US" dirty="0"/>
              <a:t> := </a:t>
            </a:r>
            <a:r>
              <a:rPr lang="en-US" i="1" dirty="0"/>
              <a:t>No</a:t>
            </a:r>
          </a:p>
          <a:p>
            <a:pPr marL="474345" indent="-342900">
              <a:buFont typeface="+mj-lt"/>
              <a:buAutoNum type="arabicPeriod" startAt="4"/>
            </a:pPr>
            <a:r>
              <a:rPr lang="en-US" u="sng" dirty="0"/>
              <a:t>Config</a:t>
            </a:r>
            <a:r>
              <a:rPr lang="en-US" dirty="0"/>
              <a:t> &gt; </a:t>
            </a:r>
            <a:r>
              <a:rPr lang="en-US" u="sng" dirty="0"/>
              <a:t>Port B</a:t>
            </a:r>
            <a:r>
              <a:rPr lang="en-US" dirty="0"/>
              <a:t> &gt; </a:t>
            </a:r>
            <a:r>
              <a:rPr lang="en-US" u="sng" dirty="0"/>
              <a:t>Local profile &gt; Static IPv4 address</a:t>
            </a:r>
            <a:r>
              <a:rPr lang="en-US" dirty="0"/>
              <a:t> := </a:t>
            </a:r>
            <a:r>
              <a:rPr lang="en-US" i="1" dirty="0"/>
              <a:t>10.0.0.2</a:t>
            </a:r>
          </a:p>
          <a:p>
            <a:pPr marL="474345" indent="-342900">
              <a:buFont typeface="+mj-lt"/>
              <a:buAutoNum type="arabicPeriod" startAt="4"/>
            </a:pPr>
            <a:r>
              <a:rPr lang="en-US" u="sng" dirty="0"/>
              <a:t>Config</a:t>
            </a:r>
            <a:r>
              <a:rPr lang="en-US" dirty="0"/>
              <a:t> &gt; </a:t>
            </a:r>
            <a:r>
              <a:rPr lang="en-US" u="sng" dirty="0"/>
              <a:t>Port B</a:t>
            </a:r>
            <a:r>
              <a:rPr lang="en-US" dirty="0"/>
              <a:t> &gt; </a:t>
            </a:r>
            <a:r>
              <a:rPr lang="en-US" u="sng" dirty="0"/>
              <a:t>Local profile</a:t>
            </a:r>
            <a:r>
              <a:rPr lang="en-US" dirty="0"/>
              <a:t> &gt; </a:t>
            </a:r>
            <a:r>
              <a:rPr lang="en-US" u="sng" dirty="0"/>
              <a:t>Static IPv4 network mask</a:t>
            </a:r>
            <a:r>
              <a:rPr lang="en-US" dirty="0"/>
              <a:t> := </a:t>
            </a:r>
            <a:r>
              <a:rPr lang="en-US" i="1" dirty="0"/>
              <a:t>255.0.0.0</a:t>
            </a:r>
          </a:p>
          <a:p>
            <a:pPr marL="474345" indent="-342900">
              <a:buFont typeface="+mj-lt"/>
              <a:buAutoNum type="arabicPeriod" startAt="4"/>
            </a:pPr>
            <a:endParaRPr lang="en-US" i="1" dirty="0"/>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Configure the </a:t>
            </a:r>
            <a:r>
              <a:rPr lang="en-US" b="1" dirty="0"/>
              <a:t>IP</a:t>
            </a:r>
            <a:r>
              <a:rPr lang="en-US" dirty="0"/>
              <a:t> local profile</a:t>
            </a:r>
          </a:p>
        </p:txBody>
      </p:sp>
      <p:grpSp>
        <p:nvGrpSpPr>
          <p:cNvPr id="6" name="Google Shape;1109;p19"/>
          <p:cNvGrpSpPr/>
          <p:nvPr/>
        </p:nvGrpSpPr>
        <p:grpSpPr>
          <a:xfrm>
            <a:off x="7473949" y="1713240"/>
            <a:ext cx="752871" cy="712130"/>
            <a:chOff x="1627051" y="1351168"/>
            <a:chExt cx="752871" cy="712130"/>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3</a:t>
              </a:r>
              <a:endParaRPr dirty="0"/>
            </a:p>
          </p:txBody>
        </p:sp>
      </p:grpSp>
      <p:grpSp>
        <p:nvGrpSpPr>
          <p:cNvPr id="9" name="Google Shape;1109;p19"/>
          <p:cNvGrpSpPr/>
          <p:nvPr/>
        </p:nvGrpSpPr>
        <p:grpSpPr>
          <a:xfrm>
            <a:off x="2978727" y="1726118"/>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dirty="0"/>
            </a:p>
          </p:txBody>
        </p:sp>
      </p:grpSp>
    </p:spTree>
    <p:extLst>
      <p:ext uri="{BB962C8B-B14F-4D97-AF65-F5344CB8AC3E}">
        <p14:creationId xmlns:p14="http://schemas.microsoft.com/office/powerpoint/2010/main" val="195435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86DB8F-9D64-45D5-BFAA-05DCDB37B95D}"/>
              </a:ext>
            </a:extLst>
          </p:cNvPr>
          <p:cNvPicPr>
            <a:picLocks noChangeAspect="1"/>
          </p:cNvPicPr>
          <p:nvPr/>
        </p:nvPicPr>
        <p:blipFill>
          <a:blip r:embed="rId2"/>
          <a:stretch>
            <a:fillRect/>
          </a:stretch>
        </p:blipFill>
        <p:spPr>
          <a:xfrm>
            <a:off x="165070" y="1073184"/>
            <a:ext cx="4252500" cy="253769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2264898-95F9-4033-806D-D85081370FD7}"/>
              </a:ext>
            </a:extLst>
          </p:cNvPr>
          <p:cNvPicPr>
            <a:picLocks noChangeAspect="1"/>
          </p:cNvPicPr>
          <p:nvPr/>
        </p:nvPicPr>
        <p:blipFill>
          <a:blip r:embed="rId3"/>
          <a:stretch>
            <a:fillRect/>
          </a:stretch>
        </p:blipFill>
        <p:spPr>
          <a:xfrm>
            <a:off x="4732776" y="1061885"/>
            <a:ext cx="4234616" cy="2535477"/>
          </a:xfrm>
          <a:prstGeom prst="rect">
            <a:avLst/>
          </a:prstGeom>
          <a:effectLst>
            <a:outerShdw blurRad="50800" dist="38100" dir="2700000" algn="tl" rotWithShape="0">
              <a:prstClr val="black">
                <a:alpha val="40000"/>
              </a:prstClr>
            </a:outerShdw>
          </a:effectLst>
        </p:spPr>
      </p:pic>
      <p:sp>
        <p:nvSpPr>
          <p:cNvPr id="2" name="Text Placeholder 1"/>
          <p:cNvSpPr>
            <a:spLocks noGrp="1"/>
          </p:cNvSpPr>
          <p:nvPr>
            <p:ph type="body" idx="1"/>
          </p:nvPr>
        </p:nvSpPr>
        <p:spPr>
          <a:xfrm>
            <a:off x="457200" y="3972910"/>
            <a:ext cx="8519341" cy="2606484"/>
          </a:xfrm>
        </p:spPr>
        <p:txBody>
          <a:bodyPr/>
          <a:lstStyle/>
          <a:p>
            <a:pPr marL="131445" indent="0">
              <a:buNone/>
            </a:pPr>
            <a:r>
              <a:rPr lang="en-US" dirty="0"/>
              <a:t>Configure in </a:t>
            </a:r>
            <a:r>
              <a:rPr lang="en-US" b="1" dirty="0"/>
              <a:t>Tester </a:t>
            </a:r>
            <a:r>
              <a:rPr lang="en-US" dirty="0"/>
              <a:t>the MAC layer:</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Physical Layer</a:t>
            </a:r>
            <a:r>
              <a:rPr lang="en-US" dirty="0"/>
              <a:t> &gt; </a:t>
            </a:r>
            <a:r>
              <a:rPr lang="en-US" u="sng" dirty="0"/>
              <a:t>Connector</a:t>
            </a:r>
            <a:r>
              <a:rPr lang="en-US" dirty="0"/>
              <a:t> := </a:t>
            </a:r>
            <a:r>
              <a:rPr lang="en-US" i="1" dirty="0"/>
              <a:t>Electrical</a:t>
            </a:r>
          </a:p>
          <a:p>
            <a:pPr marL="474345" indent="-342900">
              <a:buFont typeface="+mj-lt"/>
              <a:buAutoNum type="arabicPeriod"/>
            </a:pPr>
            <a:r>
              <a:rPr lang="en-US" u="sng" dirty="0"/>
              <a:t>Config</a:t>
            </a:r>
            <a:r>
              <a:rPr lang="en-US" dirty="0"/>
              <a:t> &gt; </a:t>
            </a:r>
            <a:r>
              <a:rPr lang="en-US" u="sng" dirty="0"/>
              <a:t>Port A</a:t>
            </a:r>
            <a:r>
              <a:rPr lang="en-US" dirty="0"/>
              <a:t> &gt; </a:t>
            </a:r>
            <a:r>
              <a:rPr lang="en-US" u="sng" dirty="0"/>
              <a:t>Port Mode</a:t>
            </a:r>
            <a:r>
              <a:rPr lang="en-US" dirty="0"/>
              <a:t> := </a:t>
            </a:r>
            <a:r>
              <a:rPr lang="en-US" i="1" dirty="0"/>
              <a:t>Tx/Rx</a:t>
            </a:r>
          </a:p>
          <a:p>
            <a:pPr marL="131445" indent="0">
              <a:buNone/>
            </a:pPr>
            <a:endParaRPr lang="en-US" dirty="0"/>
          </a:p>
          <a:p>
            <a:pPr marL="131445" indent="0">
              <a:buNone/>
            </a:pPr>
            <a:r>
              <a:rPr lang="en-US" dirty="0"/>
              <a:t>Configure also </a:t>
            </a:r>
            <a:r>
              <a:rPr lang="en-US" b="1" dirty="0"/>
              <a:t>Tester </a:t>
            </a:r>
            <a:r>
              <a:rPr lang="en-US" dirty="0"/>
              <a:t>Port B in the same way than Port A:</a:t>
            </a:r>
          </a:p>
          <a:p>
            <a:pPr marL="474345" indent="-342900">
              <a:buFont typeface="+mj-lt"/>
              <a:buAutoNum type="arabicPeriod" startAt="3"/>
            </a:pPr>
            <a:r>
              <a:rPr lang="en-US" u="sng" dirty="0"/>
              <a:t>Config</a:t>
            </a:r>
            <a:r>
              <a:rPr lang="en-US" dirty="0"/>
              <a:t> &gt; </a:t>
            </a:r>
            <a:r>
              <a:rPr lang="en-US" u="sng" dirty="0"/>
              <a:t>Port B</a:t>
            </a:r>
            <a:r>
              <a:rPr lang="en-US" dirty="0"/>
              <a:t> &gt; </a:t>
            </a:r>
            <a:r>
              <a:rPr lang="en-US" u="sng" dirty="0"/>
              <a:t>Physical Layer</a:t>
            </a:r>
            <a:r>
              <a:rPr lang="en-US" dirty="0"/>
              <a:t> &gt; </a:t>
            </a:r>
            <a:r>
              <a:rPr lang="en-US" u="sng" dirty="0"/>
              <a:t>Connector</a:t>
            </a:r>
            <a:r>
              <a:rPr lang="en-US" dirty="0"/>
              <a:t> := </a:t>
            </a:r>
            <a:r>
              <a:rPr lang="en-US" i="1" dirty="0"/>
              <a:t>Electrical</a:t>
            </a:r>
          </a:p>
          <a:p>
            <a:pPr marL="474345" indent="-342900">
              <a:buFont typeface="+mj-lt"/>
              <a:buAutoNum type="arabicPeriod" startAt="3"/>
            </a:pPr>
            <a:r>
              <a:rPr lang="en-US" u="sng" dirty="0"/>
              <a:t>Config</a:t>
            </a:r>
            <a:r>
              <a:rPr lang="en-US" dirty="0"/>
              <a:t> &gt; </a:t>
            </a:r>
            <a:r>
              <a:rPr lang="en-US" u="sng" dirty="0"/>
              <a:t>Port B</a:t>
            </a:r>
            <a:r>
              <a:rPr lang="en-US" dirty="0"/>
              <a:t> &gt; </a:t>
            </a:r>
            <a:r>
              <a:rPr lang="en-US" u="sng" dirty="0"/>
              <a:t>Port Mode</a:t>
            </a:r>
            <a:r>
              <a:rPr lang="en-US" dirty="0"/>
              <a:t> := </a:t>
            </a:r>
            <a:r>
              <a:rPr lang="en-US" i="1" dirty="0"/>
              <a:t>Tx/Rx</a:t>
            </a:r>
          </a:p>
        </p:txBody>
      </p:sp>
      <p:sp>
        <p:nvSpPr>
          <p:cNvPr id="3" name="Title 2"/>
          <p:cNvSpPr>
            <a:spLocks noGrp="1"/>
          </p:cNvSpPr>
          <p:nvPr>
            <p:ph type="title"/>
          </p:nvPr>
        </p:nvSpPr>
        <p:spPr/>
        <p:txBody>
          <a:bodyPr/>
          <a:lstStyle/>
          <a:p>
            <a:r>
              <a:rPr lang="en-US" dirty="0"/>
              <a:t>Configure the </a:t>
            </a:r>
            <a:r>
              <a:rPr lang="en-US" b="1" dirty="0"/>
              <a:t>PHY</a:t>
            </a:r>
            <a:r>
              <a:rPr lang="en-US" dirty="0"/>
              <a:t> layer</a:t>
            </a:r>
          </a:p>
        </p:txBody>
      </p:sp>
      <p:grpSp>
        <p:nvGrpSpPr>
          <p:cNvPr id="6" name="Google Shape;1109;p19"/>
          <p:cNvGrpSpPr/>
          <p:nvPr/>
        </p:nvGrpSpPr>
        <p:grpSpPr>
          <a:xfrm>
            <a:off x="6978195" y="2047471"/>
            <a:ext cx="591940" cy="481667"/>
            <a:chOff x="1707517" y="1467106"/>
            <a:chExt cx="591940" cy="481667"/>
          </a:xfrm>
        </p:grpSpPr>
        <p:pic>
          <p:nvPicPr>
            <p:cNvPr id="7"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dirty="0"/>
            </a:p>
          </p:txBody>
        </p:sp>
      </p:grpSp>
      <p:grpSp>
        <p:nvGrpSpPr>
          <p:cNvPr id="9" name="Google Shape;1109;p19"/>
          <p:cNvGrpSpPr/>
          <p:nvPr/>
        </p:nvGrpSpPr>
        <p:grpSpPr>
          <a:xfrm>
            <a:off x="1426712" y="2082890"/>
            <a:ext cx="591940" cy="481667"/>
            <a:chOff x="1707517" y="1467106"/>
            <a:chExt cx="591940" cy="481667"/>
          </a:xfrm>
        </p:grpSpPr>
        <p:pic>
          <p:nvPicPr>
            <p:cNvPr id="10"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3870889387"/>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1641</TotalTime>
  <Words>1312</Words>
  <Application>Microsoft Office PowerPoint</Application>
  <PresentationFormat>On-screen Show (4:3)</PresentationFormat>
  <Paragraphs>241</Paragraphs>
  <Slides>23</Slides>
  <Notes>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23</vt:i4>
      </vt:variant>
    </vt:vector>
  </HeadingPairs>
  <TitlesOfParts>
    <vt:vector size="40" baseType="lpstr">
      <vt:lpstr>SimSun</vt:lpstr>
      <vt:lpstr>Arial</vt:lpstr>
      <vt:lpstr>Arial Black</vt:lpstr>
      <vt:lpstr>Calibri</vt:lpstr>
      <vt:lpstr>Calibri Light</vt:lpstr>
      <vt:lpstr>Century Gothic</vt:lpstr>
      <vt:lpstr>Franklin Gothic Medium</vt:lpstr>
      <vt:lpstr>Myriad Pro</vt:lpstr>
      <vt:lpstr>Myriad Pro Cond</vt:lpstr>
      <vt:lpstr>MyriadPro-Regular</vt:lpstr>
      <vt:lpstr>Noto Sans Symbols</vt:lpstr>
      <vt:lpstr>Open Sans</vt:lpstr>
      <vt:lpstr>Times New Roman</vt:lpstr>
      <vt:lpstr>Verdana</vt:lpstr>
      <vt:lpstr>Wingdings</vt:lpstr>
      <vt:lpstr>Office Theme</vt:lpstr>
      <vt:lpstr>Custom Design</vt:lpstr>
      <vt:lpstr>PowerPoint Presentation</vt:lpstr>
      <vt:lpstr>Zeus &amp; xGenius</vt:lpstr>
      <vt:lpstr>Interfaces &amp; time References</vt:lpstr>
      <vt:lpstr>The MPLS label format</vt:lpstr>
      <vt:lpstr>The Traffic test</vt:lpstr>
      <vt:lpstr>Connecting the BNC cables to Port C</vt:lpstr>
      <vt:lpstr>Select the global operation mode</vt:lpstr>
      <vt:lpstr>Configure the IP local profile</vt:lpstr>
      <vt:lpstr>Configure the PHY layer</vt:lpstr>
      <vt:lpstr>Configure the MAC layer</vt:lpstr>
      <vt:lpstr>Configure the MPLS layer</vt:lpstr>
      <vt:lpstr>Configure the IP layer</vt:lpstr>
      <vt:lpstr>Configure Traffic Profile</vt:lpstr>
      <vt:lpstr>Press RUN</vt:lpstr>
      <vt:lpstr>Press RUN</vt:lpstr>
      <vt:lpstr>Insert events in Tester 1</vt:lpstr>
      <vt:lpstr>Event logger enable</vt:lpstr>
      <vt:lpstr>Select the Events to Log</vt:lpstr>
      <vt:lpstr>Display the logs</vt:lpstr>
      <vt:lpstr>Display chronogram &amp; histogram </vt:lpstr>
      <vt:lpstr>Scale the results on screen</vt:lpstr>
      <vt:lpstr>Exporting Logs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Jose Caballero</cp:lastModifiedBy>
  <cp:revision>105</cp:revision>
  <dcterms:created xsi:type="dcterms:W3CDTF">1601-01-01T00:00:00Z</dcterms:created>
  <dcterms:modified xsi:type="dcterms:W3CDTF">2020-12-09T17:09:12Z</dcterms:modified>
</cp:coreProperties>
</file>