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14"/>
  </p:notesMasterIdLst>
  <p:handoutMasterIdLst>
    <p:handoutMasterId r:id="rId15"/>
  </p:handoutMasterIdLst>
  <p:sldIdLst>
    <p:sldId id="273" r:id="rId3"/>
    <p:sldId id="453" r:id="rId4"/>
    <p:sldId id="497" r:id="rId5"/>
    <p:sldId id="491" r:id="rId6"/>
    <p:sldId id="492" r:id="rId7"/>
    <p:sldId id="493" r:id="rId8"/>
    <p:sldId id="494" r:id="rId9"/>
    <p:sldId id="495" r:id="rId10"/>
    <p:sldId id="496" r:id="rId11"/>
    <p:sldId id="474" r:id="rId12"/>
    <p:sldId id="385" r:id="rId13"/>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2"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EE0"/>
    <a:srgbClr val="3E1FF5"/>
    <a:srgbClr val="14A444"/>
    <a:srgbClr val="422B95"/>
    <a:srgbClr val="0951BD"/>
    <a:srgbClr val="2609D3"/>
    <a:srgbClr val="4B1561"/>
    <a:srgbClr val="FF9900"/>
    <a:srgbClr val="800000"/>
    <a:srgbClr val="651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D10F1-72DF-47ED-949E-706521DE864B}" v="9" dt="2020-02-28T13:30:37.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5132" autoAdjust="0"/>
  </p:normalViewPr>
  <p:slideViewPr>
    <p:cSldViewPr snapToGrid="0">
      <p:cViewPr varScale="1">
        <p:scale>
          <a:sx n="101" d="100"/>
          <a:sy n="101" d="100"/>
        </p:scale>
        <p:origin x="1360"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handoutMaster" Target="handoutMasters/handoutMaster1.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Hens" userId="dc8f5c61326881be" providerId="Windows Live" clId="Web-{748D10F1-72DF-47ED-949E-706521DE864B}"/>
    <pc:docChg chg="delSld modSld">
      <pc:chgData name="Francisco Hens" userId="dc8f5c61326881be" providerId="Windows Live" clId="Web-{748D10F1-72DF-47ED-949E-706521DE864B}" dt="2020-02-28T13:30:37.081" v="6"/>
      <pc:docMkLst>
        <pc:docMk/>
      </pc:docMkLst>
      <pc:sldChg chg="modSp">
        <pc:chgData name="Francisco Hens" userId="dc8f5c61326881be" providerId="Windows Live" clId="Web-{748D10F1-72DF-47ED-949E-706521DE864B}" dt="2020-02-28T13:30:27.612" v="5"/>
        <pc:sldMkLst>
          <pc:docMk/>
          <pc:sldMk cId="2429718254" sldId="427"/>
        </pc:sldMkLst>
        <pc:graphicFrameChg chg="mod modGraphic">
          <ac:chgData name="Francisco Hens" userId="dc8f5c61326881be" providerId="Windows Live" clId="Web-{748D10F1-72DF-47ED-949E-706521DE864B}" dt="2020-02-28T13:30:27.612" v="5"/>
          <ac:graphicFrameMkLst>
            <pc:docMk/>
            <pc:sldMk cId="2429718254" sldId="427"/>
            <ac:graphicFrameMk id="6" creationId="{00000000-0000-0000-0000-000000000000}"/>
          </ac:graphicFrameMkLst>
        </pc:graphicFrameChg>
      </pc:sldChg>
      <pc:sldChg chg="del">
        <pc:chgData name="Francisco Hens" userId="dc8f5c61326881be" providerId="Windows Live" clId="Web-{748D10F1-72DF-47ED-949E-706521DE864B}" dt="2020-02-28T13:30:37.081" v="6"/>
        <pc:sldMkLst>
          <pc:docMk/>
          <pc:sldMk cId="1056927809" sldId="4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23/10/2020</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6" name="Straight Connector 15"/>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a:t>
            </a:fld>
            <a:endParaRPr lang="en-US" dirty="0"/>
          </a:p>
        </p:txBody>
      </p:sp>
      <p:cxnSp>
        <p:nvCxnSpPr>
          <p:cNvPr id="4" name="Straight Connector 3"/>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7" name="Straight Connector 16"/>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8" name="Straight Connector 17"/>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print"/>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sp>
        <p:nvSpPr>
          <p:cNvPr id="20" name="CuadroTexto 19"/>
          <p:cNvSpPr txBox="1"/>
          <p:nvPr/>
        </p:nvSpPr>
        <p:spPr>
          <a:xfrm>
            <a:off x="5019742" y="3307937"/>
            <a:ext cx="4016308" cy="1077218"/>
          </a:xfrm>
          <a:prstGeom prst="rect">
            <a:avLst/>
          </a:prstGeom>
          <a:noFill/>
        </p:spPr>
        <p:txBody>
          <a:bodyPr wrap="square" rtlCol="0">
            <a:spAutoFit/>
          </a:bodyPr>
          <a:lstStyle/>
          <a:p>
            <a:pPr algn="r"/>
            <a:r>
              <a:rPr lang="en-US" sz="3200" u="sng" dirty="0" smtClean="0">
                <a:solidFill>
                  <a:srgbClr val="1F4E79"/>
                </a:solidFill>
                <a:latin typeface="Myriad Pro Cond" panose="020B0506030403020204" pitchFamily="34" charset="0"/>
              </a:rPr>
              <a:t>How to</a:t>
            </a:r>
            <a:r>
              <a:rPr lang="en-US" sz="3200" dirty="0" smtClean="0">
                <a:solidFill>
                  <a:srgbClr val="1F4E79"/>
                </a:solidFill>
                <a:latin typeface="Myriad Pro Cond" panose="020B0506030403020204" pitchFamily="34" charset="0"/>
              </a:rPr>
              <a:t> with xGenius/Zeus</a:t>
            </a:r>
          </a:p>
          <a:p>
            <a:pPr algn="r"/>
            <a:r>
              <a:rPr lang="en-US" sz="1600" dirty="0" smtClean="0">
                <a:solidFill>
                  <a:schemeClr val="bg2">
                    <a:lumMod val="60000"/>
                    <a:lumOff val="40000"/>
                  </a:schemeClr>
                </a:solidFill>
                <a:latin typeface="Myriad Pro Cond" panose="020B0506030403020204" pitchFamily="34" charset="0"/>
              </a:rPr>
              <a:t>Guide &amp; Slides corresponding to software ver. 2.3.11</a:t>
            </a:r>
            <a:br>
              <a:rPr lang="en-US" sz="1600" dirty="0" smtClean="0">
                <a:solidFill>
                  <a:schemeClr val="bg2">
                    <a:lumMod val="60000"/>
                    <a:lumOff val="40000"/>
                  </a:schemeClr>
                </a:solidFill>
                <a:latin typeface="Myriad Pro Cond" panose="020B0506030403020204" pitchFamily="34" charset="0"/>
              </a:rPr>
            </a:br>
            <a:endParaRPr lang="en-US" sz="1600" dirty="0">
              <a:solidFill>
                <a:schemeClr val="bg2">
                  <a:lumMod val="60000"/>
                  <a:lumOff val="40000"/>
                </a:schemeClr>
              </a:solidFill>
              <a:latin typeface="Myriad Pro Cond" panose="020B0506030403020204" pitchFamily="34" charset="0"/>
            </a:endParaRPr>
          </a:p>
        </p:txBody>
      </p:sp>
      <p:pic>
        <p:nvPicPr>
          <p:cNvPr id="21" name="Imagen 20"/>
          <p:cNvPicPr>
            <a:picLocks noChangeAspect="1"/>
          </p:cNvPicPr>
          <p:nvPr/>
        </p:nvPicPr>
        <p:blipFill>
          <a:blip r:embed="rId3"/>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a:stretch>
            <a:fillRect/>
          </a:stretch>
        </p:blipFill>
        <p:spPr>
          <a:xfrm>
            <a:off x="7537663" y="1731996"/>
            <a:ext cx="1606337" cy="1630369"/>
          </a:xfrm>
          <a:prstGeom prst="rect">
            <a:avLst/>
          </a:prstGeom>
        </p:spPr>
      </p:pic>
      <p:pic>
        <p:nvPicPr>
          <p:cNvPr id="12" name="Picture 2" descr="ALBEDO Tele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3861048"/>
            <a:ext cx="4104456" cy="25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smtClean="0">
                <a:solidFill>
                  <a:schemeClr val="tx1"/>
                </a:solidFill>
                <a:latin typeface="Myriad Pro Cond" panose="020B0506030403020204" pitchFamily="34" charset="0"/>
              </a:rPr>
              <a:t>GNSS </a:t>
            </a:r>
            <a:r>
              <a:rPr lang="en-US" sz="6600" b="1" dirty="0" smtClean="0">
                <a:solidFill>
                  <a:srgbClr val="FF0000"/>
                </a:solidFill>
                <a:latin typeface="Myriad Pro Cond" panose="020B0506030403020204" pitchFamily="34" charset="0"/>
              </a:rPr>
              <a:t>Antenna</a:t>
            </a:r>
            <a:r>
              <a:rPr lang="en-US" sz="6600" b="1" dirty="0" smtClean="0">
                <a:solidFill>
                  <a:schemeClr val="tx1"/>
                </a:solidFill>
                <a:latin typeface="Myriad Pro Cond" panose="020B0506030403020204" pitchFamily="34" charset="0"/>
              </a:rPr>
              <a:t>  </a:t>
            </a:r>
            <a:r>
              <a:rPr lang="en-US" sz="6600" dirty="0" smtClean="0">
                <a:solidFill>
                  <a:srgbClr val="0070C0"/>
                </a:solidFill>
                <a:latin typeface="Myriad Pro Cond" panose="020B0506030403020204" pitchFamily="34" charset="0"/>
              </a:rPr>
              <a:t>Setup</a:t>
            </a:r>
            <a:endParaRPr lang="en-US" sz="4800" dirty="0">
              <a:solidFill>
                <a:srgbClr val="0070C0"/>
              </a:solidFill>
              <a:latin typeface="Myriad Pro Cond" panose="020B0506030403020204" pitchFamily="34" charset="0"/>
            </a:endParaRPr>
          </a:p>
        </p:txBody>
      </p:sp>
      <p:pic>
        <p:nvPicPr>
          <p:cNvPr id="13" name="Picture 12"/>
          <p:cNvPicPr>
            <a:picLocks noChangeAspect="1"/>
          </p:cNvPicPr>
          <p:nvPr/>
        </p:nvPicPr>
        <p:blipFill>
          <a:blip r:embed="rId8"/>
          <a:stretch>
            <a:fillRect/>
          </a:stretch>
        </p:blipFill>
        <p:spPr>
          <a:xfrm>
            <a:off x="1628126" y="4443392"/>
            <a:ext cx="2410474" cy="139067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174625" y="1018581"/>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a:t>
            </a:r>
            <a:r>
              <a:rPr sz="900" kern="1700" spc="10" dirty="0" smtClean="0">
                <a:solidFill>
                  <a:schemeClr val="accent6">
                    <a:lumMod val="50000"/>
                  </a:schemeClr>
                </a:solidFill>
                <a:latin typeface="Calibri Light" panose="020F0302020204030204" pitchFamily="34" charset="0"/>
                <a:cs typeface="Calibri Light" panose="020F0302020204030204" pitchFamily="34" charset="0"/>
              </a:rPr>
              <a:t>Point</a:t>
            </a:r>
            <a:endPar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endParaRPr>
          </a:p>
          <a:p>
            <a:pPr marL="12700">
              <a:lnSpc>
                <a:spcPct val="100000"/>
              </a:lnSpc>
              <a:spcBef>
                <a:spcPts val="85"/>
              </a:spcBef>
            </a:pPr>
            <a:r>
              <a:rPr lang="es-ES" sz="900" b="1" kern="1700" spc="10" dirty="0" smtClean="0">
                <a:solidFill>
                  <a:schemeClr val="accent6">
                    <a:lumMod val="50000"/>
                  </a:schemeClr>
                </a:solidFill>
                <a:latin typeface="Calibri Light" panose="020F0302020204030204" pitchFamily="34" charset="0"/>
                <a:cs typeface="Calibri Light" panose="020F0302020204030204" pitchFamily="34" charset="0"/>
              </a:rPr>
              <a:t>DUT</a:t>
            </a:r>
            <a:r>
              <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rPr>
              <a:t>: </a:t>
            </a:r>
            <a:r>
              <a:rPr lang="es-ES" sz="900" kern="1700" spc="10" dirty="0" err="1" smtClean="0">
                <a:solidFill>
                  <a:schemeClr val="accent6">
                    <a:lumMod val="50000"/>
                  </a:schemeClr>
                </a:solidFill>
                <a:latin typeface="Calibri Light" panose="020F0302020204030204" pitchFamily="34" charset="0"/>
                <a:cs typeface="Calibri Light" panose="020F0302020204030204" pitchFamily="34" charset="0"/>
              </a:rPr>
              <a:t>Device</a:t>
            </a:r>
            <a:r>
              <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rPr>
              <a:t> </a:t>
            </a:r>
            <a:r>
              <a:rPr lang="es-ES" sz="900" kern="1700" spc="10" dirty="0" err="1" smtClean="0">
                <a:solidFill>
                  <a:schemeClr val="accent6">
                    <a:lumMod val="50000"/>
                  </a:schemeClr>
                </a:solidFill>
                <a:latin typeface="Calibri Light" panose="020F0302020204030204" pitchFamily="34" charset="0"/>
                <a:cs typeface="Calibri Light" panose="020F0302020204030204" pitchFamily="34" charset="0"/>
              </a:rPr>
              <a:t>Under</a:t>
            </a:r>
            <a:r>
              <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rPr>
              <a:t> Test</a:t>
            </a:r>
            <a:endParaRPr sz="900" kern="1700" spc="10" dirty="0">
              <a:solidFill>
                <a:schemeClr val="accent6">
                  <a:lumMod val="50000"/>
                </a:schemeClr>
              </a:solidFill>
              <a:latin typeface="Calibri Light" panose="020F0302020204030204" pitchFamily="34" charset="0"/>
              <a:cs typeface="Calibri Light" panose="020F0302020204030204" pitchFamily="34" charset="0"/>
            </a:endParaRP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a:t>
            </a:r>
            <a:r>
              <a:rPr sz="900" kern="1700" spc="10" dirty="0" smtClean="0">
                <a:solidFill>
                  <a:schemeClr val="accent6">
                    <a:lumMod val="50000"/>
                  </a:schemeClr>
                </a:solidFill>
                <a:latin typeface="Calibri Light" panose="020F0302020204030204" pitchFamily="34" charset="0"/>
                <a:cs typeface="Calibri Light" panose="020F0302020204030204" pitchFamily="34" charset="0"/>
              </a:rPr>
              <a:t>services</a:t>
            </a:r>
            <a:endPar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endParaRPr>
          </a:p>
          <a:p>
            <a:pPr marL="12700" marR="83185">
              <a:lnSpc>
                <a:spcPct val="98500"/>
              </a:lnSpc>
              <a:spcBef>
                <a:spcPts val="95"/>
              </a:spcBef>
            </a:pPr>
            <a:r>
              <a:rPr lang="es-ES" sz="900" b="1" kern="1700" spc="10" dirty="0" smtClean="0">
                <a:solidFill>
                  <a:schemeClr val="accent6">
                    <a:lumMod val="50000"/>
                  </a:schemeClr>
                </a:solidFill>
                <a:latin typeface="Calibri Light" panose="020F0302020204030204" pitchFamily="34" charset="0"/>
                <a:cs typeface="Calibri Light" panose="020F0302020204030204" pitchFamily="34" charset="0"/>
              </a:rPr>
              <a:t>GPS</a:t>
            </a:r>
            <a:r>
              <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rPr>
              <a:t>: Global </a:t>
            </a:r>
            <a:r>
              <a:rPr lang="es-ES" sz="900" kern="1700" spc="10" dirty="0" err="1" smtClean="0">
                <a:solidFill>
                  <a:schemeClr val="accent6">
                    <a:lumMod val="50000"/>
                  </a:schemeClr>
                </a:solidFill>
                <a:latin typeface="Calibri Light" panose="020F0302020204030204" pitchFamily="34" charset="0"/>
                <a:cs typeface="Calibri Light" panose="020F0302020204030204" pitchFamily="34" charset="0"/>
              </a:rPr>
              <a:t>Positioning</a:t>
            </a:r>
            <a:r>
              <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rPr>
              <a:t> </a:t>
            </a:r>
            <a:r>
              <a:rPr lang="es-ES" sz="900" kern="1700" spc="10" dirty="0" err="1" smtClean="0">
                <a:solidFill>
                  <a:schemeClr val="accent6">
                    <a:lumMod val="50000"/>
                  </a:schemeClr>
                </a:solidFill>
                <a:latin typeface="Calibri Light" panose="020F0302020204030204" pitchFamily="34" charset="0"/>
                <a:cs typeface="Calibri Light" panose="020F0302020204030204" pitchFamily="34" charset="0"/>
              </a:rPr>
              <a:t>System</a:t>
            </a:r>
            <a:endParaRPr sz="900" kern="1700" spc="10" dirty="0">
              <a:solidFill>
                <a:schemeClr val="accent6">
                  <a:lumMod val="50000"/>
                </a:schemeClr>
              </a:solidFill>
              <a:latin typeface="Calibri Light" panose="020F0302020204030204" pitchFamily="34" charset="0"/>
              <a:cs typeface="Calibri Light" panose="020F0302020204030204" pitchFamily="34" charset="0"/>
            </a:endParaRP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a:t>
            </a:r>
            <a:r>
              <a:rPr sz="900" kern="1700" spc="10" dirty="0" smtClean="0">
                <a:solidFill>
                  <a:schemeClr val="accent6">
                    <a:lumMod val="50000"/>
                  </a:schemeClr>
                </a:solidFill>
                <a:latin typeface="Calibri Light" panose="020F0302020204030204" pitchFamily="34" charset="0"/>
                <a:cs typeface="Calibri Light" panose="020F0302020204030204" pitchFamily="34" charset="0"/>
              </a:rPr>
              <a:t>Interface</a:t>
            </a:r>
            <a:endPar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correct...) </a:t>
            </a:r>
            <a:r>
              <a:rPr lang="en-US" sz="900" dirty="0">
                <a:solidFill>
                  <a:schemeClr val="accent6">
                    <a:lumMod val="50000"/>
                  </a:schemeClr>
                </a:solidFill>
                <a:latin typeface="Calibri Light" panose="020F0302020204030204" pitchFamily="34" charset="0"/>
                <a:cs typeface="Calibri Light" panose="020F0302020204030204" pitchFamily="34" charset="0"/>
              </a:rPr>
              <a:t>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Maintenance</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OCXO:</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 Oven-Controlled </a:t>
            </a:r>
            <a:r>
              <a:rPr lang="en-US" sz="900" dirty="0">
                <a:solidFill>
                  <a:schemeClr val="accent6">
                    <a:lumMod val="50000"/>
                  </a:schemeClr>
                </a:solidFill>
                <a:latin typeface="Calibri Light" panose="020F0302020204030204" pitchFamily="34" charset="0"/>
                <a:cs typeface="Calibri Light" panose="020F0302020204030204" pitchFamily="34" charset="0"/>
              </a:rPr>
              <a:t>crystal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Oscillator</a:t>
            </a:r>
            <a:endParaRPr lang="en-US" sz="900" dirty="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overcurrent </a:t>
            </a:r>
            <a:r>
              <a:rPr lang="en-US" sz="900" dirty="0">
                <a:solidFill>
                  <a:schemeClr val="accent6">
                    <a:lumMod val="50000"/>
                  </a:schemeClr>
                </a:solidFill>
                <a:latin typeface="Calibri Light" panose="020F0302020204030204" pitchFamily="34" charset="0"/>
                <a:cs typeface="Calibri Light" panose="020F0302020204030204" pitchFamily="34" charset="0"/>
              </a:rPr>
              <a:t>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endParaRPr lang="en-US" sz="900" dirty="0" smtClean="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T-GM: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Grand </a:t>
            </a:r>
            <a:r>
              <a:rPr lang="en-US" sz="900" dirty="0">
                <a:solidFill>
                  <a:schemeClr val="accent6">
                    <a:lumMod val="50000"/>
                  </a:schemeClr>
                </a:solidFill>
                <a:latin typeface="Calibri Light" panose="020F0302020204030204" pitchFamily="34" charset="0"/>
                <a:cs typeface="Calibri Light" panose="020F0302020204030204" pitchFamily="34" charset="0"/>
              </a:rPr>
              <a:t>Master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PTP</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T-BC: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T-TSC</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 Slave Clock</a:t>
            </a:r>
            <a:endParaRPr lang="en-US" sz="900" dirty="0">
              <a:solidFill>
                <a:schemeClr val="accent6">
                  <a:lumMod val="50000"/>
                </a:schemeClr>
              </a:solidFill>
              <a:latin typeface="Calibri Light" panose="020F0302020204030204" pitchFamily="34" charset="0"/>
              <a:cs typeface="Calibri Light" panose="020F0302020204030204" pitchFamily="34" charset="0"/>
            </a:endParaRP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smtClean="0"/>
              <a:t>Glossary</a:t>
            </a:r>
            <a:endParaRPr lang="en-US" dirty="0"/>
          </a:p>
        </p:txBody>
      </p:sp>
    </p:spTree>
    <p:extLst>
      <p:ext uri="{BB962C8B-B14F-4D97-AF65-F5344CB8AC3E}">
        <p14:creationId xmlns:p14="http://schemas.microsoft.com/office/powerpoint/2010/main" val="2714233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US" sz="2400" b="1" dirty="0" smtClean="0">
                <a:solidFill>
                  <a:schemeClr val="tx1"/>
                </a:solidFill>
                <a:ea typeface="SimSun"/>
              </a:rPr>
              <a:t>xGenius / Zeus</a:t>
            </a:r>
            <a:r>
              <a:rPr lang="en-US" sz="2400" dirty="0" smtClean="0">
                <a:solidFill>
                  <a:schemeClr val="bg1">
                    <a:lumMod val="50000"/>
                  </a:schemeClr>
                </a:solidFill>
                <a:ea typeface="SimSun"/>
              </a:rPr>
              <a:t> </a:t>
            </a:r>
            <a:r>
              <a:rPr lang="en-US" dirty="0" smtClean="0">
                <a:solidFill>
                  <a:schemeClr val="bg1">
                    <a:lumMod val="50000"/>
                  </a:schemeClr>
                </a:solidFill>
                <a:ea typeface="SimSun"/>
              </a:rPr>
              <a:t>provide </a:t>
            </a:r>
            <a:r>
              <a:rPr lang="en-US" dirty="0">
                <a:solidFill>
                  <a:schemeClr val="bg1">
                    <a:lumMod val="50000"/>
                  </a:schemeClr>
                </a:solidFill>
                <a:ea typeface="SimSun"/>
              </a:rPr>
              <a:t>deep insights to design, install, maintain, troubleshoot and engineer communications infrastructures of the Smart Grid and more particularly of the </a:t>
            </a:r>
            <a:r>
              <a:rPr lang="en-US" dirty="0">
                <a:solidFill>
                  <a:schemeClr val="tx1"/>
                </a:solidFill>
                <a:ea typeface="SimSun"/>
              </a:rPr>
              <a:t>Power Substations</a:t>
            </a:r>
            <a:r>
              <a:rPr lang="en-US" dirty="0">
                <a:solidFill>
                  <a:schemeClr val="bg1">
                    <a:lumMod val="50000"/>
                  </a:schemeClr>
                </a:solidFill>
                <a:ea typeface="SimSun"/>
              </a:rPr>
              <a:t>. The unit is able to test </a:t>
            </a:r>
            <a:r>
              <a:rPr lang="en-US" dirty="0">
                <a:solidFill>
                  <a:schemeClr val="tx1"/>
                </a:solidFill>
                <a:ea typeface="SimSun"/>
              </a:rPr>
              <a:t>Ethernet/IP, PTP, </a:t>
            </a:r>
            <a:r>
              <a:rPr lang="en-US" dirty="0" err="1">
                <a:solidFill>
                  <a:schemeClr val="tx1"/>
                </a:solidFill>
                <a:ea typeface="SimSun"/>
              </a:rPr>
              <a:t>GbE</a:t>
            </a:r>
            <a:r>
              <a:rPr lang="en-US" dirty="0">
                <a:solidFill>
                  <a:schemeClr val="tx1"/>
                </a:solidFill>
                <a:ea typeface="SimSun"/>
              </a:rPr>
              <a:t>, IRIG-B, T1/E1, G703, C37.94, GOOSE, SV and MMS </a:t>
            </a:r>
            <a:r>
              <a:rPr lang="en-US" dirty="0">
                <a:solidFill>
                  <a:schemeClr val="bg1">
                    <a:lumMod val="50000"/>
                  </a:schemeClr>
                </a:solidFill>
                <a:ea typeface="SimSun"/>
              </a:rPr>
              <a:t>protocols. One-way-delay tests, assisted by GPS, is possible at all interfaces. </a:t>
            </a:r>
            <a:endParaRPr lang="en-US" dirty="0">
              <a:solidFill>
                <a:schemeClr val="bg1">
                  <a:lumMod val="50000"/>
                </a:schemeClr>
              </a:solidFill>
            </a:endParaRPr>
          </a:p>
          <a:p>
            <a:pPr marL="0" indent="0">
              <a:buNone/>
            </a:pPr>
            <a:endParaRPr lang="en-US" b="1" dirty="0">
              <a:solidFill>
                <a:schemeClr val="bg1">
                  <a:lumMod val="50000"/>
                </a:schemeClr>
              </a:solidFill>
            </a:endParaRPr>
          </a:p>
          <a:p>
            <a:pPr marL="0" indent="0">
              <a:buNone/>
            </a:pPr>
            <a:r>
              <a:rPr lang="en-US" dirty="0">
                <a:solidFill>
                  <a:schemeClr val="bg1">
                    <a:lumMod val="50000"/>
                  </a:schemeClr>
                </a:solidFill>
              </a:rPr>
              <a:t>It also has a set of programmable filters to </a:t>
            </a:r>
            <a:r>
              <a:rPr lang="en-US" dirty="0">
                <a:solidFill>
                  <a:schemeClr val="tx1"/>
                </a:solidFill>
              </a:rPr>
              <a:t>capture live data traffic </a:t>
            </a:r>
            <a:r>
              <a:rPr lang="en-US" dirty="0">
                <a:solidFill>
                  <a:schemeClr val="bg1">
                    <a:lumMod val="50000"/>
                  </a:schemeClr>
                </a:solidFill>
              </a:rPr>
              <a:t>at wire-speed</a:t>
            </a:r>
            <a:endParaRPr lang="es-ES" dirty="0"/>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4800" b="1" dirty="0" smtClean="0">
                <a:solidFill>
                  <a:srgbClr val="FF0000"/>
                </a:solidFill>
                <a:latin typeface="Myriad Pro Cond" panose="020B0506030403020204" pitchFamily="34" charset="0"/>
              </a:rPr>
              <a:t>x</a:t>
            </a:r>
            <a:r>
              <a:rPr lang="en-US" altLang="en-US" sz="4800" b="1" dirty="0" smtClean="0">
                <a:solidFill>
                  <a:schemeClr val="tx1"/>
                </a:solidFill>
                <a:latin typeface="Myriad Pro Cond" panose="020B0506030403020204" pitchFamily="34" charset="0"/>
              </a:rPr>
              <a:t>Genius </a:t>
            </a:r>
            <a:r>
              <a:rPr lang="en-US" altLang="en-US" sz="4800" dirty="0" smtClean="0">
                <a:solidFill>
                  <a:schemeClr val="tx1"/>
                </a:solidFill>
                <a:latin typeface="Myriad Pro Cond" panose="020B0506030403020204" pitchFamily="34" charset="0"/>
              </a:rPr>
              <a:t>&amp;</a:t>
            </a:r>
            <a:r>
              <a:rPr lang="en-US" altLang="en-US" sz="4800" b="1" dirty="0" smtClean="0">
                <a:solidFill>
                  <a:schemeClr val="tx1"/>
                </a:solidFill>
                <a:latin typeface="Myriad Pro Cond" panose="020B0506030403020204" pitchFamily="34" charset="0"/>
              </a:rPr>
              <a:t> Z</a:t>
            </a:r>
            <a:r>
              <a:rPr lang="en-US" altLang="en-US" sz="4800" b="1" dirty="0" smtClean="0">
                <a:solidFill>
                  <a:srgbClr val="FF0000"/>
                </a:solidFill>
                <a:latin typeface="Myriad Pro Cond" panose="020B0506030403020204" pitchFamily="34" charset="0"/>
              </a:rPr>
              <a:t>e</a:t>
            </a:r>
            <a:r>
              <a:rPr lang="en-US" altLang="en-US" sz="4800" b="1" dirty="0" smtClean="0">
                <a:solidFill>
                  <a:schemeClr val="tx1"/>
                </a:solidFill>
                <a:latin typeface="Myriad Pro Cond" panose="020B0506030403020204" pitchFamily="34" charset="0"/>
              </a:rPr>
              <a:t>us</a:t>
            </a:r>
            <a:endParaRPr lang="en-US" altLang="en-US" sz="4800" b="1" dirty="0">
              <a:solidFill>
                <a:schemeClr val="tx1"/>
              </a:solidFill>
              <a:latin typeface="Myriad Pro Cond" panose="020B0506030403020204" pitchFamily="34" charset="0"/>
            </a:endParaRPr>
          </a:p>
        </p:txBody>
      </p:sp>
    </p:spTree>
    <p:extLst>
      <p:ext uri="{BB962C8B-B14F-4D97-AF65-F5344CB8AC3E}">
        <p14:creationId xmlns:p14="http://schemas.microsoft.com/office/powerpoint/2010/main" val="3952638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99432"/>
            <a:ext cx="8220075" cy="1300139"/>
          </a:xfrm>
        </p:spPr>
        <p:txBody>
          <a:bodyPr/>
          <a:lstStyle/>
          <a:p>
            <a:pPr marL="0" indent="0">
              <a:buNone/>
            </a:pPr>
            <a:r>
              <a:rPr lang="en-US" dirty="0" smtClean="0"/>
              <a:t>Some tests require a time reference such as GNSS to synchronize the unit with a satellite constellation. The built-in GNSS receiver is a hardware option you have to purchase for your testers and it is supplied </a:t>
            </a:r>
            <a:r>
              <a:rPr lang="en-US" dirty="0"/>
              <a:t>with a compact antenna with 5 m of </a:t>
            </a:r>
            <a:r>
              <a:rPr lang="en-US" dirty="0" smtClean="0"/>
              <a:t>coaxial </a:t>
            </a:r>
            <a:r>
              <a:rPr lang="fr-FR" dirty="0" err="1" smtClean="0"/>
              <a:t>cable</a:t>
            </a:r>
            <a:r>
              <a:rPr lang="fr-FR" dirty="0" smtClean="0"/>
              <a:t> </a:t>
            </a:r>
            <a:r>
              <a:rPr lang="fr-FR" dirty="0"/>
              <a:t>plus a 10 m extension </a:t>
            </a:r>
            <a:r>
              <a:rPr lang="fr-FR" dirty="0" err="1"/>
              <a:t>cable</a:t>
            </a:r>
            <a:r>
              <a:rPr lang="fr-FR" dirty="0"/>
              <a:t>.</a:t>
            </a:r>
            <a:endParaRPr lang="en-US" dirty="0"/>
          </a:p>
        </p:txBody>
      </p:sp>
      <p:sp>
        <p:nvSpPr>
          <p:cNvPr id="3" name="Title 2"/>
          <p:cNvSpPr>
            <a:spLocks noGrp="1"/>
          </p:cNvSpPr>
          <p:nvPr>
            <p:ph type="title" idx="4294967295"/>
          </p:nvPr>
        </p:nvSpPr>
        <p:spPr/>
        <p:txBody>
          <a:bodyPr/>
          <a:lstStyle/>
          <a:p>
            <a:r>
              <a:rPr lang="en-US" dirty="0" smtClean="0"/>
              <a:t>A </a:t>
            </a:r>
            <a:r>
              <a:rPr lang="en-US" dirty="0"/>
              <a:t>built-in GNSS receiver </a:t>
            </a:r>
          </a:p>
        </p:txBody>
      </p:sp>
      <p:pic>
        <p:nvPicPr>
          <p:cNvPr id="4" name="Picture 3"/>
          <p:cNvPicPr>
            <a:picLocks noChangeAspect="1"/>
          </p:cNvPicPr>
          <p:nvPr/>
        </p:nvPicPr>
        <p:blipFill>
          <a:blip r:embed="rId2"/>
          <a:stretch>
            <a:fillRect/>
          </a:stretch>
        </p:blipFill>
        <p:spPr>
          <a:xfrm>
            <a:off x="1777155" y="2735220"/>
            <a:ext cx="1743284" cy="1175703"/>
          </a:xfrm>
          <a:prstGeom prst="rect">
            <a:avLst/>
          </a:prstGeom>
        </p:spPr>
      </p:pic>
      <p:grpSp>
        <p:nvGrpSpPr>
          <p:cNvPr id="5" name="Group 4"/>
          <p:cNvGrpSpPr/>
          <p:nvPr/>
        </p:nvGrpSpPr>
        <p:grpSpPr>
          <a:xfrm>
            <a:off x="2167845" y="2119299"/>
            <a:ext cx="388981" cy="743508"/>
            <a:chOff x="183396" y="1735034"/>
            <a:chExt cx="388981" cy="743508"/>
          </a:xfrm>
        </p:grpSpPr>
        <p:pic>
          <p:nvPicPr>
            <p:cNvPr id="6" name="Picture 5"/>
            <p:cNvPicPr>
              <a:picLocks noChangeAspect="1"/>
            </p:cNvPicPr>
            <p:nvPr/>
          </p:nvPicPr>
          <p:blipFill>
            <a:blip r:embed="rId3"/>
            <a:stretch>
              <a:fillRect/>
            </a:stretch>
          </p:blipFill>
          <p:spPr>
            <a:xfrm>
              <a:off x="183396" y="1735034"/>
              <a:ext cx="388981" cy="328056"/>
            </a:xfrm>
            <a:prstGeom prst="rect">
              <a:avLst/>
            </a:prstGeom>
          </p:spPr>
        </p:pic>
        <p:cxnSp>
          <p:nvCxnSpPr>
            <p:cNvPr id="7" name="Straight Arrow Connector 6"/>
            <p:cNvCxnSpPr/>
            <p:nvPr/>
          </p:nvCxnSpPr>
          <p:spPr bwMode="auto">
            <a:xfrm>
              <a:off x="377888" y="2017705"/>
              <a:ext cx="0" cy="46083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pic>
        <p:nvPicPr>
          <p:cNvPr id="14" name="Picture 13"/>
          <p:cNvPicPr>
            <a:picLocks noChangeAspect="1"/>
          </p:cNvPicPr>
          <p:nvPr/>
        </p:nvPicPr>
        <p:blipFill>
          <a:blip r:embed="rId4"/>
          <a:stretch>
            <a:fillRect/>
          </a:stretch>
        </p:blipFill>
        <p:spPr>
          <a:xfrm>
            <a:off x="4849876" y="2802436"/>
            <a:ext cx="1409068" cy="1093496"/>
          </a:xfrm>
          <a:prstGeom prst="rect">
            <a:avLst/>
          </a:prstGeom>
        </p:spPr>
      </p:pic>
      <p:cxnSp>
        <p:nvCxnSpPr>
          <p:cNvPr id="15" name="Straight Arrow Connector 14"/>
          <p:cNvCxnSpPr/>
          <p:nvPr/>
        </p:nvCxnSpPr>
        <p:spPr bwMode="auto">
          <a:xfrm flipV="1">
            <a:off x="3275108" y="3315034"/>
            <a:ext cx="1574768" cy="14967"/>
          </a:xfrm>
          <a:prstGeom prst="straightConnector1">
            <a:avLst/>
          </a:prstGeom>
          <a:solidFill>
            <a:srgbClr val="00B8FF"/>
          </a:solidFill>
          <a:ln w="38100" cap="flat" cmpd="sng" algn="ctr">
            <a:solidFill>
              <a:srgbClr val="FFC000"/>
            </a:solidFill>
            <a:prstDash val="solid"/>
            <a:round/>
            <a:headEnd type="triangle"/>
            <a:tailEnd type="triangle"/>
          </a:ln>
          <a:effectLst/>
        </p:spPr>
      </p:cxnSp>
      <p:pic>
        <p:nvPicPr>
          <p:cNvPr id="16" name="Picture 15"/>
          <p:cNvPicPr>
            <a:picLocks noChangeAspect="1"/>
          </p:cNvPicPr>
          <p:nvPr/>
        </p:nvPicPr>
        <p:blipFill>
          <a:blip r:embed="rId5"/>
          <a:stretch>
            <a:fillRect/>
          </a:stretch>
        </p:blipFill>
        <p:spPr>
          <a:xfrm>
            <a:off x="6373989" y="2534560"/>
            <a:ext cx="1645713" cy="1143000"/>
          </a:xfrm>
          <a:prstGeom prst="rect">
            <a:avLst/>
          </a:prstGeom>
        </p:spPr>
      </p:pic>
      <p:cxnSp>
        <p:nvCxnSpPr>
          <p:cNvPr id="17" name="Straight Arrow Connector 16"/>
          <p:cNvCxnSpPr/>
          <p:nvPr/>
        </p:nvCxnSpPr>
        <p:spPr bwMode="auto">
          <a:xfrm>
            <a:off x="5977492" y="3264929"/>
            <a:ext cx="463494" cy="0"/>
          </a:xfrm>
          <a:prstGeom prst="straightConnector1">
            <a:avLst/>
          </a:prstGeom>
          <a:solidFill>
            <a:srgbClr val="00B8FF"/>
          </a:solidFill>
          <a:ln w="38100" cap="flat" cmpd="sng" algn="ctr">
            <a:solidFill>
              <a:schemeClr val="tx1">
                <a:lumMod val="95000"/>
                <a:lumOff val="5000"/>
              </a:schemeClr>
            </a:solidFill>
            <a:prstDash val="solid"/>
            <a:round/>
            <a:headEnd type="triangle"/>
            <a:tailEnd type="triangle"/>
          </a:ln>
          <a:effectLst/>
        </p:spPr>
      </p:cxnSp>
      <p:grpSp>
        <p:nvGrpSpPr>
          <p:cNvPr id="28" name="Group 27"/>
          <p:cNvGrpSpPr/>
          <p:nvPr/>
        </p:nvGrpSpPr>
        <p:grpSpPr>
          <a:xfrm rot="20639509" flipH="1">
            <a:off x="3428746" y="1032852"/>
            <a:ext cx="1364684" cy="1190311"/>
            <a:chOff x="3759849" y="1225555"/>
            <a:chExt cx="1213171" cy="1190311"/>
          </a:xfrm>
        </p:grpSpPr>
        <p:sp>
          <p:nvSpPr>
            <p:cNvPr id="29" name="object 898"/>
            <p:cNvSpPr/>
            <p:nvPr/>
          </p:nvSpPr>
          <p:spPr>
            <a:xfrm>
              <a:off x="3759849" y="1225555"/>
              <a:ext cx="538868" cy="541913"/>
            </a:xfrm>
            <a:prstGeom prst="rect">
              <a:avLst/>
            </a:prstGeom>
            <a:blipFill>
              <a:blip r:embed="rId6" cstate="print"/>
              <a:stretch>
                <a:fillRect/>
              </a:stretch>
            </a:blipFill>
          </p:spPr>
          <p:txBody>
            <a:bodyPr wrap="square" lIns="0" tIns="0" rIns="0" bIns="0" rtlCol="0"/>
            <a:lstStyle/>
            <a:p>
              <a:endParaRPr/>
            </a:p>
          </p:txBody>
        </p:sp>
        <p:sp>
          <p:nvSpPr>
            <p:cNvPr id="30" name="object 899"/>
            <p:cNvSpPr/>
            <p:nvPr/>
          </p:nvSpPr>
          <p:spPr>
            <a:xfrm>
              <a:off x="4279601" y="1717112"/>
              <a:ext cx="171450" cy="171450"/>
            </a:xfrm>
            <a:prstGeom prst="rect">
              <a:avLst/>
            </a:prstGeom>
            <a:blipFill>
              <a:blip r:embed="rId7" cstate="print"/>
              <a:stretch>
                <a:fillRect/>
              </a:stretch>
            </a:blipFill>
          </p:spPr>
          <p:txBody>
            <a:bodyPr wrap="square" lIns="0" tIns="0" rIns="0" bIns="0" rtlCol="0"/>
            <a:lstStyle/>
            <a:p>
              <a:endParaRPr/>
            </a:p>
          </p:txBody>
        </p:sp>
        <p:sp>
          <p:nvSpPr>
            <p:cNvPr id="31"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32"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sp>
        <p:nvSpPr>
          <p:cNvPr id="33" name="Rectangle 4"/>
          <p:cNvSpPr>
            <a:spLocks noChangeArrowheads="1"/>
          </p:cNvSpPr>
          <p:nvPr/>
        </p:nvSpPr>
        <p:spPr bwMode="auto">
          <a:xfrm>
            <a:off x="1453897" y="3816459"/>
            <a:ext cx="233015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smtClean="0">
                <a:solidFill>
                  <a:schemeClr val="accent6">
                    <a:lumMod val="75000"/>
                  </a:schemeClr>
                </a:solidFill>
              </a:rPr>
              <a:t>Synchronization</a:t>
            </a:r>
            <a:endParaRPr lang="en-US" sz="1600" dirty="0">
              <a:solidFill>
                <a:schemeClr val="accent6">
                  <a:lumMod val="75000"/>
                </a:schemeClr>
              </a:solidFill>
            </a:endParaRPr>
          </a:p>
        </p:txBody>
      </p:sp>
      <p:sp>
        <p:nvSpPr>
          <p:cNvPr id="37" name="Rectangle 4"/>
          <p:cNvSpPr>
            <a:spLocks noChangeArrowheads="1"/>
          </p:cNvSpPr>
          <p:nvPr/>
        </p:nvSpPr>
        <p:spPr bwMode="auto">
          <a:xfrm>
            <a:off x="1777155" y="1769346"/>
            <a:ext cx="11192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600" dirty="0" smtClean="0">
                <a:solidFill>
                  <a:schemeClr val="accent6">
                    <a:lumMod val="75000"/>
                  </a:schemeClr>
                </a:solidFill>
              </a:rPr>
              <a:t>GNSS</a:t>
            </a:r>
            <a:endParaRPr lang="es-ES" altLang="en-US" sz="1600" dirty="0">
              <a:solidFill>
                <a:schemeClr val="accent6">
                  <a:lumMod val="75000"/>
                </a:schemeClr>
              </a:solidFill>
            </a:endParaRPr>
          </a:p>
        </p:txBody>
      </p:sp>
      <p:grpSp>
        <p:nvGrpSpPr>
          <p:cNvPr id="38" name="Group 37"/>
          <p:cNvGrpSpPr/>
          <p:nvPr/>
        </p:nvGrpSpPr>
        <p:grpSpPr>
          <a:xfrm rot="20639509" flipH="1">
            <a:off x="4869490" y="1155577"/>
            <a:ext cx="1364684" cy="1190311"/>
            <a:chOff x="3759849" y="1225555"/>
            <a:chExt cx="1213171" cy="1190311"/>
          </a:xfrm>
        </p:grpSpPr>
        <p:sp>
          <p:nvSpPr>
            <p:cNvPr id="39" name="object 898"/>
            <p:cNvSpPr/>
            <p:nvPr/>
          </p:nvSpPr>
          <p:spPr>
            <a:xfrm>
              <a:off x="3759849" y="1225555"/>
              <a:ext cx="538868" cy="541913"/>
            </a:xfrm>
            <a:prstGeom prst="rect">
              <a:avLst/>
            </a:prstGeom>
            <a:blipFill>
              <a:blip r:embed="rId6" cstate="print"/>
              <a:stretch>
                <a:fillRect/>
              </a:stretch>
            </a:blipFill>
          </p:spPr>
          <p:txBody>
            <a:bodyPr wrap="square" lIns="0" tIns="0" rIns="0" bIns="0" rtlCol="0"/>
            <a:lstStyle/>
            <a:p>
              <a:endParaRPr/>
            </a:p>
          </p:txBody>
        </p:sp>
        <p:sp>
          <p:nvSpPr>
            <p:cNvPr id="40" name="object 899"/>
            <p:cNvSpPr/>
            <p:nvPr/>
          </p:nvSpPr>
          <p:spPr>
            <a:xfrm>
              <a:off x="4279601" y="1717112"/>
              <a:ext cx="171450" cy="171450"/>
            </a:xfrm>
            <a:prstGeom prst="rect">
              <a:avLst/>
            </a:prstGeom>
            <a:blipFill>
              <a:blip r:embed="rId7" cstate="print"/>
              <a:stretch>
                <a:fillRect/>
              </a:stretch>
            </a:blipFill>
          </p:spPr>
          <p:txBody>
            <a:bodyPr wrap="square" lIns="0" tIns="0" rIns="0" bIns="0" rtlCol="0"/>
            <a:lstStyle/>
            <a:p>
              <a:endParaRPr/>
            </a:p>
          </p:txBody>
        </p:sp>
        <p:sp>
          <p:nvSpPr>
            <p:cNvPr id="41"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42"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grpSp>
        <p:nvGrpSpPr>
          <p:cNvPr id="43" name="Group 42"/>
          <p:cNvGrpSpPr/>
          <p:nvPr/>
        </p:nvGrpSpPr>
        <p:grpSpPr>
          <a:xfrm rot="20639509" flipH="1">
            <a:off x="6634568" y="1001706"/>
            <a:ext cx="1364684" cy="1190311"/>
            <a:chOff x="3759849" y="1225555"/>
            <a:chExt cx="1213171" cy="1190311"/>
          </a:xfrm>
        </p:grpSpPr>
        <p:sp>
          <p:nvSpPr>
            <p:cNvPr id="44" name="object 898"/>
            <p:cNvSpPr/>
            <p:nvPr/>
          </p:nvSpPr>
          <p:spPr>
            <a:xfrm>
              <a:off x="3759849" y="1225555"/>
              <a:ext cx="538868" cy="541913"/>
            </a:xfrm>
            <a:prstGeom prst="rect">
              <a:avLst/>
            </a:prstGeom>
            <a:blipFill>
              <a:blip r:embed="rId6" cstate="print"/>
              <a:stretch>
                <a:fillRect/>
              </a:stretch>
            </a:blipFill>
          </p:spPr>
          <p:txBody>
            <a:bodyPr wrap="square" lIns="0" tIns="0" rIns="0" bIns="0" rtlCol="0"/>
            <a:lstStyle/>
            <a:p>
              <a:endParaRPr/>
            </a:p>
          </p:txBody>
        </p:sp>
        <p:sp>
          <p:nvSpPr>
            <p:cNvPr id="45" name="object 899"/>
            <p:cNvSpPr/>
            <p:nvPr/>
          </p:nvSpPr>
          <p:spPr>
            <a:xfrm>
              <a:off x="4279601" y="1717112"/>
              <a:ext cx="171450" cy="171450"/>
            </a:xfrm>
            <a:prstGeom prst="rect">
              <a:avLst/>
            </a:prstGeom>
            <a:blipFill>
              <a:blip r:embed="rId7" cstate="print"/>
              <a:stretch>
                <a:fillRect/>
              </a:stretch>
            </a:blipFill>
          </p:spPr>
          <p:txBody>
            <a:bodyPr wrap="square" lIns="0" tIns="0" rIns="0" bIns="0" rtlCol="0"/>
            <a:lstStyle/>
            <a:p>
              <a:endParaRPr/>
            </a:p>
          </p:txBody>
        </p:sp>
        <p:sp>
          <p:nvSpPr>
            <p:cNvPr id="46"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47"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grpSp>
        <p:nvGrpSpPr>
          <p:cNvPr id="48" name="Group 47"/>
          <p:cNvGrpSpPr/>
          <p:nvPr/>
        </p:nvGrpSpPr>
        <p:grpSpPr>
          <a:xfrm rot="960491">
            <a:off x="-8218" y="1174190"/>
            <a:ext cx="1364684" cy="1190311"/>
            <a:chOff x="3759849" y="1225555"/>
            <a:chExt cx="1213171" cy="1190311"/>
          </a:xfrm>
        </p:grpSpPr>
        <p:sp>
          <p:nvSpPr>
            <p:cNvPr id="49" name="object 898"/>
            <p:cNvSpPr/>
            <p:nvPr/>
          </p:nvSpPr>
          <p:spPr>
            <a:xfrm>
              <a:off x="3759849" y="1225555"/>
              <a:ext cx="538868" cy="541913"/>
            </a:xfrm>
            <a:prstGeom prst="rect">
              <a:avLst/>
            </a:prstGeom>
            <a:blipFill>
              <a:blip r:embed="rId6" cstate="print"/>
              <a:stretch>
                <a:fillRect/>
              </a:stretch>
            </a:blipFill>
          </p:spPr>
          <p:txBody>
            <a:bodyPr wrap="square" lIns="0" tIns="0" rIns="0" bIns="0" rtlCol="0"/>
            <a:lstStyle/>
            <a:p>
              <a:endParaRPr/>
            </a:p>
          </p:txBody>
        </p:sp>
        <p:sp>
          <p:nvSpPr>
            <p:cNvPr id="50" name="object 899"/>
            <p:cNvSpPr/>
            <p:nvPr/>
          </p:nvSpPr>
          <p:spPr>
            <a:xfrm>
              <a:off x="4279601" y="1717112"/>
              <a:ext cx="171450" cy="171450"/>
            </a:xfrm>
            <a:prstGeom prst="rect">
              <a:avLst/>
            </a:prstGeom>
            <a:blipFill>
              <a:blip r:embed="rId7" cstate="print"/>
              <a:stretch>
                <a:fillRect/>
              </a:stretch>
            </a:blipFill>
          </p:spPr>
          <p:txBody>
            <a:bodyPr wrap="square" lIns="0" tIns="0" rIns="0" bIns="0" rtlCol="0"/>
            <a:lstStyle/>
            <a:p>
              <a:endParaRPr/>
            </a:p>
          </p:txBody>
        </p:sp>
        <p:sp>
          <p:nvSpPr>
            <p:cNvPr id="51" name="object 901"/>
            <p:cNvSpPr/>
            <p:nvPr/>
          </p:nvSpPr>
          <p:spPr>
            <a:xfrm>
              <a:off x="4368754" y="1774262"/>
              <a:ext cx="288290" cy="319405"/>
            </a:xfrm>
            <a:custGeom>
              <a:avLst/>
              <a:gdLst/>
              <a:ahLst/>
              <a:cxnLst/>
              <a:rect l="l" t="t" r="r" b="b"/>
              <a:pathLst>
                <a:path w="288290" h="319405">
                  <a:moveTo>
                    <a:pt x="90677" y="289560"/>
                  </a:moveTo>
                  <a:lnTo>
                    <a:pt x="61721" y="300228"/>
                  </a:lnTo>
                  <a:lnTo>
                    <a:pt x="46481" y="304800"/>
                  </a:lnTo>
                  <a:lnTo>
                    <a:pt x="31241" y="307848"/>
                  </a:lnTo>
                  <a:lnTo>
                    <a:pt x="32003" y="307848"/>
                  </a:lnTo>
                  <a:lnTo>
                    <a:pt x="16001" y="310896"/>
                  </a:lnTo>
                  <a:lnTo>
                    <a:pt x="0" y="313182"/>
                  </a:lnTo>
                  <a:lnTo>
                    <a:pt x="0" y="319278"/>
                  </a:lnTo>
                  <a:lnTo>
                    <a:pt x="761" y="319278"/>
                  </a:lnTo>
                  <a:lnTo>
                    <a:pt x="16763" y="316992"/>
                  </a:lnTo>
                  <a:lnTo>
                    <a:pt x="48005" y="310896"/>
                  </a:lnTo>
                  <a:lnTo>
                    <a:pt x="63245" y="306324"/>
                  </a:lnTo>
                  <a:lnTo>
                    <a:pt x="64007" y="306324"/>
                  </a:lnTo>
                  <a:lnTo>
                    <a:pt x="92963" y="295656"/>
                  </a:lnTo>
                  <a:lnTo>
                    <a:pt x="104965" y="290322"/>
                  </a:lnTo>
                  <a:lnTo>
                    <a:pt x="90677" y="290322"/>
                  </a:lnTo>
                  <a:lnTo>
                    <a:pt x="90677" y="289560"/>
                  </a:lnTo>
                  <a:close/>
                </a:path>
                <a:path w="288290" h="319405">
                  <a:moveTo>
                    <a:pt x="198577" y="222504"/>
                  </a:moveTo>
                  <a:lnTo>
                    <a:pt x="190499" y="222504"/>
                  </a:lnTo>
                  <a:lnTo>
                    <a:pt x="189737" y="223265"/>
                  </a:lnTo>
                  <a:lnTo>
                    <a:pt x="168401" y="243078"/>
                  </a:lnTo>
                  <a:lnTo>
                    <a:pt x="144017" y="261365"/>
                  </a:lnTo>
                  <a:lnTo>
                    <a:pt x="131063" y="268986"/>
                  </a:lnTo>
                  <a:lnTo>
                    <a:pt x="103631" y="284226"/>
                  </a:lnTo>
                  <a:lnTo>
                    <a:pt x="104393" y="284226"/>
                  </a:lnTo>
                  <a:lnTo>
                    <a:pt x="90677" y="290322"/>
                  </a:lnTo>
                  <a:lnTo>
                    <a:pt x="104965" y="290322"/>
                  </a:lnTo>
                  <a:lnTo>
                    <a:pt x="106679" y="289560"/>
                  </a:lnTo>
                  <a:lnTo>
                    <a:pt x="134111" y="274320"/>
                  </a:lnTo>
                  <a:lnTo>
                    <a:pt x="147065" y="266700"/>
                  </a:lnTo>
                  <a:lnTo>
                    <a:pt x="147827" y="265938"/>
                  </a:lnTo>
                  <a:lnTo>
                    <a:pt x="172211" y="247650"/>
                  </a:lnTo>
                  <a:lnTo>
                    <a:pt x="194309" y="227076"/>
                  </a:lnTo>
                  <a:lnTo>
                    <a:pt x="198577" y="222504"/>
                  </a:lnTo>
                  <a:close/>
                </a:path>
                <a:path w="288290" h="319405">
                  <a:moveTo>
                    <a:pt x="190118" y="222857"/>
                  </a:moveTo>
                  <a:lnTo>
                    <a:pt x="189679" y="223265"/>
                  </a:lnTo>
                  <a:lnTo>
                    <a:pt x="190118" y="222857"/>
                  </a:lnTo>
                  <a:close/>
                </a:path>
                <a:path w="288290" h="319405">
                  <a:moveTo>
                    <a:pt x="190499" y="222504"/>
                  </a:moveTo>
                  <a:lnTo>
                    <a:pt x="190118" y="222857"/>
                  </a:lnTo>
                  <a:lnTo>
                    <a:pt x="189737" y="223265"/>
                  </a:lnTo>
                  <a:lnTo>
                    <a:pt x="190499" y="222504"/>
                  </a:lnTo>
                  <a:close/>
                </a:path>
                <a:path w="288290" h="319405">
                  <a:moveTo>
                    <a:pt x="251459" y="136398"/>
                  </a:moveTo>
                  <a:lnTo>
                    <a:pt x="228599" y="176022"/>
                  </a:lnTo>
                  <a:lnTo>
                    <a:pt x="200405" y="211836"/>
                  </a:lnTo>
                  <a:lnTo>
                    <a:pt x="190118" y="222857"/>
                  </a:lnTo>
                  <a:lnTo>
                    <a:pt x="190499" y="222504"/>
                  </a:lnTo>
                  <a:lnTo>
                    <a:pt x="198577" y="222504"/>
                  </a:lnTo>
                  <a:lnTo>
                    <a:pt x="204977" y="215646"/>
                  </a:lnTo>
                  <a:lnTo>
                    <a:pt x="214883" y="204215"/>
                  </a:lnTo>
                  <a:lnTo>
                    <a:pt x="224789" y="192024"/>
                  </a:lnTo>
                  <a:lnTo>
                    <a:pt x="225551" y="192024"/>
                  </a:lnTo>
                  <a:lnTo>
                    <a:pt x="233933" y="179832"/>
                  </a:lnTo>
                  <a:lnTo>
                    <a:pt x="233933" y="179070"/>
                  </a:lnTo>
                  <a:lnTo>
                    <a:pt x="242315" y="166116"/>
                  </a:lnTo>
                  <a:lnTo>
                    <a:pt x="249935" y="153162"/>
                  </a:lnTo>
                  <a:lnTo>
                    <a:pt x="256793" y="139446"/>
                  </a:lnTo>
                  <a:lnTo>
                    <a:pt x="257876" y="137160"/>
                  </a:lnTo>
                  <a:lnTo>
                    <a:pt x="251459" y="137160"/>
                  </a:lnTo>
                  <a:lnTo>
                    <a:pt x="251459" y="136398"/>
                  </a:lnTo>
                  <a:close/>
                </a:path>
                <a:path w="288290" h="319405">
                  <a:moveTo>
                    <a:pt x="275843" y="63246"/>
                  </a:moveTo>
                  <a:lnTo>
                    <a:pt x="268223" y="93726"/>
                  </a:lnTo>
                  <a:lnTo>
                    <a:pt x="257555" y="122682"/>
                  </a:lnTo>
                  <a:lnTo>
                    <a:pt x="258317" y="122682"/>
                  </a:lnTo>
                  <a:lnTo>
                    <a:pt x="251459" y="137160"/>
                  </a:lnTo>
                  <a:lnTo>
                    <a:pt x="257876" y="137160"/>
                  </a:lnTo>
                  <a:lnTo>
                    <a:pt x="263651" y="124968"/>
                  </a:lnTo>
                  <a:lnTo>
                    <a:pt x="274319" y="96012"/>
                  </a:lnTo>
                  <a:lnTo>
                    <a:pt x="274319" y="95250"/>
                  </a:lnTo>
                  <a:lnTo>
                    <a:pt x="281939" y="64769"/>
                  </a:lnTo>
                  <a:lnTo>
                    <a:pt x="282085" y="64008"/>
                  </a:lnTo>
                  <a:lnTo>
                    <a:pt x="275843" y="64008"/>
                  </a:lnTo>
                  <a:lnTo>
                    <a:pt x="275843" y="63246"/>
                  </a:lnTo>
                  <a:close/>
                </a:path>
                <a:path w="288290" h="319405">
                  <a:moveTo>
                    <a:pt x="288035" y="0"/>
                  </a:moveTo>
                  <a:lnTo>
                    <a:pt x="281939" y="0"/>
                  </a:lnTo>
                  <a:lnTo>
                    <a:pt x="281870" y="16764"/>
                  </a:lnTo>
                  <a:lnTo>
                    <a:pt x="280339" y="33527"/>
                  </a:lnTo>
                  <a:lnTo>
                    <a:pt x="278891" y="48006"/>
                  </a:lnTo>
                  <a:lnTo>
                    <a:pt x="275843" y="64008"/>
                  </a:lnTo>
                  <a:lnTo>
                    <a:pt x="282085" y="64008"/>
                  </a:lnTo>
                  <a:lnTo>
                    <a:pt x="284987" y="48768"/>
                  </a:lnTo>
                  <a:lnTo>
                    <a:pt x="286581" y="32766"/>
                  </a:lnTo>
                  <a:lnTo>
                    <a:pt x="288035" y="16764"/>
                  </a:lnTo>
                  <a:lnTo>
                    <a:pt x="288035" y="0"/>
                  </a:lnTo>
                  <a:close/>
                </a:path>
              </a:pathLst>
            </a:custGeom>
            <a:solidFill>
              <a:srgbClr val="C0C0C0"/>
            </a:solidFill>
          </p:spPr>
          <p:txBody>
            <a:bodyPr wrap="square" lIns="0" tIns="0" rIns="0" bIns="0" rtlCol="0"/>
            <a:lstStyle/>
            <a:p>
              <a:endParaRPr/>
            </a:p>
          </p:txBody>
        </p:sp>
        <p:sp>
          <p:nvSpPr>
            <p:cNvPr id="52" name="object 906"/>
            <p:cNvSpPr/>
            <p:nvPr/>
          </p:nvSpPr>
          <p:spPr>
            <a:xfrm>
              <a:off x="4439620" y="1825316"/>
              <a:ext cx="533400" cy="590550"/>
            </a:xfrm>
            <a:custGeom>
              <a:avLst/>
              <a:gdLst/>
              <a:ahLst/>
              <a:cxnLst/>
              <a:rect l="l" t="t" r="r" b="b"/>
              <a:pathLst>
                <a:path w="533400" h="590550">
                  <a:moveTo>
                    <a:pt x="142494" y="551688"/>
                  </a:moveTo>
                  <a:lnTo>
                    <a:pt x="115062" y="560832"/>
                  </a:lnTo>
                  <a:lnTo>
                    <a:pt x="86868" y="568452"/>
                  </a:lnTo>
                  <a:lnTo>
                    <a:pt x="57912" y="575310"/>
                  </a:lnTo>
                  <a:lnTo>
                    <a:pt x="58673" y="575310"/>
                  </a:lnTo>
                  <a:lnTo>
                    <a:pt x="29718" y="580644"/>
                  </a:lnTo>
                  <a:lnTo>
                    <a:pt x="0" y="584454"/>
                  </a:lnTo>
                  <a:lnTo>
                    <a:pt x="762" y="590550"/>
                  </a:lnTo>
                  <a:lnTo>
                    <a:pt x="30479" y="586740"/>
                  </a:lnTo>
                  <a:lnTo>
                    <a:pt x="59436" y="581406"/>
                  </a:lnTo>
                  <a:lnTo>
                    <a:pt x="88392" y="574548"/>
                  </a:lnTo>
                  <a:lnTo>
                    <a:pt x="116586" y="566928"/>
                  </a:lnTo>
                  <a:lnTo>
                    <a:pt x="117348" y="566928"/>
                  </a:lnTo>
                  <a:lnTo>
                    <a:pt x="144779" y="557784"/>
                  </a:lnTo>
                  <a:lnTo>
                    <a:pt x="158115" y="552450"/>
                  </a:lnTo>
                  <a:lnTo>
                    <a:pt x="142494" y="552450"/>
                  </a:lnTo>
                  <a:lnTo>
                    <a:pt x="142494" y="551688"/>
                  </a:lnTo>
                  <a:close/>
                </a:path>
                <a:path w="533400" h="590550">
                  <a:moveTo>
                    <a:pt x="374904" y="394716"/>
                  </a:moveTo>
                  <a:lnTo>
                    <a:pt x="355092" y="415290"/>
                  </a:lnTo>
                  <a:lnTo>
                    <a:pt x="355854" y="415290"/>
                  </a:lnTo>
                  <a:lnTo>
                    <a:pt x="335280" y="434340"/>
                  </a:lnTo>
                  <a:lnTo>
                    <a:pt x="291846" y="470916"/>
                  </a:lnTo>
                  <a:lnTo>
                    <a:pt x="244602" y="502158"/>
                  </a:lnTo>
                  <a:lnTo>
                    <a:pt x="194310" y="529590"/>
                  </a:lnTo>
                  <a:lnTo>
                    <a:pt x="195072" y="529590"/>
                  </a:lnTo>
                  <a:lnTo>
                    <a:pt x="169164" y="541782"/>
                  </a:lnTo>
                  <a:lnTo>
                    <a:pt x="142494" y="552450"/>
                  </a:lnTo>
                  <a:lnTo>
                    <a:pt x="158115" y="552450"/>
                  </a:lnTo>
                  <a:lnTo>
                    <a:pt x="197358" y="534924"/>
                  </a:lnTo>
                  <a:lnTo>
                    <a:pt x="247650" y="507492"/>
                  </a:lnTo>
                  <a:lnTo>
                    <a:pt x="294894" y="476250"/>
                  </a:lnTo>
                  <a:lnTo>
                    <a:pt x="295656" y="475488"/>
                  </a:lnTo>
                  <a:lnTo>
                    <a:pt x="317754" y="457962"/>
                  </a:lnTo>
                  <a:lnTo>
                    <a:pt x="339090" y="438912"/>
                  </a:lnTo>
                  <a:lnTo>
                    <a:pt x="359664" y="419862"/>
                  </a:lnTo>
                  <a:lnTo>
                    <a:pt x="379476" y="399288"/>
                  </a:lnTo>
                  <a:lnTo>
                    <a:pt x="382741" y="395478"/>
                  </a:lnTo>
                  <a:lnTo>
                    <a:pt x="374904" y="395478"/>
                  </a:lnTo>
                  <a:lnTo>
                    <a:pt x="374904" y="394716"/>
                  </a:lnTo>
                  <a:close/>
                </a:path>
                <a:path w="533400" h="590550">
                  <a:moveTo>
                    <a:pt x="470153" y="254508"/>
                  </a:moveTo>
                  <a:lnTo>
                    <a:pt x="442722" y="304800"/>
                  </a:lnTo>
                  <a:lnTo>
                    <a:pt x="410718" y="351282"/>
                  </a:lnTo>
                  <a:lnTo>
                    <a:pt x="374904" y="395478"/>
                  </a:lnTo>
                  <a:lnTo>
                    <a:pt x="382741" y="395478"/>
                  </a:lnTo>
                  <a:lnTo>
                    <a:pt x="397764" y="377952"/>
                  </a:lnTo>
                  <a:lnTo>
                    <a:pt x="415290" y="355092"/>
                  </a:lnTo>
                  <a:lnTo>
                    <a:pt x="432053" y="332232"/>
                  </a:lnTo>
                  <a:lnTo>
                    <a:pt x="432816" y="331470"/>
                  </a:lnTo>
                  <a:lnTo>
                    <a:pt x="448056" y="307848"/>
                  </a:lnTo>
                  <a:lnTo>
                    <a:pt x="462534" y="282702"/>
                  </a:lnTo>
                  <a:lnTo>
                    <a:pt x="475488" y="257556"/>
                  </a:lnTo>
                  <a:lnTo>
                    <a:pt x="476467" y="255270"/>
                  </a:lnTo>
                  <a:lnTo>
                    <a:pt x="470153" y="255270"/>
                  </a:lnTo>
                  <a:lnTo>
                    <a:pt x="470153" y="254508"/>
                  </a:lnTo>
                  <a:close/>
                </a:path>
                <a:path w="533400" h="590550">
                  <a:moveTo>
                    <a:pt x="515112" y="118110"/>
                  </a:moveTo>
                  <a:lnTo>
                    <a:pt x="509016" y="146304"/>
                  </a:lnTo>
                  <a:lnTo>
                    <a:pt x="500634" y="174498"/>
                  </a:lnTo>
                  <a:lnTo>
                    <a:pt x="491490" y="201930"/>
                  </a:lnTo>
                  <a:lnTo>
                    <a:pt x="492252" y="201930"/>
                  </a:lnTo>
                  <a:lnTo>
                    <a:pt x="481584" y="228600"/>
                  </a:lnTo>
                  <a:lnTo>
                    <a:pt x="470153" y="255270"/>
                  </a:lnTo>
                  <a:lnTo>
                    <a:pt x="476467" y="255270"/>
                  </a:lnTo>
                  <a:lnTo>
                    <a:pt x="486918" y="230886"/>
                  </a:lnTo>
                  <a:lnTo>
                    <a:pt x="497586" y="204215"/>
                  </a:lnTo>
                  <a:lnTo>
                    <a:pt x="506730" y="176784"/>
                  </a:lnTo>
                  <a:lnTo>
                    <a:pt x="506730" y="176022"/>
                  </a:lnTo>
                  <a:lnTo>
                    <a:pt x="515112" y="147828"/>
                  </a:lnTo>
                  <a:lnTo>
                    <a:pt x="521208" y="119634"/>
                  </a:lnTo>
                  <a:lnTo>
                    <a:pt x="521348" y="118872"/>
                  </a:lnTo>
                  <a:lnTo>
                    <a:pt x="515112" y="118872"/>
                  </a:lnTo>
                  <a:lnTo>
                    <a:pt x="515112" y="118110"/>
                  </a:lnTo>
                  <a:close/>
                </a:path>
                <a:path w="533400" h="590550">
                  <a:moveTo>
                    <a:pt x="533400" y="0"/>
                  </a:moveTo>
                  <a:lnTo>
                    <a:pt x="527304" y="0"/>
                  </a:lnTo>
                  <a:lnTo>
                    <a:pt x="526542" y="30480"/>
                  </a:lnTo>
                  <a:lnTo>
                    <a:pt x="524256" y="60198"/>
                  </a:lnTo>
                  <a:lnTo>
                    <a:pt x="520445" y="89916"/>
                  </a:lnTo>
                  <a:lnTo>
                    <a:pt x="515112" y="118872"/>
                  </a:lnTo>
                  <a:lnTo>
                    <a:pt x="521348" y="118872"/>
                  </a:lnTo>
                  <a:lnTo>
                    <a:pt x="526542" y="90678"/>
                  </a:lnTo>
                  <a:lnTo>
                    <a:pt x="530352" y="60960"/>
                  </a:lnTo>
                  <a:lnTo>
                    <a:pt x="532638" y="31242"/>
                  </a:lnTo>
                  <a:lnTo>
                    <a:pt x="532638" y="30480"/>
                  </a:lnTo>
                  <a:lnTo>
                    <a:pt x="533400" y="0"/>
                  </a:lnTo>
                  <a:close/>
                </a:path>
              </a:pathLst>
            </a:custGeom>
            <a:solidFill>
              <a:srgbClr val="C0C0C0"/>
            </a:solidFill>
          </p:spPr>
          <p:txBody>
            <a:bodyPr wrap="square" lIns="0" tIns="0" rIns="0" bIns="0" rtlCol="0"/>
            <a:lstStyle/>
            <a:p>
              <a:endParaRPr/>
            </a:p>
          </p:txBody>
        </p:sp>
      </p:grpSp>
      <p:sp>
        <p:nvSpPr>
          <p:cNvPr id="53" name="Rectangle 4"/>
          <p:cNvSpPr>
            <a:spLocks noChangeArrowheads="1"/>
          </p:cNvSpPr>
          <p:nvPr/>
        </p:nvSpPr>
        <p:spPr bwMode="auto">
          <a:xfrm>
            <a:off x="3003278" y="3058624"/>
            <a:ext cx="233015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smtClean="0">
                <a:solidFill>
                  <a:schemeClr val="accent6">
                    <a:lumMod val="75000"/>
                  </a:schemeClr>
                </a:solidFill>
              </a:rPr>
              <a:t>Operation</a:t>
            </a:r>
            <a:endParaRPr lang="en-US" sz="1600" dirty="0">
              <a:solidFill>
                <a:schemeClr val="accent6">
                  <a:lumMod val="75000"/>
                </a:schemeClr>
              </a:solidFill>
            </a:endParaRPr>
          </a:p>
        </p:txBody>
      </p:sp>
      <p:sp>
        <p:nvSpPr>
          <p:cNvPr id="57" name="Rectangle 4"/>
          <p:cNvSpPr>
            <a:spLocks noChangeArrowheads="1"/>
          </p:cNvSpPr>
          <p:nvPr/>
        </p:nvSpPr>
        <p:spPr bwMode="auto">
          <a:xfrm>
            <a:off x="4110832" y="3826026"/>
            <a:ext cx="2330154"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39240" bIns="0">
            <a:spAutoFit/>
          </a:bodyPr>
          <a:lstStyle>
            <a:lvl1pPr>
              <a:lnSpc>
                <a:spcPct val="93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WenQuanYi Zen Hei Sharp" charset="0"/>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cs typeface="WenQuanYi Zen Hei Sharp" charset="0"/>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cs typeface="WenQuanYi Zen Hei Sharp" charset="0"/>
              </a:defRPr>
            </a:lvl9pPr>
          </a:lstStyle>
          <a:p>
            <a:pPr algn="ctr" eaLnBrk="1" hangingPunct="1">
              <a:lnSpc>
                <a:spcPct val="100000"/>
              </a:lnSpc>
              <a:spcBef>
                <a:spcPts val="450"/>
              </a:spcBef>
              <a:spcAft>
                <a:spcPct val="0"/>
              </a:spcAft>
              <a:buClrTx/>
              <a:buFontTx/>
              <a:buNone/>
            </a:pPr>
            <a:r>
              <a:rPr lang="en-US" sz="1400" dirty="0" smtClean="0">
                <a:solidFill>
                  <a:schemeClr val="accent6">
                    <a:lumMod val="75000"/>
                  </a:schemeClr>
                </a:solidFill>
              </a:rPr>
              <a:t>DUT</a:t>
            </a:r>
            <a:endParaRPr lang="en-US" sz="1600" dirty="0">
              <a:solidFill>
                <a:schemeClr val="accent6">
                  <a:lumMod val="75000"/>
                </a:schemeClr>
              </a:solidFill>
            </a:endParaRPr>
          </a:p>
        </p:txBody>
      </p:sp>
    </p:spTree>
    <p:extLst>
      <p:ext uri="{BB962C8B-B14F-4D97-AF65-F5344CB8AC3E}">
        <p14:creationId xmlns:p14="http://schemas.microsoft.com/office/powerpoint/2010/main" val="315559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902" y="1289598"/>
            <a:ext cx="5133296" cy="1351362"/>
          </a:xfrm>
          <a:prstGeom prst="rect">
            <a:avLst/>
          </a:prstGeom>
        </p:spPr>
      </p:pic>
      <p:pic>
        <p:nvPicPr>
          <p:cNvPr id="6146" name="Picture 2" descr="ANT-GPSC-SMA - Antena en Miniatura, 1.57542GHz, 1.5 VSWR, Ganancia 4dB, Polarización Circular (Derecha), Magné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368" y="1559136"/>
            <a:ext cx="2131499" cy="140454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575265" y="3575620"/>
            <a:ext cx="8511977" cy="2621073"/>
          </a:xfrm>
        </p:spPr>
        <p:txBody>
          <a:bodyPr/>
          <a:lstStyle/>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smtClean="0"/>
              <a:t>Zeus / xGenius are </a:t>
            </a:r>
            <a:r>
              <a:rPr lang="en-US" altLang="en-US" dirty="0"/>
              <a:t>equipped with </a:t>
            </a:r>
            <a:r>
              <a:rPr lang="en-US" altLang="en-US" dirty="0" smtClean="0"/>
              <a:t>C47.94 optical interfaces and a built-in </a:t>
            </a:r>
            <a:r>
              <a:rPr lang="en-US" altLang="en-US" dirty="0"/>
              <a:t>GNSS receiver</a:t>
            </a:r>
            <a:r>
              <a:rPr lang="en-US" altLang="en-US" dirty="0" smtClean="0"/>
              <a:t>. Proceed to connect all the elements:</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Attach the GNSS antenna to the unit. </a:t>
            </a:r>
            <a:endParaRPr lang="en-US" altLang="en-US" dirty="0" smtClean="0"/>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smtClean="0"/>
              <a:t>Make </a:t>
            </a:r>
            <a:r>
              <a:rPr lang="en-US" altLang="en-US" dirty="0"/>
              <a:t>sure that the antenna sees as much </a:t>
            </a:r>
            <a:r>
              <a:rPr lang="en-US" altLang="en-US" dirty="0" smtClean="0"/>
              <a:t>of the </a:t>
            </a:r>
            <a:r>
              <a:rPr lang="en-US" altLang="en-US" dirty="0"/>
              <a:t>sky as possible. </a:t>
            </a:r>
            <a:endParaRPr lang="en-US" altLang="en-US" dirty="0" smtClean="0"/>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endParaRPr lang="en-US" altLang="en-US" dirty="0"/>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sz="1600" dirty="0" smtClean="0">
                <a:solidFill>
                  <a:schemeClr val="bg1">
                    <a:lumMod val="50000"/>
                  </a:schemeClr>
                </a:solidFill>
              </a:rPr>
              <a:t>The </a:t>
            </a:r>
            <a:r>
              <a:rPr lang="en-US" altLang="en-US" sz="1600" dirty="0">
                <a:solidFill>
                  <a:schemeClr val="bg1">
                    <a:lumMod val="50000"/>
                  </a:schemeClr>
                </a:solidFill>
              </a:rPr>
              <a:t>unit may fail to achieve synchronization if there are </a:t>
            </a:r>
            <a:r>
              <a:rPr lang="en-US" altLang="en-US" sz="1600" dirty="0" smtClean="0">
                <a:solidFill>
                  <a:schemeClr val="bg1">
                    <a:lumMod val="50000"/>
                  </a:schemeClr>
                </a:solidFill>
              </a:rPr>
              <a:t>not enough </a:t>
            </a:r>
            <a:r>
              <a:rPr lang="en-US" altLang="en-US" sz="1600" dirty="0">
                <a:solidFill>
                  <a:schemeClr val="bg1">
                    <a:lumMod val="50000"/>
                  </a:schemeClr>
                </a:solidFill>
              </a:rPr>
              <a:t>satellites in sight. Some tests may loss accuracy if the number of </a:t>
            </a:r>
            <a:r>
              <a:rPr lang="en-US" altLang="en-US" sz="1600" dirty="0" smtClean="0">
                <a:solidFill>
                  <a:schemeClr val="bg1">
                    <a:lumMod val="50000"/>
                  </a:schemeClr>
                </a:solidFill>
              </a:rPr>
              <a:t>satellites in </a:t>
            </a:r>
            <a:r>
              <a:rPr lang="en-US" altLang="en-US" sz="1600" dirty="0">
                <a:solidFill>
                  <a:schemeClr val="bg1">
                    <a:lumMod val="50000"/>
                  </a:schemeClr>
                </a:solidFill>
              </a:rPr>
              <a:t>sight is reduced</a:t>
            </a:r>
            <a:r>
              <a:rPr lang="en-US" altLang="en-US" sz="1600" dirty="0" smtClean="0">
                <a:solidFill>
                  <a:schemeClr val="bg1">
                    <a:lumMod val="50000"/>
                  </a:schemeClr>
                </a:solidFill>
              </a:rPr>
              <a:t>.</a:t>
            </a:r>
            <a:endParaRPr lang="en-US" altLang="en-US" sz="1600" dirty="0">
              <a:solidFill>
                <a:schemeClr val="bg1">
                  <a:lumMod val="50000"/>
                </a:schemeClr>
              </a:solidFill>
            </a:endParaRPr>
          </a:p>
        </p:txBody>
      </p:sp>
      <p:sp>
        <p:nvSpPr>
          <p:cNvPr id="4" name="Title 2"/>
          <p:cNvSpPr>
            <a:spLocks noGrp="1"/>
          </p:cNvSpPr>
          <p:nvPr>
            <p:ph type="title" idx="4294967295"/>
          </p:nvPr>
        </p:nvSpPr>
        <p:spPr>
          <a:xfrm>
            <a:off x="0" y="0"/>
            <a:ext cx="9134475" cy="827088"/>
          </a:xfrm>
        </p:spPr>
        <p:txBody>
          <a:bodyPr/>
          <a:lstStyle/>
          <a:p>
            <a:r>
              <a:rPr lang="en-US" altLang="en-US" dirty="0" smtClean="0"/>
              <a:t>Connecting the </a:t>
            </a:r>
            <a:r>
              <a:rPr lang="en-US" altLang="en-US" b="1" dirty="0" smtClean="0"/>
              <a:t>GPS </a:t>
            </a:r>
            <a:r>
              <a:rPr lang="en-US" altLang="en-US" dirty="0" smtClean="0"/>
              <a:t>antenna</a:t>
            </a:r>
            <a:endParaRPr lang="en-US" dirty="0"/>
          </a:p>
        </p:txBody>
      </p:sp>
      <p:sp>
        <p:nvSpPr>
          <p:cNvPr id="11" name="Rounded Rectangle 10"/>
          <p:cNvSpPr/>
          <p:nvPr/>
        </p:nvSpPr>
        <p:spPr bwMode="auto">
          <a:xfrm>
            <a:off x="3777201" y="1951861"/>
            <a:ext cx="370515"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Arial" charset="0"/>
              <a:ea typeface="SimSun" charset="-122"/>
            </a:endParaRPr>
          </a:p>
        </p:txBody>
      </p:sp>
      <p:sp>
        <p:nvSpPr>
          <p:cNvPr id="12" name="Freeform 11"/>
          <p:cNvSpPr/>
          <p:nvPr/>
        </p:nvSpPr>
        <p:spPr bwMode="auto">
          <a:xfrm>
            <a:off x="3877603" y="2192658"/>
            <a:ext cx="3674664" cy="920452"/>
          </a:xfrm>
          <a:custGeom>
            <a:avLst/>
            <a:gdLst>
              <a:gd name="connsiteX0" fmla="*/ 21552 w 1504901"/>
              <a:gd name="connsiteY0" fmla="*/ 0 h 570030"/>
              <a:gd name="connsiteX1" fmla="*/ 173952 w 1504901"/>
              <a:gd name="connsiteY1" fmla="*/ 502920 h 570030"/>
              <a:gd name="connsiteX2" fmla="*/ 1301712 w 1504901"/>
              <a:gd name="connsiteY2" fmla="*/ 513080 h 570030"/>
              <a:gd name="connsiteX3" fmla="*/ 1499832 w 1504901"/>
              <a:gd name="connsiteY3" fmla="*/ 25400 h 570030"/>
            </a:gdLst>
            <a:ahLst/>
            <a:cxnLst>
              <a:cxn ang="0">
                <a:pos x="connsiteX0" y="connsiteY0"/>
              </a:cxn>
              <a:cxn ang="0">
                <a:pos x="connsiteX1" y="connsiteY1"/>
              </a:cxn>
              <a:cxn ang="0">
                <a:pos x="connsiteX2" y="connsiteY2"/>
              </a:cxn>
              <a:cxn ang="0">
                <a:pos x="connsiteX3" y="connsiteY3"/>
              </a:cxn>
            </a:cxnLst>
            <a:rect l="l" t="t" r="r" b="b"/>
            <a:pathLst>
              <a:path w="1504901" h="570030">
                <a:moveTo>
                  <a:pt x="21552" y="0"/>
                </a:moveTo>
                <a:cubicBezTo>
                  <a:pt x="-8928" y="208703"/>
                  <a:pt x="-39408" y="417407"/>
                  <a:pt x="173952" y="502920"/>
                </a:cubicBezTo>
                <a:cubicBezTo>
                  <a:pt x="387312" y="588433"/>
                  <a:pt x="1080732" y="592667"/>
                  <a:pt x="1301712" y="513080"/>
                </a:cubicBezTo>
                <a:cubicBezTo>
                  <a:pt x="1522692" y="433493"/>
                  <a:pt x="1511262" y="229446"/>
                  <a:pt x="1499832" y="25400"/>
                </a:cubicBezTo>
              </a:path>
            </a:pathLst>
          </a:custGeom>
          <a:ln>
            <a:headEnd type="arrow" w="med" len="med"/>
            <a:tailEnd type="arrow" w="med" len="me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Arial" charset="0"/>
              <a:ea typeface="SimSun" charset="-122"/>
            </a:endParaRPr>
          </a:p>
        </p:txBody>
      </p:sp>
      <p:grpSp>
        <p:nvGrpSpPr>
          <p:cNvPr id="31" name="Group 30"/>
          <p:cNvGrpSpPr/>
          <p:nvPr/>
        </p:nvGrpSpPr>
        <p:grpSpPr>
          <a:xfrm>
            <a:off x="3393080" y="2109922"/>
            <a:ext cx="591940" cy="481707"/>
            <a:chOff x="1707517" y="1467106"/>
            <a:chExt cx="591940" cy="481707"/>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3" name="TextBox 3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1</a:t>
              </a:r>
            </a:p>
          </p:txBody>
        </p:sp>
      </p:grpSp>
      <p:grpSp>
        <p:nvGrpSpPr>
          <p:cNvPr id="20" name="Group 19"/>
          <p:cNvGrpSpPr/>
          <p:nvPr/>
        </p:nvGrpSpPr>
        <p:grpSpPr>
          <a:xfrm>
            <a:off x="7570437" y="1993984"/>
            <a:ext cx="591940" cy="481707"/>
            <a:chOff x="1707517" y="1467106"/>
            <a:chExt cx="591940" cy="481707"/>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2" name="TextBox 21"/>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spTree>
    <p:extLst>
      <p:ext uri="{BB962C8B-B14F-4D97-AF65-F5344CB8AC3E}">
        <p14:creationId xmlns:p14="http://schemas.microsoft.com/office/powerpoint/2010/main" val="1653611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20304" y="1928168"/>
            <a:ext cx="3780000" cy="231954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2827091" y="1607699"/>
            <a:ext cx="3780000" cy="225260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61962" y="4420903"/>
            <a:ext cx="8220075" cy="2251064"/>
          </a:xfrm>
        </p:spPr>
        <p:txBody>
          <a:bodyPr/>
          <a:lstStyle/>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u="sng" dirty="0" smtClean="0"/>
              <a:t>Home</a:t>
            </a:r>
            <a:r>
              <a:rPr lang="en-US" altLang="en-US" dirty="0" smtClean="0"/>
              <a:t> &gt; </a:t>
            </a:r>
            <a:r>
              <a:rPr lang="en-US" altLang="en-US" u="sng" dirty="0" err="1" smtClean="0"/>
              <a:t>Config</a:t>
            </a:r>
            <a:r>
              <a:rPr lang="en-US" altLang="en-US" dirty="0" smtClean="0"/>
              <a:t> &gt; </a:t>
            </a:r>
            <a:r>
              <a:rPr lang="en-US" altLang="en-US" u="sng" dirty="0"/>
              <a:t>Reference clock</a:t>
            </a:r>
            <a:r>
              <a:rPr lang="en-US" altLang="en-US" dirty="0"/>
              <a:t> </a:t>
            </a:r>
            <a:r>
              <a:rPr lang="en-US" altLang="en-US" dirty="0" smtClean="0"/>
              <a:t>&gt; </a:t>
            </a:r>
            <a:r>
              <a:rPr lang="en-US" altLang="en-US" u="sng" dirty="0"/>
              <a:t>Input clock</a:t>
            </a:r>
            <a:r>
              <a:rPr lang="en-US" altLang="en-US" dirty="0"/>
              <a:t> </a:t>
            </a:r>
            <a:r>
              <a:rPr lang="en-US" altLang="en-US" dirty="0" smtClean="0"/>
              <a:t>:= </a:t>
            </a:r>
            <a:r>
              <a:rPr lang="en-US" altLang="en-US" i="1" dirty="0" smtClean="0"/>
              <a:t>GNSS </a:t>
            </a:r>
            <a:r>
              <a:rPr lang="en-US" altLang="en-US" dirty="0" smtClean="0"/>
              <a:t>(*)</a:t>
            </a:r>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smtClean="0"/>
              <a:t>Press </a:t>
            </a:r>
            <a:r>
              <a:rPr lang="en-US" altLang="en-US" dirty="0"/>
              <a:t>LEDS to </a:t>
            </a:r>
            <a:r>
              <a:rPr lang="en-US" altLang="en-US" dirty="0" smtClean="0"/>
              <a:t>check </a:t>
            </a:r>
            <a:r>
              <a:rPr lang="en-US" altLang="en-US" dirty="0"/>
              <a:t>the </a:t>
            </a:r>
            <a:r>
              <a:rPr lang="en-US" altLang="en-US" dirty="0" smtClean="0"/>
              <a:t>status</a:t>
            </a:r>
            <a:endParaRPr lang="en-US" altLang="en-US" dirty="0"/>
          </a:p>
          <a:p>
            <a:pPr marL="447675" eaLnBrk="1">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dirty="0"/>
              <a:t>Wait for the REF and LOCK LEDs to become green</a:t>
            </a:r>
          </a:p>
          <a:p>
            <a:pPr marL="104775" indent="0" eaLnBrk="1">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pPr>
            <a:r>
              <a:rPr lang="en-US" altLang="en-US" sz="1400" i="1" dirty="0">
                <a:solidFill>
                  <a:schemeClr val="bg2"/>
                </a:solidFill>
              </a:rPr>
              <a:t/>
            </a:r>
            <a:br>
              <a:rPr lang="en-US" altLang="en-US" sz="1400" i="1" dirty="0">
                <a:solidFill>
                  <a:schemeClr val="bg2"/>
                </a:solidFill>
              </a:rPr>
            </a:br>
            <a:r>
              <a:rPr lang="en-US" altLang="en-US" sz="1400" i="1" dirty="0" smtClean="0">
                <a:solidFill>
                  <a:schemeClr val="bg2"/>
                </a:solidFill>
              </a:rPr>
              <a:t>(*) Go </a:t>
            </a:r>
            <a:r>
              <a:rPr lang="en-US" altLang="en-US" sz="1400" i="1" dirty="0">
                <a:solidFill>
                  <a:schemeClr val="bg2"/>
                </a:solidFill>
              </a:rPr>
              <a:t>to Home panel, go to </a:t>
            </a:r>
            <a:r>
              <a:rPr lang="en-US" altLang="en-US" sz="1400" i="1" dirty="0" err="1">
                <a:solidFill>
                  <a:schemeClr val="bg2"/>
                </a:solidFill>
              </a:rPr>
              <a:t>Config</a:t>
            </a:r>
            <a:r>
              <a:rPr lang="en-US" altLang="en-US" sz="1400" i="1" dirty="0">
                <a:solidFill>
                  <a:schemeClr val="bg2"/>
                </a:solidFill>
              </a:rPr>
              <a:t>, the port setup will be displayed then Go to Reference clock and configure Input clock to </a:t>
            </a:r>
            <a:r>
              <a:rPr lang="en-US" altLang="en-US" sz="1400" i="1" dirty="0" smtClean="0">
                <a:solidFill>
                  <a:schemeClr val="bg2"/>
                </a:solidFill>
              </a:rPr>
              <a:t>GNSS.</a:t>
            </a:r>
            <a:endParaRPr lang="en-US" altLang="en-US" sz="1400" i="1" dirty="0">
              <a:solidFill>
                <a:schemeClr val="bg2"/>
              </a:solidFill>
            </a:endParaRPr>
          </a:p>
        </p:txBody>
      </p:sp>
      <p:sp>
        <p:nvSpPr>
          <p:cNvPr id="4" name="Title 2"/>
          <p:cNvSpPr>
            <a:spLocks noGrp="1"/>
          </p:cNvSpPr>
          <p:nvPr>
            <p:ph type="title" idx="4294967295"/>
          </p:nvPr>
        </p:nvSpPr>
        <p:spPr>
          <a:xfrm>
            <a:off x="0" y="0"/>
            <a:ext cx="9134475" cy="827088"/>
          </a:xfrm>
        </p:spPr>
        <p:txBody>
          <a:bodyPr/>
          <a:lstStyle/>
          <a:p>
            <a:r>
              <a:rPr lang="en-US" altLang="en-US" dirty="0"/>
              <a:t>Steps to </a:t>
            </a:r>
            <a:r>
              <a:rPr lang="en-US" altLang="en-US" dirty="0" smtClean="0"/>
              <a:t>connect the </a:t>
            </a:r>
            <a:r>
              <a:rPr lang="en-US" altLang="en-US" b="1" dirty="0"/>
              <a:t>built-in GNSS</a:t>
            </a:r>
            <a:endParaRPr lang="en-US" b="1" dirty="0"/>
          </a:p>
        </p:txBody>
      </p:sp>
      <p:grpSp>
        <p:nvGrpSpPr>
          <p:cNvPr id="18" name="Group 17"/>
          <p:cNvGrpSpPr/>
          <p:nvPr/>
        </p:nvGrpSpPr>
        <p:grpSpPr>
          <a:xfrm>
            <a:off x="2075817" y="1923619"/>
            <a:ext cx="591940" cy="481707"/>
            <a:chOff x="1707517" y="1467106"/>
            <a:chExt cx="591940" cy="481707"/>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pic>
        <p:nvPicPr>
          <p:cNvPr id="8" name="Picture 7"/>
          <p:cNvPicPr>
            <a:picLocks noChangeAspect="1"/>
          </p:cNvPicPr>
          <p:nvPr/>
        </p:nvPicPr>
        <p:blipFill>
          <a:blip r:embed="rId5"/>
          <a:stretch>
            <a:fillRect/>
          </a:stretch>
        </p:blipFill>
        <p:spPr>
          <a:xfrm>
            <a:off x="187541" y="1358489"/>
            <a:ext cx="3780000" cy="2281803"/>
          </a:xfrm>
          <a:prstGeom prst="rect">
            <a:avLst/>
          </a:prstGeom>
          <a:ln>
            <a:noFill/>
          </a:ln>
          <a:effectLst>
            <a:outerShdw blurRad="190500" algn="tl" rotWithShape="0">
              <a:srgbClr val="000000">
                <a:alpha val="70000"/>
              </a:srgbClr>
            </a:outerShdw>
          </a:effectLst>
        </p:spPr>
      </p:pic>
      <p:grpSp>
        <p:nvGrpSpPr>
          <p:cNvPr id="17" name="Group 16"/>
          <p:cNvGrpSpPr/>
          <p:nvPr/>
        </p:nvGrpSpPr>
        <p:grpSpPr>
          <a:xfrm>
            <a:off x="105473" y="1367574"/>
            <a:ext cx="591940" cy="481707"/>
            <a:chOff x="1707517" y="1467106"/>
            <a:chExt cx="591940" cy="481707"/>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3" name="TextBox 22"/>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sp>
        <p:nvSpPr>
          <p:cNvPr id="25" name="Rounded Rectangle 24"/>
          <p:cNvSpPr/>
          <p:nvPr/>
        </p:nvSpPr>
        <p:spPr bwMode="auto">
          <a:xfrm>
            <a:off x="697778" y="1470011"/>
            <a:ext cx="273380" cy="287713"/>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Arial" charset="0"/>
              <a:ea typeface="SimSun" charset="-122"/>
            </a:endParaRPr>
          </a:p>
        </p:txBody>
      </p:sp>
      <p:grpSp>
        <p:nvGrpSpPr>
          <p:cNvPr id="26" name="Group 25"/>
          <p:cNvGrpSpPr/>
          <p:nvPr/>
        </p:nvGrpSpPr>
        <p:grpSpPr>
          <a:xfrm>
            <a:off x="6894968" y="3210038"/>
            <a:ext cx="591940" cy="481707"/>
            <a:chOff x="1707517" y="1467106"/>
            <a:chExt cx="591940" cy="481707"/>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8" name="TextBox 27"/>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p>
          </p:txBody>
        </p:sp>
      </p:grpSp>
      <p:grpSp>
        <p:nvGrpSpPr>
          <p:cNvPr id="12" name="Group 11"/>
          <p:cNvGrpSpPr/>
          <p:nvPr/>
        </p:nvGrpSpPr>
        <p:grpSpPr>
          <a:xfrm>
            <a:off x="508651" y="811372"/>
            <a:ext cx="661687" cy="583930"/>
            <a:chOff x="868104" y="811372"/>
            <a:chExt cx="661687" cy="583930"/>
          </a:xfrm>
        </p:grpSpPr>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32" name="TextBox 31"/>
            <p:cNvSpPr txBox="1"/>
            <p:nvPr/>
          </p:nvSpPr>
          <p:spPr>
            <a:xfrm>
              <a:off x="1086717" y="811372"/>
              <a:ext cx="269626" cy="276999"/>
            </a:xfrm>
            <a:prstGeom prst="rect">
              <a:avLst/>
            </a:prstGeom>
            <a:noFill/>
          </p:spPr>
          <p:txBody>
            <a:bodyPr wrap="none" rtlCol="0">
              <a:spAutoFit/>
            </a:bodyPr>
            <a:lstStyle/>
            <a:p>
              <a:r>
                <a:rPr lang="en-US" dirty="0" smtClean="0">
                  <a:solidFill>
                    <a:srgbClr val="3E1FF5"/>
                  </a:solidFill>
                </a:rPr>
                <a:t>3</a:t>
              </a:r>
            </a:p>
          </p:txBody>
        </p:sp>
      </p:grpSp>
    </p:spTree>
    <p:extLst>
      <p:ext uri="{BB962C8B-B14F-4D97-AF65-F5344CB8AC3E}">
        <p14:creationId xmlns:p14="http://schemas.microsoft.com/office/powerpoint/2010/main" val="3735000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98026" y="1381526"/>
            <a:ext cx="4320000" cy="2594775"/>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151350" y="4081194"/>
            <a:ext cx="8525926" cy="2079969"/>
          </a:xfrm>
        </p:spPr>
        <p:txBody>
          <a:bodyPr/>
          <a:lstStyle/>
          <a:p>
            <a:pPr marL="447675" lvl="1" indent="-342900" eaLnBrk="1">
              <a:lnSpc>
                <a:spcPct val="93000"/>
              </a:lnSpc>
              <a:buClr>
                <a:srgbClr val="0000FF"/>
              </a:buClr>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The unit will be ready for testing LOCK LED is green</a:t>
            </a:r>
          </a:p>
          <a:p>
            <a:pPr marL="447675" lvl="1" indent="-342900" eaLnBrk="1">
              <a:lnSpc>
                <a:spcPct val="93000"/>
              </a:lnSpc>
              <a:buClr>
                <a:srgbClr val="0000FF"/>
              </a:buClr>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Mind that </a:t>
            </a:r>
            <a:r>
              <a:rPr lang="en-US" altLang="en-US" dirty="0" smtClean="0"/>
              <a:t>time is different depending which oscillator xGenius is equipped </a:t>
            </a:r>
          </a:p>
          <a:p>
            <a:pPr marL="104775"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endParaRPr lang="en-US" altLang="en-US" dirty="0" smtClean="0">
              <a:solidFill>
                <a:schemeClr val="tx1"/>
              </a:solidFill>
            </a:endParaRPr>
          </a:p>
          <a:p>
            <a:pPr marL="104775"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endParaRPr lang="en-US" altLang="en-US" dirty="0">
              <a:solidFill>
                <a:schemeClr val="tx1"/>
              </a:solidFill>
            </a:endParaRPr>
          </a:p>
          <a:p>
            <a:pPr marL="104775" indent="0" fontAlgn="auto">
              <a:spcAft>
                <a:spcPts val="0"/>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sz="1400" i="1" dirty="0" smtClean="0">
                <a:solidFill>
                  <a:schemeClr val="tx1">
                    <a:lumMod val="50000"/>
                    <a:lumOff val="50000"/>
                  </a:schemeClr>
                </a:solidFill>
              </a:rPr>
              <a:t>Current </a:t>
            </a:r>
            <a:r>
              <a:rPr lang="en-US" altLang="en-US" sz="1400" i="1" dirty="0">
                <a:solidFill>
                  <a:schemeClr val="tx1">
                    <a:lumMod val="50000"/>
                    <a:lumOff val="50000"/>
                  </a:schemeClr>
                </a:solidFill>
              </a:rPr>
              <a:t>locking status (Locking, Fine locking, Locked, Holdover, etc.) can be checked in the Reference clock menu.</a:t>
            </a:r>
          </a:p>
          <a:p>
            <a:endParaRPr lang="es-ES" sz="1050" i="1" dirty="0">
              <a:solidFill>
                <a:schemeClr val="tx1">
                  <a:lumMod val="50000"/>
                  <a:lumOff val="50000"/>
                </a:schemeClr>
              </a:solidFill>
            </a:endParaRPr>
          </a:p>
          <a:p>
            <a:endParaRPr lang="es-ES" dirty="0"/>
          </a:p>
        </p:txBody>
      </p:sp>
      <p:sp>
        <p:nvSpPr>
          <p:cNvPr id="4" name="Rectangle 1"/>
          <p:cNvSpPr>
            <a:spLocks noGrp="1" noChangeArrowheads="1"/>
          </p:cNvSpPr>
          <p:nvPr>
            <p:ph type="title" idx="4294967295"/>
          </p:nvPr>
        </p:nvSpPr>
        <p:spPr bwMode="auto">
          <a:xfrm>
            <a:off x="0" y="116632"/>
            <a:ext cx="9144000" cy="5733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31680" rIns="91440" bIns="45720" numCol="1" anchor="t" anchorCtr="0" compatLnSpc="1">
            <a:prstTxWarp prst="textNoShape">
              <a:avLst/>
            </a:prstTxWarp>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2800" b="1" dirty="0" smtClean="0"/>
              <a:t>OCXO</a:t>
            </a:r>
            <a:r>
              <a:rPr lang="en-US" altLang="en-US" sz="2800" dirty="0" smtClean="0"/>
              <a:t> or </a:t>
            </a:r>
            <a:r>
              <a:rPr lang="en-US" altLang="en-US" sz="2800" b="1" dirty="0" smtClean="0"/>
              <a:t>Rubidium</a:t>
            </a:r>
            <a:endParaRPr lang="en-US" altLang="en-US" sz="2800" b="1" dirty="0"/>
          </a:p>
        </p:txBody>
      </p:sp>
      <p:pic>
        <p:nvPicPr>
          <p:cNvPr id="9" name="Picture 4" descr="Resultado de imagen de oc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478" y="1439103"/>
            <a:ext cx="2209800" cy="1482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albedotelecom.com/images/PTP/Rubi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45087"/>
            <a:ext cx="1724762" cy="148329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3102654" y="1533484"/>
            <a:ext cx="248643" cy="287713"/>
          </a:xfrm>
          <a:prstGeom prst="round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Arial" charset="0"/>
              <a:ea typeface="SimSun" charset="-122"/>
            </a:endParaRPr>
          </a:p>
        </p:txBody>
      </p:sp>
      <p:graphicFrame>
        <p:nvGraphicFramePr>
          <p:cNvPr id="11" name="Table 10"/>
          <p:cNvGraphicFramePr>
            <a:graphicFrameLocks noGrp="1"/>
          </p:cNvGraphicFramePr>
          <p:nvPr>
            <p:extLst/>
          </p:nvPr>
        </p:nvGraphicFramePr>
        <p:xfrm>
          <a:off x="1910099" y="4898168"/>
          <a:ext cx="5181600" cy="713966"/>
        </p:xfrm>
        <a:graphic>
          <a:graphicData uri="http://schemas.openxmlformats.org/drawingml/2006/table">
            <a:tbl>
              <a:tblPr>
                <a:tableStyleId>{5C22544A-7EE6-4342-B048-85BDC9FD1C3A}</a:tableStyleId>
              </a:tblPr>
              <a:tblGrid>
                <a:gridCol w="2057400">
                  <a:extLst>
                    <a:ext uri="{9D8B030D-6E8A-4147-A177-3AD203B41FA5}">
                      <a16:colId xmlns:a16="http://schemas.microsoft.com/office/drawing/2014/main" val="238170013"/>
                    </a:ext>
                  </a:extLst>
                </a:gridCol>
                <a:gridCol w="1397000">
                  <a:extLst>
                    <a:ext uri="{9D8B030D-6E8A-4147-A177-3AD203B41FA5}">
                      <a16:colId xmlns:a16="http://schemas.microsoft.com/office/drawing/2014/main" val="1315198989"/>
                    </a:ext>
                  </a:extLst>
                </a:gridCol>
                <a:gridCol w="1727200">
                  <a:extLst>
                    <a:ext uri="{9D8B030D-6E8A-4147-A177-3AD203B41FA5}">
                      <a16:colId xmlns:a16="http://schemas.microsoft.com/office/drawing/2014/main" val="2687345542"/>
                    </a:ext>
                  </a:extLst>
                </a:gridCol>
              </a:tblGrid>
              <a:tr h="282984">
                <a:tc>
                  <a:txBody>
                    <a:bodyPr/>
                    <a:lstStyle/>
                    <a:p>
                      <a:pPr algn="ctr" fontAlgn="ctr"/>
                      <a:r>
                        <a:rPr lang="en-US" sz="1400" b="1" u="none" strike="noStrike" dirty="0">
                          <a:solidFill>
                            <a:schemeClr val="bg1"/>
                          </a:solidFill>
                          <a:effectLst/>
                        </a:rPr>
                        <a:t>Metric</a:t>
                      </a:r>
                      <a:endParaRPr lang="en-US" sz="1400" b="1" i="0" u="none" strike="noStrike" dirty="0">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tc>
                  <a:txBody>
                    <a:bodyPr/>
                    <a:lstStyle/>
                    <a:p>
                      <a:pPr algn="ctr" fontAlgn="ctr"/>
                      <a:r>
                        <a:rPr lang="en-US" sz="1400" b="1" u="none" strike="noStrike" dirty="0">
                          <a:solidFill>
                            <a:schemeClr val="bg1"/>
                          </a:solidFill>
                          <a:effectLst/>
                        </a:rPr>
                        <a:t>OCXO</a:t>
                      </a:r>
                      <a:endParaRPr lang="en-US" sz="1400" b="1" i="0" u="none" strike="noStrike" dirty="0">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tc>
                  <a:txBody>
                    <a:bodyPr/>
                    <a:lstStyle/>
                    <a:p>
                      <a:pPr algn="ctr" fontAlgn="ctr"/>
                      <a:r>
                        <a:rPr lang="en-US" sz="1400" b="1" u="none" strike="noStrike">
                          <a:solidFill>
                            <a:schemeClr val="bg1"/>
                          </a:solidFill>
                          <a:effectLst/>
                        </a:rPr>
                        <a:t>Rubidium</a:t>
                      </a:r>
                      <a:endParaRPr lang="en-US" sz="1400" b="1" i="0" u="none" strike="noStrike">
                        <a:solidFill>
                          <a:schemeClr val="bg1"/>
                        </a:solidFill>
                        <a:effectLst/>
                        <a:latin typeface="Arial Black" panose="020B0A04020102020204" pitchFamily="34" charset="0"/>
                      </a:endParaRPr>
                    </a:p>
                  </a:txBody>
                  <a:tcPr marL="7620" marR="7620" marT="7620" marB="0" anchor="ctr">
                    <a:solidFill>
                      <a:schemeClr val="tx2">
                        <a:lumMod val="95000"/>
                        <a:lumOff val="5000"/>
                      </a:schemeClr>
                    </a:solidFill>
                  </a:tcPr>
                </a:tc>
                <a:extLst>
                  <a:ext uri="{0D108BD9-81ED-4DB2-BD59-A6C34878D82A}">
                    <a16:rowId xmlns:a16="http://schemas.microsoft.com/office/drawing/2014/main" val="786932722"/>
                  </a:ext>
                </a:extLst>
              </a:tr>
              <a:tr h="430982">
                <a:tc>
                  <a:txBody>
                    <a:bodyPr/>
                    <a:lstStyle/>
                    <a:p>
                      <a:pPr algn="l" fontAlgn="ctr"/>
                      <a:r>
                        <a:rPr lang="en-US" sz="1400" u="none" strike="noStrike" dirty="0" smtClean="0">
                          <a:effectLst/>
                        </a:rPr>
                        <a:t>Locking time</a:t>
                      </a:r>
                    </a:p>
                  </a:txBody>
                  <a:tcPr marL="7620" marR="7620" marT="7620" marB="0" anchor="ctr"/>
                </a:tc>
                <a:tc>
                  <a:txBody>
                    <a:bodyPr/>
                    <a:lstStyle/>
                    <a:p>
                      <a:pPr algn="ctr" fontAlgn="ctr"/>
                      <a:r>
                        <a:rPr lang="en-US" sz="1400" u="none" strike="noStrike" dirty="0" smtClean="0">
                          <a:effectLst/>
                        </a:rPr>
                        <a:t>&lt; 5 minutes </a:t>
                      </a:r>
                      <a:endParaRPr lang="en-US" sz="1400" b="0"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u="none" strike="noStrike" dirty="0" smtClean="0">
                          <a:effectLst/>
                        </a:rPr>
                        <a:t>&lt; 4 hours </a:t>
                      </a:r>
                      <a:endParaRPr lang="en-US" sz="14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05387081"/>
                  </a:ext>
                </a:extLst>
              </a:tr>
            </a:tbl>
          </a:graphicData>
        </a:graphic>
      </p:graphicFrame>
      <p:grpSp>
        <p:nvGrpSpPr>
          <p:cNvPr id="12" name="Group 11"/>
          <p:cNvGrpSpPr/>
          <p:nvPr/>
        </p:nvGrpSpPr>
        <p:grpSpPr>
          <a:xfrm>
            <a:off x="2896131" y="814435"/>
            <a:ext cx="661687" cy="583930"/>
            <a:chOff x="868104" y="811372"/>
            <a:chExt cx="661687" cy="58393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14" name="TextBox 13"/>
            <p:cNvSpPr txBox="1"/>
            <p:nvPr/>
          </p:nvSpPr>
          <p:spPr>
            <a:xfrm>
              <a:off x="1086717" y="811372"/>
              <a:ext cx="269626" cy="276999"/>
            </a:xfrm>
            <a:prstGeom prst="rect">
              <a:avLst/>
            </a:prstGeom>
            <a:noFill/>
          </p:spPr>
          <p:txBody>
            <a:bodyPr wrap="none" rtlCol="0">
              <a:spAutoFit/>
            </a:bodyPr>
            <a:lstStyle/>
            <a:p>
              <a:r>
                <a:rPr lang="en-US" dirty="0" smtClean="0">
                  <a:solidFill>
                    <a:srgbClr val="3E1FF5"/>
                  </a:solidFill>
                </a:rPr>
                <a:t>1</a:t>
              </a:r>
            </a:p>
          </p:txBody>
        </p:sp>
      </p:grpSp>
    </p:spTree>
    <p:extLst>
      <p:ext uri="{BB962C8B-B14F-4D97-AF65-F5344CB8AC3E}">
        <p14:creationId xmlns:p14="http://schemas.microsoft.com/office/powerpoint/2010/main" val="3840659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067" y="3987800"/>
            <a:ext cx="8533116" cy="2641599"/>
          </a:xfrm>
        </p:spPr>
        <p:txBody>
          <a:bodyPr/>
          <a:lstStyle/>
          <a:p>
            <a:pPr marL="0" indent="0" eaLnBrk="1">
              <a:lnSpc>
                <a:spcPct val="93000"/>
              </a:lnSpc>
              <a:spcAft>
                <a:spcPts val="1425"/>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Configure the GNSS to increase the </a:t>
            </a:r>
            <a:r>
              <a:rPr lang="en-US" altLang="en-US" dirty="0" smtClean="0"/>
              <a:t>accuracy: </a:t>
            </a:r>
            <a:endParaRPr lang="en-US" altLang="en-US" dirty="0"/>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u="sng" dirty="0" err="1" smtClean="0"/>
              <a:t>Config</a:t>
            </a:r>
            <a:r>
              <a:rPr lang="en-US" altLang="en-US" dirty="0" smtClean="0"/>
              <a:t> &gt; </a:t>
            </a:r>
            <a:r>
              <a:rPr lang="en-US" altLang="en-US" u="sng" dirty="0" smtClean="0"/>
              <a:t>Reference clock</a:t>
            </a:r>
            <a:r>
              <a:rPr lang="en-US" altLang="en-US" dirty="0" smtClean="0"/>
              <a:t> &gt;  </a:t>
            </a:r>
            <a:r>
              <a:rPr lang="en-US" altLang="en-US" u="sng" dirty="0" smtClean="0"/>
              <a:t>GNSS receiver </a:t>
            </a:r>
            <a:r>
              <a:rPr lang="en-US" altLang="en-US" dirty="0" smtClean="0"/>
              <a:t> &gt; </a:t>
            </a:r>
            <a:r>
              <a:rPr lang="en-US" altLang="en-US" u="sng" dirty="0" smtClean="0"/>
              <a:t>Antenna cable delay</a:t>
            </a:r>
            <a:r>
              <a:rPr lang="en-US" altLang="en-US" dirty="0" smtClean="0"/>
              <a:t> to configure a compensation at the correction field</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smtClean="0"/>
              <a:t>In the same screen Enable/Disable any constellation (</a:t>
            </a:r>
            <a:r>
              <a:rPr lang="en-US" altLang="en-US" i="1" dirty="0" smtClean="0"/>
              <a:t>GPS, GLONASS, GALILEO, BEIDO</a:t>
            </a:r>
            <a:r>
              <a:rPr lang="en-US" altLang="en-US" dirty="0" smtClean="0"/>
              <a:t>) through the </a:t>
            </a:r>
            <a:r>
              <a:rPr lang="en-US" altLang="en-US" u="sng" dirty="0" smtClean="0"/>
              <a:t>Active GNSS setting</a:t>
            </a:r>
            <a:r>
              <a:rPr lang="en-US" altLang="en-US" dirty="0" smtClean="0"/>
              <a:t> := </a:t>
            </a:r>
            <a:r>
              <a:rPr lang="en-US" altLang="en-US" i="1" dirty="0" smtClean="0"/>
              <a:t>GPS…</a:t>
            </a:r>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smtClean="0"/>
              <a:t>Go </a:t>
            </a:r>
            <a:r>
              <a:rPr lang="en-US" altLang="en-US" dirty="0"/>
              <a:t>to </a:t>
            </a:r>
            <a:r>
              <a:rPr lang="en-US" altLang="en-US" u="sng" dirty="0" smtClean="0"/>
              <a:t>Fixed‐position mode</a:t>
            </a:r>
            <a:r>
              <a:rPr lang="en-US" altLang="en-US" dirty="0" smtClean="0"/>
              <a:t> := </a:t>
            </a:r>
            <a:r>
              <a:rPr lang="en-US" altLang="en-US" i="1" dirty="0" smtClean="0"/>
              <a:t>Auto-average</a:t>
            </a:r>
            <a:endParaRPr lang="en-US" altLang="en-US" i="1" u="sng" dirty="0"/>
          </a:p>
        </p:txBody>
      </p:sp>
      <p:sp>
        <p:nvSpPr>
          <p:cNvPr id="3" name="Title 2"/>
          <p:cNvSpPr>
            <a:spLocks noGrp="1"/>
          </p:cNvSpPr>
          <p:nvPr>
            <p:ph type="title" idx="4294967295"/>
          </p:nvPr>
        </p:nvSpPr>
        <p:spPr>
          <a:xfrm>
            <a:off x="0" y="0"/>
            <a:ext cx="9144000" cy="836613"/>
          </a:xfrm>
        </p:spPr>
        <p:txBody>
          <a:bodyPr/>
          <a:lstStyle/>
          <a:p>
            <a:r>
              <a:rPr lang="es-ES" dirty="0" err="1"/>
              <a:t>Configuring</a:t>
            </a:r>
            <a:r>
              <a:rPr lang="es-ES" dirty="0"/>
              <a:t> </a:t>
            </a:r>
            <a:r>
              <a:rPr lang="es-ES" dirty="0" err="1"/>
              <a:t>the</a:t>
            </a:r>
            <a:r>
              <a:rPr lang="es-ES" dirty="0"/>
              <a:t> </a:t>
            </a:r>
            <a:r>
              <a:rPr lang="es-ES" b="1" dirty="0"/>
              <a:t>GNSS </a:t>
            </a:r>
            <a:r>
              <a:rPr lang="es-ES" b="1" dirty="0" err="1"/>
              <a:t>Properties</a:t>
            </a:r>
            <a:endParaRPr lang="es-ES" dirty="0"/>
          </a:p>
        </p:txBody>
      </p:sp>
      <p:pic>
        <p:nvPicPr>
          <p:cNvPr id="11" name="Picture 10"/>
          <p:cNvPicPr>
            <a:picLocks noChangeAspect="1"/>
          </p:cNvPicPr>
          <p:nvPr/>
        </p:nvPicPr>
        <p:blipFill>
          <a:blip r:embed="rId2"/>
          <a:stretch>
            <a:fillRect/>
          </a:stretch>
        </p:blipFill>
        <p:spPr>
          <a:xfrm>
            <a:off x="179446" y="1052034"/>
            <a:ext cx="4320000" cy="2598919"/>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3"/>
          <a:stretch>
            <a:fillRect/>
          </a:stretch>
        </p:blipFill>
        <p:spPr>
          <a:xfrm>
            <a:off x="4649013" y="1052034"/>
            <a:ext cx="4320000" cy="2605025"/>
          </a:xfrm>
          <a:prstGeom prst="rect">
            <a:avLst/>
          </a:prstGeom>
          <a:ln>
            <a:noFill/>
          </a:ln>
          <a:effectLst>
            <a:outerShdw blurRad="190500" algn="tl" rotWithShape="0">
              <a:srgbClr val="000000">
                <a:alpha val="70000"/>
              </a:srgbClr>
            </a:outerShdw>
          </a:effectLst>
        </p:spPr>
      </p:pic>
      <p:grpSp>
        <p:nvGrpSpPr>
          <p:cNvPr id="14" name="Group 13"/>
          <p:cNvGrpSpPr/>
          <p:nvPr/>
        </p:nvGrpSpPr>
        <p:grpSpPr>
          <a:xfrm>
            <a:off x="2520572" y="2662628"/>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17" name="Group 16"/>
          <p:cNvGrpSpPr/>
          <p:nvPr/>
        </p:nvGrpSpPr>
        <p:grpSpPr>
          <a:xfrm>
            <a:off x="6013096" y="2046916"/>
            <a:ext cx="591940" cy="481707"/>
            <a:chOff x="1707517" y="1467106"/>
            <a:chExt cx="591940" cy="481707"/>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9" name="TextBox 18"/>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grpSp>
        <p:nvGrpSpPr>
          <p:cNvPr id="20" name="Group 19"/>
          <p:cNvGrpSpPr/>
          <p:nvPr/>
        </p:nvGrpSpPr>
        <p:grpSpPr>
          <a:xfrm>
            <a:off x="5839373" y="2908388"/>
            <a:ext cx="591940" cy="481707"/>
            <a:chOff x="1707517" y="1467106"/>
            <a:chExt cx="591940" cy="481707"/>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2" name="TextBox 21"/>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1437276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737457"/>
            <a:ext cx="3618295" cy="2188797"/>
          </a:xfrm>
          <a:prstGeom prst="rect">
            <a:avLst/>
          </a:prstGeom>
        </p:spPr>
      </p:pic>
      <p:pic>
        <p:nvPicPr>
          <p:cNvPr id="5" name="Picture 4"/>
          <p:cNvPicPr>
            <a:picLocks noChangeAspect="1"/>
          </p:cNvPicPr>
          <p:nvPr/>
        </p:nvPicPr>
        <p:blipFill>
          <a:blip r:embed="rId3"/>
          <a:stretch>
            <a:fillRect/>
          </a:stretch>
        </p:blipFill>
        <p:spPr>
          <a:xfrm>
            <a:off x="-3003" y="1348693"/>
            <a:ext cx="3642044" cy="219381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3872010" y="1270000"/>
            <a:ext cx="5152173" cy="5319986"/>
          </a:xfrm>
        </p:spPr>
        <p:txBody>
          <a:bodyPr/>
          <a:lstStyle/>
          <a:p>
            <a:pPr marL="104775" indent="0" eaLnBrk="1">
              <a:lnSpc>
                <a:spcPct val="93000"/>
              </a:lnSpc>
              <a:spcAft>
                <a:spcPts val="600"/>
              </a:spcAft>
              <a:buClr>
                <a:srgbClr val="0000FF"/>
              </a:buClr>
              <a:buSzPct val="90000"/>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a:t>GPS </a:t>
            </a:r>
            <a:r>
              <a:rPr lang="en-US" altLang="en-US" dirty="0" smtClean="0"/>
              <a:t>has </a:t>
            </a:r>
            <a:r>
              <a:rPr lang="en-US" altLang="en-US" dirty="0"/>
              <a:t>a statistical </a:t>
            </a:r>
            <a:r>
              <a:rPr lang="en-US" altLang="en-US" dirty="0" smtClean="0"/>
              <a:t>distribution and averaging for a time filters errors to improve accuracy.</a:t>
            </a:r>
            <a:endParaRPr lang="en-US" altLang="en-US" dirty="0"/>
          </a:p>
          <a:p>
            <a:pPr marL="447675" eaLnBrk="1">
              <a:lnSpc>
                <a:spcPct val="93000"/>
              </a:lnSpc>
              <a:spcAft>
                <a:spcPts val="600"/>
              </a:spcAft>
              <a:buClr>
                <a:srgbClr val="0000FF"/>
              </a:buClr>
              <a:buSzPct val="90000"/>
              <a:buFont typeface="+mj-lt"/>
              <a:buAutoNum type="arabicPeriod"/>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lang="en-US" altLang="en-US" dirty="0" smtClean="0"/>
              <a:t>Adjust </a:t>
            </a:r>
            <a:r>
              <a:rPr lang="en-US" altLang="en-US" dirty="0"/>
              <a:t>the </a:t>
            </a:r>
            <a:r>
              <a:rPr lang="en-US" altLang="en-US" u="sng" dirty="0"/>
              <a:t>Position </a:t>
            </a:r>
            <a:r>
              <a:rPr lang="en-US" altLang="en-US" u="sng" dirty="0" smtClean="0"/>
              <a:t>averaging time</a:t>
            </a:r>
            <a:r>
              <a:rPr lang="en-US" altLang="en-US" dirty="0" smtClean="0"/>
              <a:t> and </a:t>
            </a:r>
            <a:r>
              <a:rPr lang="en-US" altLang="en-US" dirty="0"/>
              <a:t>by configuring Auto‐average in the that now displays </a:t>
            </a:r>
            <a:r>
              <a:rPr lang="en-US" altLang="en-US" i="1" dirty="0" smtClean="0"/>
              <a:t>Averaging</a:t>
            </a: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
            </a:r>
            <a:br>
              <a:rPr lang="en-US" altLang="en-US" dirty="0" smtClean="0"/>
            </a:br>
            <a:endParaRPr lang="en-US" altLang="en-US" dirty="0" smtClean="0"/>
          </a:p>
          <a:p>
            <a:pPr>
              <a:buFont typeface="+mj-lt"/>
              <a:buAutoNum type="arabicPeriod"/>
            </a:pPr>
            <a:r>
              <a:rPr lang="en-US" dirty="0" smtClean="0"/>
              <a:t>Wait to the </a:t>
            </a:r>
            <a:r>
              <a:rPr lang="en-US" u="sng" dirty="0" smtClean="0"/>
              <a:t>Fixed position status </a:t>
            </a:r>
            <a:r>
              <a:rPr lang="en-US" dirty="0" smtClean="0"/>
              <a:t>to become </a:t>
            </a:r>
            <a:r>
              <a:rPr lang="en-US" i="1" dirty="0" smtClean="0"/>
              <a:t>Active</a:t>
            </a:r>
            <a:r>
              <a:rPr lang="en-US" dirty="0" smtClean="0"/>
              <a:t>. The unit is now ready for testing.</a:t>
            </a:r>
          </a:p>
          <a:p>
            <a:pPr marL="0" indent="0">
              <a:buNone/>
            </a:pPr>
            <a:r>
              <a:rPr lang="en-US" sz="1400" u="sng" dirty="0" smtClean="0">
                <a:solidFill>
                  <a:schemeClr val="tx1">
                    <a:lumMod val="50000"/>
                    <a:lumOff val="50000"/>
                  </a:schemeClr>
                </a:solidFill>
              </a:rPr>
              <a:t/>
            </a:r>
            <a:br>
              <a:rPr lang="en-US" sz="1400" u="sng" dirty="0" smtClean="0">
                <a:solidFill>
                  <a:schemeClr val="tx1">
                    <a:lumMod val="50000"/>
                    <a:lumOff val="50000"/>
                  </a:schemeClr>
                </a:solidFill>
              </a:rPr>
            </a:br>
            <a:r>
              <a:rPr lang="en-US" sz="1400" u="sng" dirty="0" smtClean="0">
                <a:solidFill>
                  <a:schemeClr val="tx1">
                    <a:lumMod val="50000"/>
                    <a:lumOff val="50000"/>
                  </a:schemeClr>
                </a:solidFill>
              </a:rPr>
              <a:t>Note</a:t>
            </a:r>
            <a:r>
              <a:rPr lang="en-US" sz="1400" dirty="0">
                <a:solidFill>
                  <a:schemeClr val="tx1">
                    <a:lumMod val="50000"/>
                    <a:lumOff val="50000"/>
                  </a:schemeClr>
                </a:solidFill>
              </a:rPr>
              <a:t>: Theoretically, testing could start before the end of the position averaging process. The improved time estimation due to this function would be automatically applied starting from the end of the auto‐averaging process.</a:t>
            </a:r>
            <a:r>
              <a:rPr lang="en-US" altLang="en-US" sz="1400" dirty="0">
                <a:solidFill>
                  <a:schemeClr val="tx1">
                    <a:lumMod val="50000"/>
                    <a:lumOff val="50000"/>
                  </a:schemeClr>
                </a:solidFill>
              </a:rPr>
              <a:t> </a:t>
            </a:r>
            <a:endParaRPr lang="es-ES" sz="1400" dirty="0">
              <a:solidFill>
                <a:schemeClr val="tx1">
                  <a:lumMod val="50000"/>
                  <a:lumOff val="50000"/>
                </a:schemeClr>
              </a:solidFill>
            </a:endParaRPr>
          </a:p>
          <a:p>
            <a:endParaRPr lang="es-ES" dirty="0"/>
          </a:p>
        </p:txBody>
      </p:sp>
      <p:sp>
        <p:nvSpPr>
          <p:cNvPr id="3" name="Title 2"/>
          <p:cNvSpPr>
            <a:spLocks noGrp="1"/>
          </p:cNvSpPr>
          <p:nvPr>
            <p:ph type="title" idx="4294967295"/>
          </p:nvPr>
        </p:nvSpPr>
        <p:spPr>
          <a:xfrm>
            <a:off x="0" y="0"/>
            <a:ext cx="9144000" cy="836613"/>
          </a:xfrm>
        </p:spPr>
        <p:txBody>
          <a:bodyPr/>
          <a:lstStyle/>
          <a:p>
            <a:r>
              <a:rPr lang="en-US" altLang="en-US" dirty="0"/>
              <a:t>Position </a:t>
            </a:r>
            <a:r>
              <a:rPr lang="en-US" altLang="en-US" b="1" dirty="0" smtClean="0"/>
              <a:t>Averaging</a:t>
            </a:r>
            <a:r>
              <a:rPr lang="en-US" altLang="en-US" dirty="0" smtClean="0"/>
              <a:t> </a:t>
            </a:r>
            <a:r>
              <a:rPr lang="en-US" altLang="en-US" dirty="0"/>
              <a:t>time</a:t>
            </a:r>
            <a:endParaRPr lang="es-ES" dirty="0"/>
          </a:p>
        </p:txBody>
      </p:sp>
      <p:sp>
        <p:nvSpPr>
          <p:cNvPr id="9" name="Content Placeholder 1"/>
          <p:cNvSpPr txBox="1">
            <a:spLocks/>
          </p:cNvSpPr>
          <p:nvPr/>
        </p:nvSpPr>
        <p:spPr bwMode="auto">
          <a:xfrm>
            <a:off x="3991827" y="2915127"/>
            <a:ext cx="5152173" cy="1014866"/>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lvl1pPr marL="342900" indent="-342900" algn="l" defTabSz="457200" rtl="0" eaLnBrk="0" fontAlgn="base" hangingPunct="0">
              <a:spcBef>
                <a:spcPts val="500"/>
              </a:spcBef>
              <a:spcAft>
                <a:spcPct val="0"/>
              </a:spcAft>
              <a:buClr>
                <a:srgbClr val="006BFF"/>
              </a:buClr>
              <a:buSzPct val="85000"/>
              <a:buFont typeface="Wingdings" pitchFamily="2" charset="2"/>
              <a:buChar char=""/>
              <a:defRPr sz="18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FF0000"/>
              </a:buClr>
              <a:buSzPct val="90000"/>
              <a:buFont typeface="Wingdings" pitchFamily="2" charset="2"/>
              <a:buChar char=""/>
              <a:defRPr sz="18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90000"/>
              <a:buFont typeface="Wingdings" pitchFamily="2" charset="2"/>
              <a:buChar char=""/>
              <a:defRPr sz="1400">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a:lstStyle>
          <a:p>
            <a:pPr marL="0" indent="0">
              <a:buFont typeface="Wingdings" pitchFamily="2" charset="2"/>
              <a:buNone/>
            </a:pPr>
            <a:r>
              <a:rPr lang="en-US" sz="1400" u="sng" kern="0" dirty="0" smtClean="0">
                <a:solidFill>
                  <a:schemeClr val="tx1">
                    <a:lumMod val="50000"/>
                    <a:lumOff val="50000"/>
                  </a:schemeClr>
                </a:solidFill>
              </a:rPr>
              <a:t>Notes</a:t>
            </a:r>
            <a:r>
              <a:rPr lang="en-US" sz="1400" kern="0" dirty="0" smtClean="0">
                <a:solidFill>
                  <a:schemeClr val="tx1">
                    <a:lumMod val="50000"/>
                    <a:lumOff val="50000"/>
                  </a:schemeClr>
                </a:solidFill>
              </a:rPr>
              <a:t>: (a) At least 1h of averaging is required for reasonable accuracy. (b) The procedure should be run only once as long as the location does not change. If any change is detected (longitude, latitude, altitude) an error will be displayed.</a:t>
            </a:r>
            <a:endParaRPr lang="es-ES" sz="1400" kern="0" dirty="0">
              <a:solidFill>
                <a:schemeClr val="tx1">
                  <a:lumMod val="50000"/>
                  <a:lumOff val="50000"/>
                </a:schemeClr>
              </a:solidFill>
            </a:endParaRPr>
          </a:p>
        </p:txBody>
      </p:sp>
      <p:grpSp>
        <p:nvGrpSpPr>
          <p:cNvPr id="10" name="Group 9"/>
          <p:cNvGrpSpPr/>
          <p:nvPr/>
        </p:nvGrpSpPr>
        <p:grpSpPr>
          <a:xfrm>
            <a:off x="1799101" y="256988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16" name="Group 15"/>
          <p:cNvGrpSpPr/>
          <p:nvPr/>
        </p:nvGrpSpPr>
        <p:grpSpPr>
          <a:xfrm>
            <a:off x="911059" y="4037250"/>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spTree>
    <p:extLst>
      <p:ext uri="{BB962C8B-B14F-4D97-AF65-F5344CB8AC3E}">
        <p14:creationId xmlns:p14="http://schemas.microsoft.com/office/powerpoint/2010/main" val="73434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73741" y="1317340"/>
            <a:ext cx="4320000" cy="2607414"/>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309006" y="4129982"/>
            <a:ext cx="8734097" cy="2422165"/>
          </a:xfrm>
        </p:spPr>
        <p:txBody>
          <a:bodyPr/>
          <a:lstStyle/>
          <a:p>
            <a:pPr marL="0" indent="0">
              <a:buNone/>
            </a:pPr>
            <a:r>
              <a:rPr lang="en-US" dirty="0" smtClean="0"/>
              <a:t>When GPS </a:t>
            </a:r>
            <a:r>
              <a:rPr lang="en-US" dirty="0"/>
              <a:t>is not available </a:t>
            </a:r>
            <a:r>
              <a:rPr lang="en-US" dirty="0" smtClean="0"/>
              <a:t>(i.e. a </a:t>
            </a:r>
            <a:r>
              <a:rPr lang="en-US" dirty="0"/>
              <a:t>room </a:t>
            </a:r>
            <a:r>
              <a:rPr lang="en-US" dirty="0" smtClean="0"/>
              <a:t>without windows) you can first synchronize </a:t>
            </a:r>
            <a:r>
              <a:rPr lang="en-US" dirty="0"/>
              <a:t>the unit </a:t>
            </a:r>
            <a:r>
              <a:rPr lang="en-US" dirty="0" smtClean="0"/>
              <a:t>in a place with GPS and then go to execute the test in holdover mode.</a:t>
            </a:r>
            <a:endParaRPr lang="en-US" dirty="0"/>
          </a:p>
          <a:p>
            <a:pPr marL="0" indent="0">
              <a:buNone/>
            </a:pPr>
            <a:r>
              <a:rPr lang="en-US" dirty="0"/>
              <a:t>Accuracy </a:t>
            </a:r>
            <a:r>
              <a:rPr lang="en-US" dirty="0" smtClean="0"/>
              <a:t>will depend on: (a) the quality of the internal </a:t>
            </a:r>
            <a:r>
              <a:rPr lang="en-US" dirty="0"/>
              <a:t>oscillator </a:t>
            </a:r>
            <a:r>
              <a:rPr lang="en-US" dirty="0" smtClean="0"/>
              <a:t>(Quartz, OCXO, Rubidium); and (b) the holdover period.</a:t>
            </a:r>
          </a:p>
          <a:p>
            <a:pPr>
              <a:buFont typeface="+mj-lt"/>
              <a:buAutoNum type="arabicPeriod"/>
            </a:pPr>
            <a:r>
              <a:rPr lang="en-US" dirty="0" smtClean="0"/>
              <a:t>Synchronize </a:t>
            </a:r>
            <a:r>
              <a:rPr lang="en-US" dirty="0"/>
              <a:t>to GPS </a:t>
            </a:r>
            <a:r>
              <a:rPr lang="en-US" dirty="0" smtClean="0"/>
              <a:t>and </a:t>
            </a:r>
            <a:r>
              <a:rPr lang="en-US" dirty="0" err="1" smtClean="0"/>
              <a:t>and</a:t>
            </a:r>
            <a:r>
              <a:rPr lang="en-US" dirty="0" smtClean="0"/>
              <a:t> verify that LED Clock, REF </a:t>
            </a:r>
            <a:r>
              <a:rPr lang="en-US" dirty="0"/>
              <a:t>and </a:t>
            </a:r>
            <a:r>
              <a:rPr lang="en-US" dirty="0" smtClean="0"/>
              <a:t>LOCK are green</a:t>
            </a:r>
          </a:p>
          <a:p>
            <a:pPr>
              <a:buFont typeface="+mj-lt"/>
              <a:buAutoNum type="arabicPeriod"/>
            </a:pPr>
            <a:r>
              <a:rPr lang="en-US" altLang="en-US" u="sng" dirty="0" err="1"/>
              <a:t>Config</a:t>
            </a:r>
            <a:r>
              <a:rPr lang="en-US" altLang="en-US" dirty="0"/>
              <a:t> &gt; </a:t>
            </a:r>
            <a:r>
              <a:rPr lang="en-US" altLang="en-US" u="sng" dirty="0"/>
              <a:t>Reference clock</a:t>
            </a:r>
            <a:r>
              <a:rPr lang="en-US" altLang="en-US" dirty="0"/>
              <a:t> &gt; </a:t>
            </a:r>
            <a:r>
              <a:rPr lang="en-US" altLang="en-US" u="sng" dirty="0" smtClean="0"/>
              <a:t>Holdover duration </a:t>
            </a:r>
            <a:r>
              <a:rPr lang="en-US" altLang="en-US" dirty="0" smtClean="0"/>
              <a:t>:= </a:t>
            </a:r>
            <a:r>
              <a:rPr lang="en-US" altLang="en-US" i="1" dirty="0" smtClean="0"/>
              <a:t>set the time </a:t>
            </a:r>
            <a:r>
              <a:rPr lang="en-US" altLang="en-US" dirty="0" smtClean="0"/>
              <a:t>you need for testing</a:t>
            </a:r>
          </a:p>
          <a:p>
            <a:pPr>
              <a:buFont typeface="+mj-lt"/>
              <a:buAutoNum type="arabicPeriod"/>
            </a:pPr>
            <a:r>
              <a:rPr lang="en-US" altLang="en-US" u="sng" dirty="0" err="1"/>
              <a:t>Config</a:t>
            </a:r>
            <a:r>
              <a:rPr lang="en-US" altLang="en-US" dirty="0"/>
              <a:t> &gt; </a:t>
            </a:r>
            <a:r>
              <a:rPr lang="en-US" altLang="en-US" u="sng" dirty="0"/>
              <a:t>Reference clock</a:t>
            </a:r>
            <a:r>
              <a:rPr lang="en-US" altLang="en-US" dirty="0"/>
              <a:t> &gt; </a:t>
            </a:r>
            <a:r>
              <a:rPr lang="en-US" altLang="en-US" u="sng" dirty="0" smtClean="0"/>
              <a:t>Force holdover</a:t>
            </a:r>
            <a:r>
              <a:rPr lang="en-US" altLang="en-US" dirty="0" smtClean="0"/>
              <a:t>  </a:t>
            </a:r>
            <a:r>
              <a:rPr lang="en-US" dirty="0" smtClean="0"/>
              <a:t>:= </a:t>
            </a:r>
            <a:r>
              <a:rPr lang="en-US" i="1" dirty="0" smtClean="0"/>
              <a:t>Yes</a:t>
            </a:r>
            <a:endParaRPr lang="en-US" dirty="0"/>
          </a:p>
        </p:txBody>
      </p:sp>
      <p:sp>
        <p:nvSpPr>
          <p:cNvPr id="3" name="Title 2"/>
          <p:cNvSpPr>
            <a:spLocks noGrp="1"/>
          </p:cNvSpPr>
          <p:nvPr>
            <p:ph type="title" idx="4294967295"/>
          </p:nvPr>
        </p:nvSpPr>
        <p:spPr>
          <a:xfrm>
            <a:off x="0" y="0"/>
            <a:ext cx="9144000" cy="836613"/>
          </a:xfrm>
        </p:spPr>
        <p:txBody>
          <a:bodyPr/>
          <a:lstStyle/>
          <a:p>
            <a:r>
              <a:rPr lang="en-US" b="1" dirty="0" smtClean="0"/>
              <a:t>Holdover</a:t>
            </a:r>
            <a:r>
              <a:rPr lang="en-US" dirty="0" smtClean="0"/>
              <a:t> mode</a:t>
            </a:r>
            <a:endParaRPr lang="en-US" dirty="0"/>
          </a:p>
        </p:txBody>
      </p:sp>
      <p:sp>
        <p:nvSpPr>
          <p:cNvPr id="6" name="Rounded Rectangle 5"/>
          <p:cNvSpPr/>
          <p:nvPr/>
        </p:nvSpPr>
        <p:spPr bwMode="auto">
          <a:xfrm>
            <a:off x="119818" y="1510654"/>
            <a:ext cx="769535" cy="262072"/>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Arial" charset="0"/>
              <a:ea typeface="SimSun" charset="-122"/>
            </a:endParaRPr>
          </a:p>
        </p:txBody>
      </p:sp>
      <p:grpSp>
        <p:nvGrpSpPr>
          <p:cNvPr id="7" name="Group 6"/>
          <p:cNvGrpSpPr/>
          <p:nvPr/>
        </p:nvGrpSpPr>
        <p:grpSpPr>
          <a:xfrm>
            <a:off x="173741" y="748543"/>
            <a:ext cx="661687" cy="583930"/>
            <a:chOff x="868104" y="811372"/>
            <a:chExt cx="661687" cy="58393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04" y="952656"/>
              <a:ext cx="661687" cy="442646"/>
            </a:xfrm>
            <a:prstGeom prst="rect">
              <a:avLst/>
            </a:prstGeom>
          </p:spPr>
        </p:pic>
        <p:sp>
          <p:nvSpPr>
            <p:cNvPr id="9" name="TextBox 8"/>
            <p:cNvSpPr txBox="1"/>
            <p:nvPr/>
          </p:nvSpPr>
          <p:spPr>
            <a:xfrm>
              <a:off x="1086717" y="811372"/>
              <a:ext cx="269626" cy="276999"/>
            </a:xfrm>
            <a:prstGeom prst="rect">
              <a:avLst/>
            </a:prstGeom>
            <a:noFill/>
          </p:spPr>
          <p:txBody>
            <a:bodyPr wrap="none" rtlCol="0">
              <a:spAutoFit/>
            </a:bodyPr>
            <a:lstStyle/>
            <a:p>
              <a:r>
                <a:rPr lang="en-US" dirty="0" smtClean="0">
                  <a:solidFill>
                    <a:srgbClr val="3E1FF5"/>
                  </a:solidFill>
                </a:rPr>
                <a:t>1</a:t>
              </a:r>
            </a:p>
          </p:txBody>
        </p:sp>
      </p:grpSp>
      <p:pic>
        <p:nvPicPr>
          <p:cNvPr id="10" name="Picture 9"/>
          <p:cNvPicPr>
            <a:picLocks noChangeAspect="1"/>
          </p:cNvPicPr>
          <p:nvPr/>
        </p:nvPicPr>
        <p:blipFill>
          <a:blip r:embed="rId4"/>
          <a:stretch>
            <a:fillRect/>
          </a:stretch>
        </p:blipFill>
        <p:spPr>
          <a:xfrm>
            <a:off x="4660100" y="1317340"/>
            <a:ext cx="4320000" cy="2568880"/>
          </a:xfrm>
          <a:prstGeom prst="rect">
            <a:avLst/>
          </a:prstGeom>
          <a:ln>
            <a:noFill/>
          </a:ln>
          <a:effectLst>
            <a:outerShdw blurRad="190500" algn="tl" rotWithShape="0">
              <a:srgbClr val="000000">
                <a:alpha val="70000"/>
              </a:srgbClr>
            </a:outerShdw>
          </a:effectLst>
        </p:spPr>
      </p:pic>
      <p:grpSp>
        <p:nvGrpSpPr>
          <p:cNvPr id="12" name="Group 11"/>
          <p:cNvGrpSpPr/>
          <p:nvPr/>
        </p:nvGrpSpPr>
        <p:grpSpPr>
          <a:xfrm>
            <a:off x="2037771" y="3260317"/>
            <a:ext cx="591940" cy="481707"/>
            <a:chOff x="1707517" y="1467106"/>
            <a:chExt cx="591940" cy="481707"/>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4" name="TextBox 13"/>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grpSp>
        <p:nvGrpSpPr>
          <p:cNvPr id="15" name="Group 14"/>
          <p:cNvGrpSpPr/>
          <p:nvPr/>
        </p:nvGrpSpPr>
        <p:grpSpPr>
          <a:xfrm>
            <a:off x="5981249" y="2555291"/>
            <a:ext cx="591940" cy="481707"/>
            <a:chOff x="1707517" y="1467106"/>
            <a:chExt cx="591940" cy="481707"/>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7" name="TextBox 1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3</a:t>
              </a:r>
            </a:p>
          </p:txBody>
        </p:sp>
      </p:grpSp>
    </p:spTree>
    <p:extLst>
      <p:ext uri="{BB962C8B-B14F-4D97-AF65-F5344CB8AC3E}">
        <p14:creationId xmlns:p14="http://schemas.microsoft.com/office/powerpoint/2010/main" val="1567085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17875</TotalTime>
  <Words>1395</Words>
  <Application>Microsoft Office PowerPoint</Application>
  <PresentationFormat>On-screen Show (4:3)</PresentationFormat>
  <Paragraphs>149</Paragraphs>
  <Slides>11</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11</vt:i4>
      </vt:variant>
    </vt:vector>
  </HeadingPairs>
  <TitlesOfParts>
    <vt:vector size="26" baseType="lpstr">
      <vt:lpstr>SimSun</vt:lpstr>
      <vt:lpstr>Arial</vt:lpstr>
      <vt:lpstr>Arial Black</vt:lpstr>
      <vt:lpstr>Calibri</vt:lpstr>
      <vt:lpstr>Calibri Light</vt:lpstr>
      <vt:lpstr>Century Gothic</vt:lpstr>
      <vt:lpstr>Myriad Pro Cond</vt:lpstr>
      <vt:lpstr>Times New Roman</vt:lpstr>
      <vt:lpstr>Verdana</vt:lpstr>
      <vt:lpstr>WenQuanYi Zen Hei Sharp</vt:lpstr>
      <vt:lpstr>Wingdings</vt:lpstr>
      <vt:lpstr>ヒラギノ明朝 ProN W3</vt:lpstr>
      <vt:lpstr>ヒラギノ角ゴ ProN W3</vt:lpstr>
      <vt:lpstr>Office Theme</vt:lpstr>
      <vt:lpstr>Custom Design</vt:lpstr>
      <vt:lpstr>PowerPoint Presentation</vt:lpstr>
      <vt:lpstr>xGenius &amp; Zeus</vt:lpstr>
      <vt:lpstr>A built-in GNSS receiver </vt:lpstr>
      <vt:lpstr>Connecting the GPS antenna</vt:lpstr>
      <vt:lpstr>Steps to connect the built-in GNSS</vt:lpstr>
      <vt:lpstr>OCXO or Rubidium</vt:lpstr>
      <vt:lpstr>Configuring the GNSS Properties</vt:lpstr>
      <vt:lpstr>Position Averaging time</vt:lpstr>
      <vt:lpstr>Holdover mode</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Jose Caballero</cp:lastModifiedBy>
  <cp:revision>197</cp:revision>
  <cp:lastPrinted>1601-01-01T00:00:00Z</cp:lastPrinted>
  <dcterms:created xsi:type="dcterms:W3CDTF">1601-01-01T00:00:00Z</dcterms:created>
  <dcterms:modified xsi:type="dcterms:W3CDTF">2020-10-23T10:00:05Z</dcterms:modified>
</cp:coreProperties>
</file>