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3"/>
  </p:notesMasterIdLst>
  <p:handoutMasterIdLst>
    <p:handoutMasterId r:id="rId14"/>
  </p:handoutMasterIdLst>
  <p:sldIdLst>
    <p:sldId id="273" r:id="rId3"/>
    <p:sldId id="453" r:id="rId4"/>
    <p:sldId id="468" r:id="rId5"/>
    <p:sldId id="489" r:id="rId6"/>
    <p:sldId id="487" r:id="rId7"/>
    <p:sldId id="486" r:id="rId8"/>
    <p:sldId id="488" r:id="rId9"/>
    <p:sldId id="490" r:id="rId10"/>
    <p:sldId id="474" r:id="rId11"/>
    <p:sldId id="385" r:id="rId12"/>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EE0"/>
    <a:srgbClr val="3E1FF5"/>
    <a:srgbClr val="14A444"/>
    <a:srgbClr val="422B95"/>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101" d="100"/>
          <a:sy n="101" d="100"/>
        </p:scale>
        <p:origin x="1360"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commentAuthors" Target="commentAuthors.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Hens" userId="dc8f5c61326881be" providerId="Windows Live" clId="Web-{748D10F1-72DF-47ED-949E-706521DE864B}"/>
    <pc:docChg chg="delSld modSld">
      <pc:chgData name="Francisco Hens" userId="dc8f5c61326881be" providerId="Windows Live" clId="Web-{748D10F1-72DF-47ED-949E-706521DE864B}" dt="2020-02-28T13:30:37.081" v="6"/>
      <pc:docMkLst>
        <pc:docMk/>
      </pc:docMkLst>
      <pc:sldChg chg="modSp">
        <pc:chgData name="Francisco Hens" userId="dc8f5c61326881be" providerId="Windows Live" clId="Web-{748D10F1-72DF-47ED-949E-706521DE864B}" dt="2020-02-28T13:30:27.612" v="5"/>
        <pc:sldMkLst>
          <pc:docMk/>
          <pc:sldMk cId="2429718254" sldId="427"/>
        </pc:sldMkLst>
        <pc:graphicFrameChg chg="mod modGraphic">
          <ac:chgData name="Francisco Hens" userId="dc8f5c61326881be" providerId="Windows Live" clId="Web-{748D10F1-72DF-47ED-949E-706521DE864B}" dt="2020-02-28T13:30:27.612" v="5"/>
          <ac:graphicFrameMkLst>
            <pc:docMk/>
            <pc:sldMk cId="2429718254" sldId="427"/>
            <ac:graphicFrameMk id="6" creationId="{00000000-0000-0000-0000-000000000000}"/>
          </ac:graphicFrameMkLst>
        </pc:graphicFrameChg>
      </pc:sldChg>
      <pc:sldChg chg="del">
        <pc:chgData name="Francisco Hens" userId="dc8f5c61326881be" providerId="Windows Live" clId="Web-{748D10F1-72DF-47ED-949E-706521DE864B}" dt="2020-02-28T13:30:37.081" v="6"/>
        <pc:sldMkLst>
          <pc:docMk/>
          <pc:sldMk cId="1056927809"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23/10/2020</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cxnSp>
        <p:nvCxnSpPr>
          <p:cNvPr id="4" name="Straight Connector 3"/>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7" name="Straight Connector 16"/>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8" name="Straight Connector 17"/>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sp>
        <p:nvSpPr>
          <p:cNvPr id="20" name="CuadroTexto 19"/>
          <p:cNvSpPr txBox="1"/>
          <p:nvPr/>
        </p:nvSpPr>
        <p:spPr>
          <a:xfrm>
            <a:off x="5019742" y="3307937"/>
            <a:ext cx="4016308" cy="1077218"/>
          </a:xfrm>
          <a:prstGeom prst="rect">
            <a:avLst/>
          </a:prstGeom>
          <a:noFill/>
        </p:spPr>
        <p:txBody>
          <a:bodyPr wrap="square" rtlCol="0">
            <a:spAutoFit/>
          </a:bodyPr>
          <a:lstStyle/>
          <a:p>
            <a:pPr algn="r"/>
            <a:r>
              <a:rPr lang="en-US" sz="3200" u="sng" dirty="0" smtClean="0">
                <a:solidFill>
                  <a:srgbClr val="1F4E79"/>
                </a:solidFill>
                <a:latin typeface="Myriad Pro Cond" panose="020B0506030403020204" pitchFamily="34" charset="0"/>
              </a:rPr>
              <a:t>How to</a:t>
            </a:r>
            <a:r>
              <a:rPr lang="en-US" sz="3200" dirty="0" smtClean="0">
                <a:solidFill>
                  <a:srgbClr val="1F4E79"/>
                </a:solidFill>
                <a:latin typeface="Myriad Pro Cond" panose="020B0506030403020204" pitchFamily="34" charset="0"/>
              </a:rPr>
              <a:t> with </a:t>
            </a:r>
            <a:r>
              <a:rPr lang="en-US" sz="3200" dirty="0" smtClean="0">
                <a:solidFill>
                  <a:srgbClr val="1F4E79"/>
                </a:solidFill>
                <a:latin typeface="Myriad Pro Cond" panose="020B0506030403020204" pitchFamily="34" charset="0"/>
              </a:rPr>
              <a:t>Zeus or xGenius</a:t>
            </a:r>
            <a:endParaRPr lang="en-US" sz="3200" dirty="0" smtClean="0">
              <a:solidFill>
                <a:srgbClr val="1F4E79"/>
              </a:solidFill>
              <a:latin typeface="Myriad Pro Cond" panose="020B0506030403020204" pitchFamily="34" charset="0"/>
            </a:endParaRPr>
          </a:p>
          <a:p>
            <a:pPr algn="r"/>
            <a:r>
              <a:rPr lang="en-US" sz="1600" dirty="0" smtClean="0">
                <a:solidFill>
                  <a:schemeClr val="bg2">
                    <a:lumMod val="60000"/>
                    <a:lumOff val="40000"/>
                  </a:schemeClr>
                </a:solidFill>
                <a:latin typeface="Myriad Pro Cond" panose="020B0506030403020204" pitchFamily="34" charset="0"/>
              </a:rPr>
              <a:t>Guide &amp; Slides corresponding to software ver. 2.3.11</a:t>
            </a:r>
            <a:br>
              <a:rPr lang="en-US" sz="1600" dirty="0" smtClean="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2"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3861048"/>
            <a:ext cx="4104456" cy="25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smtClean="0">
                <a:solidFill>
                  <a:schemeClr val="tx1"/>
                </a:solidFill>
                <a:latin typeface="Myriad Pro Cond" panose="020B0506030403020204" pitchFamily="34" charset="0"/>
              </a:rPr>
              <a:t>Event </a:t>
            </a:r>
            <a:r>
              <a:rPr lang="en-US" sz="6600" b="1" dirty="0" smtClean="0">
                <a:solidFill>
                  <a:srgbClr val="FF0000"/>
                </a:solidFill>
                <a:latin typeface="Myriad Pro Cond" panose="020B0506030403020204" pitchFamily="34" charset="0"/>
              </a:rPr>
              <a:t>Logger</a:t>
            </a:r>
            <a:r>
              <a:rPr lang="en-US" sz="6600" b="1" dirty="0" smtClean="0">
                <a:solidFill>
                  <a:schemeClr val="tx1"/>
                </a:solidFill>
                <a:latin typeface="Myriad Pro Cond" panose="020B0506030403020204" pitchFamily="34" charset="0"/>
              </a:rPr>
              <a:t>  </a:t>
            </a:r>
            <a:r>
              <a:rPr lang="en-US" sz="6600" dirty="0" smtClean="0">
                <a:solidFill>
                  <a:srgbClr val="0070C0"/>
                </a:solidFill>
                <a:latin typeface="Myriad Pro Cond" panose="020B0506030403020204" pitchFamily="34" charset="0"/>
              </a:rPr>
              <a:t>Activation</a:t>
            </a:r>
            <a:endParaRPr lang="en-US" sz="4800" dirty="0">
              <a:solidFill>
                <a:srgbClr val="0070C0"/>
              </a:solidFill>
              <a:latin typeface="Myriad Pro Cond" panose="020B0506030403020204" pitchFamily="34" charset="0"/>
            </a:endParaRPr>
          </a:p>
        </p:txBody>
      </p:sp>
      <p:pic>
        <p:nvPicPr>
          <p:cNvPr id="13" name="Picture 12"/>
          <p:cNvPicPr>
            <a:picLocks noChangeAspect="1"/>
          </p:cNvPicPr>
          <p:nvPr/>
        </p:nvPicPr>
        <p:blipFill>
          <a:blip r:embed="rId8"/>
          <a:stretch>
            <a:fillRect/>
          </a:stretch>
        </p:blipFill>
        <p:spPr>
          <a:xfrm>
            <a:off x="1628126" y="4443392"/>
            <a:ext cx="2410474" cy="139067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smtClean="0">
                <a:solidFill>
                  <a:schemeClr val="tx1"/>
                </a:solidFill>
                <a:ea typeface="SimSun"/>
              </a:rPr>
              <a:t>Zeus </a:t>
            </a:r>
            <a:r>
              <a:rPr lang="en-US" sz="2400" dirty="0" smtClean="0">
                <a:solidFill>
                  <a:schemeClr val="tx1"/>
                </a:solidFill>
                <a:ea typeface="SimSun"/>
              </a:rPr>
              <a:t>&amp;</a:t>
            </a:r>
            <a:r>
              <a:rPr lang="en-US" sz="2400" b="1" dirty="0" smtClean="0">
                <a:solidFill>
                  <a:schemeClr val="tx1"/>
                </a:solidFill>
                <a:ea typeface="SimSun"/>
              </a:rPr>
              <a:t> xGenius</a:t>
            </a:r>
            <a:r>
              <a:rPr lang="en-US" sz="2400" dirty="0" smtClean="0">
                <a:solidFill>
                  <a:schemeClr val="bg1">
                    <a:lumMod val="50000"/>
                  </a:schemeClr>
                </a:solidFill>
                <a:ea typeface="SimSun"/>
              </a:rPr>
              <a:t> </a:t>
            </a:r>
            <a:r>
              <a:rPr lang="en-US" dirty="0">
                <a:solidFill>
                  <a:schemeClr val="bg1">
                    <a:lumMod val="50000"/>
                  </a:schemeClr>
                </a:solidFill>
                <a:ea typeface="SimSun"/>
              </a:rPr>
              <a:t>provides deep insights to design, install, maintain, troubleshoot and engineer communications infrastructures of the Smart Grid and more particularly of the </a:t>
            </a:r>
            <a:r>
              <a:rPr lang="en-US" dirty="0">
                <a:solidFill>
                  <a:schemeClr val="tx1"/>
                </a:solidFill>
                <a:ea typeface="SimSun"/>
              </a:rPr>
              <a:t>Power Substations</a:t>
            </a:r>
            <a:r>
              <a:rPr lang="en-US" dirty="0">
                <a:solidFill>
                  <a:schemeClr val="bg1">
                    <a:lumMod val="50000"/>
                  </a:schemeClr>
                </a:solidFill>
                <a:ea typeface="SimSun"/>
              </a:rPr>
              <a:t>. The unit is able to test </a:t>
            </a:r>
            <a:r>
              <a:rPr lang="en-US" dirty="0">
                <a:solidFill>
                  <a:schemeClr val="tx1"/>
                </a:solidFill>
                <a:ea typeface="SimSun"/>
              </a:rPr>
              <a:t>Ethernet/IP, PTP, </a:t>
            </a:r>
            <a:r>
              <a:rPr lang="en-US" dirty="0" err="1">
                <a:solidFill>
                  <a:schemeClr val="tx1"/>
                </a:solidFill>
                <a:ea typeface="SimSun"/>
              </a:rPr>
              <a:t>GbE</a:t>
            </a:r>
            <a:r>
              <a:rPr lang="en-US" dirty="0">
                <a:solidFill>
                  <a:schemeClr val="tx1"/>
                </a:solidFill>
                <a:ea typeface="SimSun"/>
              </a:rPr>
              <a:t>, IRIG-B, T1/E1, G703, C37.94, GOOSE, SV and MMS </a:t>
            </a:r>
            <a:r>
              <a:rPr lang="en-US" dirty="0">
                <a:solidFill>
                  <a:schemeClr val="bg1">
                    <a:lumMod val="50000"/>
                  </a:schemeClr>
                </a:solidFill>
                <a:ea typeface="SimSun"/>
              </a:rPr>
              <a:t>protocols. One-way-delay tests, assisted by GPS, is possible at all interfaces. </a:t>
            </a:r>
            <a:endParaRPr lang="en-US" dirty="0">
              <a:solidFill>
                <a:schemeClr val="bg1">
                  <a:lumMod val="50000"/>
                </a:schemeClr>
              </a:solidFill>
            </a:endParaRPr>
          </a:p>
          <a:p>
            <a:pPr marL="0" indent="0">
              <a:buNone/>
            </a:pPr>
            <a:endParaRPr lang="en-US" b="1"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chemeClr val="tx1"/>
                </a:solidFill>
                <a:latin typeface="Myriad Pro Cond" panose="020B0506030403020204" pitchFamily="34" charset="0"/>
              </a:rPr>
              <a:t>Z</a:t>
            </a:r>
            <a:r>
              <a:rPr lang="en-US" altLang="en-US" sz="4800" b="1" dirty="0" smtClean="0">
                <a:solidFill>
                  <a:srgbClr val="FF0000"/>
                </a:solidFill>
                <a:latin typeface="Myriad Pro Cond" panose="020B0506030403020204" pitchFamily="34" charset="0"/>
              </a:rPr>
              <a:t>e</a:t>
            </a:r>
            <a:r>
              <a:rPr lang="en-US" altLang="en-US" sz="4800" b="1" dirty="0" smtClean="0">
                <a:solidFill>
                  <a:schemeClr val="tx1"/>
                </a:solidFill>
                <a:latin typeface="Myriad Pro Cond" panose="020B0506030403020204" pitchFamily="34" charset="0"/>
              </a:rPr>
              <a:t>us </a:t>
            </a:r>
            <a:r>
              <a:rPr lang="en-US" altLang="en-US" sz="4800" dirty="0" smtClean="0">
                <a:solidFill>
                  <a:schemeClr val="tx1"/>
                </a:solidFill>
                <a:latin typeface="Myriad Pro Cond" panose="020B0506030403020204" pitchFamily="34" charset="0"/>
              </a:rPr>
              <a:t>&amp;</a:t>
            </a:r>
            <a:r>
              <a:rPr lang="en-US" altLang="en-US" sz="4800" b="1" dirty="0" smtClean="0">
                <a:solidFill>
                  <a:srgbClr val="FF0000"/>
                </a:solidFill>
                <a:latin typeface="Myriad Pro Cond" panose="020B0506030403020204" pitchFamily="34" charset="0"/>
              </a:rPr>
              <a:t> x</a:t>
            </a:r>
            <a:r>
              <a:rPr lang="en-US" altLang="en-US" sz="4800" b="1" dirty="0" smtClean="0">
                <a:solidFill>
                  <a:schemeClr val="tx1"/>
                </a:solidFill>
                <a:latin typeface="Myriad Pro Cond" panose="020B0506030403020204" pitchFamily="34" charset="0"/>
              </a:rPr>
              <a:t>Genius</a:t>
            </a:r>
            <a:endParaRPr lang="en-US" altLang="en-US" sz="4800" b="1" dirty="0">
              <a:solidFill>
                <a:schemeClr val="tx1"/>
              </a:solidFill>
              <a:latin typeface="Myriad Pro Cond" panose="020B0506030403020204" pitchFamily="34" charset="0"/>
            </a:endParaRPr>
          </a:p>
        </p:txBody>
      </p:sp>
    </p:spTree>
    <p:extLst>
      <p:ext uri="{BB962C8B-B14F-4D97-AF65-F5344CB8AC3E}">
        <p14:creationId xmlns:p14="http://schemas.microsoft.com/office/powerpoint/2010/main" val="395263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00" y="1080000"/>
            <a:ext cx="4320000" cy="26049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49567" y="1080000"/>
            <a:ext cx="4320000" cy="259415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67503"/>
            <a:ext cx="8655267" cy="2340181"/>
          </a:xfrm>
        </p:spPr>
        <p:txBody>
          <a:bodyPr/>
          <a:lstStyle/>
          <a:p>
            <a:pPr marL="0" indent="0">
              <a:buNone/>
            </a:pPr>
            <a:r>
              <a:rPr lang="en-US" dirty="0"/>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lang="en-US" u="sng" dirty="0"/>
          </a:p>
          <a:p>
            <a:pPr marL="0" indent="0">
              <a:buNone/>
            </a:pPr>
            <a:endParaRPr lang="en-US" sz="1050" dirty="0" smtClean="0"/>
          </a:p>
          <a:p>
            <a:pPr marL="0" indent="0">
              <a:buNone/>
            </a:pPr>
            <a:r>
              <a:rPr lang="en-US" dirty="0" smtClean="0"/>
              <a:t>The first thing to </a:t>
            </a:r>
            <a:r>
              <a:rPr lang="en-US" dirty="0" err="1" smtClean="0"/>
              <a:t>to</a:t>
            </a:r>
            <a:r>
              <a:rPr lang="en-US" dirty="0" smtClean="0"/>
              <a:t> is to enable it:</a:t>
            </a:r>
          </a:p>
          <a:p>
            <a:pPr>
              <a:buFont typeface="+mj-lt"/>
              <a:buAutoNum type="arabicPeriod"/>
            </a:pPr>
            <a:r>
              <a:rPr lang="en-US" dirty="0" smtClean="0"/>
              <a:t>Go to </a:t>
            </a:r>
            <a:r>
              <a:rPr lang="en-US" u="sng" dirty="0" smtClean="0"/>
              <a:t>Home</a:t>
            </a:r>
            <a:r>
              <a:rPr lang="en-US" dirty="0" smtClean="0"/>
              <a:t> &gt; </a:t>
            </a:r>
            <a:r>
              <a:rPr lang="en-US" u="sng" dirty="0" smtClean="0"/>
              <a:t>Test</a:t>
            </a:r>
            <a:r>
              <a:rPr lang="en-US" dirty="0" smtClean="0"/>
              <a:t> &gt; </a:t>
            </a:r>
            <a:r>
              <a:rPr lang="en-US" u="sng" dirty="0" smtClean="0"/>
              <a:t>Event logger setup </a:t>
            </a:r>
            <a:endParaRPr lang="en-US" dirty="0"/>
          </a:p>
          <a:p>
            <a:pPr>
              <a:buFont typeface="+mj-lt"/>
              <a:buAutoNum type="arabicPeriod"/>
            </a:pPr>
            <a:r>
              <a:rPr lang="en-US" dirty="0" smtClean="0"/>
              <a:t>Set </a:t>
            </a:r>
            <a:r>
              <a:rPr lang="en-US" u="sng" dirty="0" smtClean="0"/>
              <a:t>Enable</a:t>
            </a:r>
            <a:r>
              <a:rPr lang="en-US" dirty="0" smtClean="0"/>
              <a:t> := </a:t>
            </a:r>
            <a:r>
              <a:rPr lang="en-US" i="1" dirty="0" smtClean="0"/>
              <a:t>Yes</a:t>
            </a:r>
            <a:endParaRPr lang="en-US" u="sng" dirty="0" smtClean="0"/>
          </a:p>
        </p:txBody>
      </p:sp>
      <p:sp>
        <p:nvSpPr>
          <p:cNvPr id="3" name="Title 2"/>
          <p:cNvSpPr>
            <a:spLocks noGrp="1"/>
          </p:cNvSpPr>
          <p:nvPr>
            <p:ph type="title" idx="4294967295"/>
          </p:nvPr>
        </p:nvSpPr>
        <p:spPr>
          <a:xfrm>
            <a:off x="0" y="0"/>
            <a:ext cx="9144000" cy="836613"/>
          </a:xfrm>
        </p:spPr>
        <p:txBody>
          <a:bodyPr/>
          <a:lstStyle/>
          <a:p>
            <a:r>
              <a:rPr lang="nl-NL" b="1" dirty="0" smtClean="0"/>
              <a:t>Event logger </a:t>
            </a:r>
            <a:r>
              <a:rPr lang="nl-NL" dirty="0" smtClean="0"/>
              <a:t>enable</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spTree>
    <p:extLst>
      <p:ext uri="{BB962C8B-B14F-4D97-AF65-F5344CB8AC3E}">
        <p14:creationId xmlns:p14="http://schemas.microsoft.com/office/powerpoint/2010/main" val="138980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649567" y="1080000"/>
            <a:ext cx="4320000" cy="259415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180000" y="1080000"/>
            <a:ext cx="4320000" cy="258225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982903"/>
            <a:ext cx="8655267" cy="2424782"/>
          </a:xfrm>
        </p:spPr>
        <p:txBody>
          <a:bodyPr/>
          <a:lstStyle/>
          <a:p>
            <a:pPr marL="0" indent="0">
              <a:buNone/>
            </a:pPr>
            <a:r>
              <a:rPr lang="en-US" dirty="0"/>
              <a:t>Traceable Events are categorized in different classes. Moreover, each test port has its own traceable events. These events may be different for each test port. </a:t>
            </a:r>
            <a:endParaRPr lang="en-US" sz="1050" dirty="0" smtClean="0"/>
          </a:p>
          <a:p>
            <a:pPr>
              <a:buFont typeface="+mj-lt"/>
              <a:buAutoNum type="arabicPeriod"/>
            </a:pPr>
            <a:r>
              <a:rPr lang="en-US" dirty="0" smtClean="0"/>
              <a:t>Clear </a:t>
            </a:r>
            <a:r>
              <a:rPr lang="en-US" dirty="0"/>
              <a:t>the currently selected </a:t>
            </a:r>
            <a:r>
              <a:rPr lang="en-US" dirty="0" smtClean="0"/>
              <a:t>filters: </a:t>
            </a:r>
            <a:r>
              <a:rPr lang="en-US" u="sng" dirty="0" smtClean="0"/>
              <a:t>Clear </a:t>
            </a:r>
            <a:r>
              <a:rPr lang="en-US" u="sng" dirty="0"/>
              <a:t>all filters</a:t>
            </a:r>
            <a:r>
              <a:rPr lang="en-US" dirty="0"/>
              <a:t> </a:t>
            </a:r>
            <a:r>
              <a:rPr lang="en-US" dirty="0" smtClean="0"/>
              <a:t>:= </a:t>
            </a:r>
            <a:r>
              <a:rPr lang="en-US" i="1" dirty="0" smtClean="0"/>
              <a:t>Yes</a:t>
            </a:r>
            <a:endParaRPr lang="en-US" i="1" dirty="0"/>
          </a:p>
          <a:p>
            <a:pPr>
              <a:buFont typeface="+mj-lt"/>
              <a:buAutoNum type="arabicPeriod"/>
            </a:pPr>
            <a:r>
              <a:rPr lang="en-US" dirty="0"/>
              <a:t>Select the </a:t>
            </a:r>
            <a:r>
              <a:rPr lang="en-US" dirty="0" smtClean="0"/>
              <a:t>Port A or Port B</a:t>
            </a:r>
          </a:p>
          <a:p>
            <a:pPr>
              <a:buFont typeface="+mj-lt"/>
              <a:buAutoNum type="arabicPeriod"/>
            </a:pPr>
            <a:r>
              <a:rPr lang="en-US" dirty="0"/>
              <a:t>Choose </a:t>
            </a:r>
            <a:r>
              <a:rPr lang="en-US" dirty="0" smtClean="0"/>
              <a:t>the </a:t>
            </a:r>
            <a:r>
              <a:rPr lang="en-US" dirty="0"/>
              <a:t>events </a:t>
            </a:r>
            <a:r>
              <a:rPr lang="en-US" dirty="0" smtClean="0"/>
              <a:t>to trace: </a:t>
            </a:r>
            <a:r>
              <a:rPr lang="en-US" u="sng" dirty="0" smtClean="0"/>
              <a:t>Anomalies/defects</a:t>
            </a:r>
            <a:r>
              <a:rPr lang="en-US" dirty="0" smtClean="0"/>
              <a:t> | </a:t>
            </a:r>
            <a:r>
              <a:rPr lang="en-US" u="sng" dirty="0" smtClean="0"/>
              <a:t>Bandwidth statistics</a:t>
            </a:r>
            <a:r>
              <a:rPr lang="en-US" dirty="0" smtClean="0"/>
              <a:t> | </a:t>
            </a:r>
            <a:r>
              <a:rPr lang="en-US" u="sng" dirty="0" smtClean="0"/>
              <a:t>Frame </a:t>
            </a:r>
            <a:r>
              <a:rPr lang="en-US" u="sng" dirty="0"/>
              <a:t>layer </a:t>
            </a:r>
            <a:r>
              <a:rPr lang="en-US" u="sng" dirty="0" smtClean="0"/>
              <a:t>statistics</a:t>
            </a:r>
            <a:r>
              <a:rPr lang="en-US" dirty="0" smtClean="0"/>
              <a:t> | </a:t>
            </a:r>
            <a:r>
              <a:rPr lang="en-US" u="sng" dirty="0" smtClean="0"/>
              <a:t>SLA statistics</a:t>
            </a:r>
            <a:r>
              <a:rPr lang="en-US" dirty="0"/>
              <a:t> | </a:t>
            </a:r>
            <a:r>
              <a:rPr lang="en-US" u="sng" dirty="0" smtClean="0"/>
              <a:t>BERT</a:t>
            </a:r>
            <a:r>
              <a:rPr lang="en-US" dirty="0"/>
              <a:t> | </a:t>
            </a:r>
            <a:r>
              <a:rPr lang="en-US" u="sng" dirty="0" smtClean="0"/>
              <a:t>PTP</a:t>
            </a:r>
            <a:r>
              <a:rPr lang="en-US" dirty="0"/>
              <a:t> | </a:t>
            </a:r>
            <a:r>
              <a:rPr lang="en-US" u="sng" dirty="0" smtClean="0"/>
              <a:t>NTP</a:t>
            </a:r>
            <a:r>
              <a:rPr lang="en-US" dirty="0"/>
              <a:t> | </a:t>
            </a:r>
            <a:r>
              <a:rPr lang="en-US" u="sng" dirty="0" smtClean="0"/>
              <a:t>Synchronization</a:t>
            </a:r>
          </a:p>
          <a:p>
            <a:pPr>
              <a:buFont typeface="+mj-lt"/>
              <a:buAutoNum type="arabicPeriod"/>
            </a:pPr>
            <a:r>
              <a:rPr lang="en-US" dirty="0" smtClean="0"/>
              <a:t>Press Run </a:t>
            </a:r>
            <a:r>
              <a:rPr lang="en-US" dirty="0"/>
              <a:t>t</a:t>
            </a:r>
            <a:r>
              <a:rPr lang="en-US" dirty="0" smtClean="0"/>
              <a:t>o begin the generation of a trace file</a:t>
            </a:r>
            <a:endParaRPr lang="en-US" u="sng" dirty="0" smtClean="0"/>
          </a:p>
        </p:txBody>
      </p:sp>
      <p:sp>
        <p:nvSpPr>
          <p:cNvPr id="3" name="Title 2"/>
          <p:cNvSpPr>
            <a:spLocks noGrp="1"/>
          </p:cNvSpPr>
          <p:nvPr>
            <p:ph type="title" idx="4294967295"/>
          </p:nvPr>
        </p:nvSpPr>
        <p:spPr>
          <a:xfrm>
            <a:off x="0" y="0"/>
            <a:ext cx="9144000" cy="836613"/>
          </a:xfrm>
        </p:spPr>
        <p:txBody>
          <a:bodyPr/>
          <a:lstStyle/>
          <a:p>
            <a:r>
              <a:rPr lang="nl-NL" b="1" dirty="0" smtClean="0"/>
              <a:t>Configuring </a:t>
            </a:r>
            <a:r>
              <a:rPr lang="nl-NL" dirty="0"/>
              <a:t>the Event Logger</a:t>
            </a:r>
            <a:endParaRPr lang="es-ES" dirty="0"/>
          </a:p>
        </p:txBody>
      </p:sp>
      <p:grpSp>
        <p:nvGrpSpPr>
          <p:cNvPr id="13" name="Group 12"/>
          <p:cNvGrpSpPr/>
          <p:nvPr/>
        </p:nvGrpSpPr>
        <p:grpSpPr>
          <a:xfrm>
            <a:off x="1493257" y="211077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16" name="Group 15"/>
          <p:cNvGrpSpPr/>
          <p:nvPr/>
        </p:nvGrpSpPr>
        <p:grpSpPr>
          <a:xfrm>
            <a:off x="1413396" y="1478386"/>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19" name="Group 18"/>
          <p:cNvGrpSpPr/>
          <p:nvPr/>
        </p:nvGrpSpPr>
        <p:grpSpPr>
          <a:xfrm>
            <a:off x="4438415" y="3305073"/>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4</a:t>
              </a:r>
              <a:endParaRPr lang="en-US" dirty="0">
                <a:solidFill>
                  <a:srgbClr val="3E1FF5"/>
                </a:solidFill>
              </a:endParaRPr>
            </a:p>
          </p:txBody>
        </p:sp>
      </p:grpSp>
    </p:spTree>
    <p:extLst>
      <p:ext uri="{BB962C8B-B14F-4D97-AF65-F5344CB8AC3E}">
        <p14:creationId xmlns:p14="http://schemas.microsoft.com/office/powerpoint/2010/main" val="393114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053" y="1077119"/>
            <a:ext cx="4320000" cy="2600651"/>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06850"/>
            <a:ext cx="8472389" cy="2596204"/>
          </a:xfrm>
        </p:spPr>
        <p:txBody>
          <a:bodyPr/>
          <a:lstStyle/>
          <a:p>
            <a:pPr marL="0" indent="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r>
              <a:rPr lang="en-US" dirty="0" smtClean="0"/>
              <a:t>:</a:t>
            </a:r>
          </a:p>
          <a:p>
            <a:pPr>
              <a:buFont typeface="+mj-lt"/>
              <a:buAutoNum type="arabicPeriod"/>
            </a:pPr>
            <a:r>
              <a:rPr lang="en-US" dirty="0" smtClean="0"/>
              <a:t>Go </a:t>
            </a:r>
            <a:r>
              <a:rPr lang="en-US" dirty="0"/>
              <a:t>to </a:t>
            </a:r>
            <a:r>
              <a:rPr lang="en-US" u="sng" dirty="0"/>
              <a:t>Results</a:t>
            </a:r>
            <a:r>
              <a:rPr lang="en-US" dirty="0"/>
              <a:t> &gt; </a:t>
            </a:r>
            <a:r>
              <a:rPr lang="en-US" u="sng" dirty="0" smtClean="0"/>
              <a:t>Event logger</a:t>
            </a:r>
          </a:p>
          <a:p>
            <a:pPr>
              <a:buFont typeface="+mj-lt"/>
              <a:buAutoNum type="arabicPeriod"/>
            </a:pPr>
            <a:r>
              <a:rPr lang="en-US" dirty="0"/>
              <a:t>To select a saved trace double click at </a:t>
            </a:r>
            <a:r>
              <a:rPr lang="en-US" u="sng" dirty="0"/>
              <a:t>(…)</a:t>
            </a:r>
            <a:r>
              <a:rPr lang="en-US" dirty="0"/>
              <a:t>  to display the folder of traces</a:t>
            </a:r>
          </a:p>
          <a:p>
            <a:pPr>
              <a:buFont typeface="+mj-lt"/>
              <a:buAutoNum type="arabicPeriod"/>
            </a:pPr>
            <a:r>
              <a:rPr lang="en-US" dirty="0"/>
              <a:t>Select </a:t>
            </a:r>
            <a:r>
              <a:rPr lang="en-US" dirty="0" smtClean="0"/>
              <a:t>and </a:t>
            </a:r>
            <a:r>
              <a:rPr lang="en-US" u="sng" dirty="0"/>
              <a:t>Open</a:t>
            </a:r>
            <a:r>
              <a:rPr lang="en-US" dirty="0" smtClean="0"/>
              <a:t> one of the files </a:t>
            </a:r>
            <a:endParaRPr lang="en-US" dirty="0"/>
          </a:p>
          <a:p>
            <a:pPr marL="0" indent="0">
              <a:buNone/>
            </a:pPr>
            <a:endParaRPr lang="en-US" u="sng" dirty="0" smtClean="0"/>
          </a:p>
        </p:txBody>
      </p:sp>
      <p:sp>
        <p:nvSpPr>
          <p:cNvPr id="3" name="Title 2"/>
          <p:cNvSpPr>
            <a:spLocks noGrp="1"/>
          </p:cNvSpPr>
          <p:nvPr>
            <p:ph type="title" idx="4294967295"/>
          </p:nvPr>
        </p:nvSpPr>
        <p:spPr>
          <a:xfrm>
            <a:off x="0" y="0"/>
            <a:ext cx="9144000" cy="836613"/>
          </a:xfrm>
        </p:spPr>
        <p:txBody>
          <a:bodyPr/>
          <a:lstStyle/>
          <a:p>
            <a:r>
              <a:rPr lang="en-US" b="1" dirty="0" smtClean="0"/>
              <a:t>Display </a:t>
            </a:r>
            <a:r>
              <a:rPr lang="en-US" dirty="0" smtClean="0"/>
              <a:t>the logs</a:t>
            </a:r>
            <a:endParaRPr lang="es-ES" dirty="0"/>
          </a:p>
        </p:txBody>
      </p:sp>
      <p:grpSp>
        <p:nvGrpSpPr>
          <p:cNvPr id="13" name="Group 12"/>
          <p:cNvGrpSpPr/>
          <p:nvPr/>
        </p:nvGrpSpPr>
        <p:grpSpPr>
          <a:xfrm>
            <a:off x="2654774" y="1536352"/>
            <a:ext cx="591940" cy="481707"/>
            <a:chOff x="1707517" y="1467106"/>
            <a:chExt cx="591940" cy="4817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cxnSp>
        <p:nvCxnSpPr>
          <p:cNvPr id="63" name="Straight Connector 62"/>
          <p:cNvCxnSpPr/>
          <p:nvPr/>
        </p:nvCxnSpPr>
        <p:spPr bwMode="auto">
          <a:xfrm flipH="1">
            <a:off x="8307916" y="1232807"/>
            <a:ext cx="92286" cy="972852"/>
          </a:xfrm>
          <a:prstGeom prst="line">
            <a:avLst/>
          </a:prstGeom>
          <a:solidFill>
            <a:srgbClr val="00B8FF"/>
          </a:solidFill>
          <a:ln w="28575" cap="flat" cmpd="sng" algn="ctr">
            <a:solidFill>
              <a:schemeClr val="bg1"/>
            </a:solidFill>
            <a:prstDash val="sysDot"/>
            <a:round/>
            <a:headEnd type="none" w="med" len="med"/>
            <a:tailEnd type="triangle" w="med" len="med"/>
          </a:ln>
          <a:effectLst/>
        </p:spPr>
      </p:cxnSp>
      <p:pic>
        <p:nvPicPr>
          <p:cNvPr id="34" name="Picture 33"/>
          <p:cNvPicPr>
            <a:picLocks noChangeAspect="1"/>
          </p:cNvPicPr>
          <p:nvPr/>
        </p:nvPicPr>
        <p:blipFill>
          <a:blip r:embed="rId4"/>
          <a:stretch>
            <a:fillRect/>
          </a:stretch>
        </p:blipFill>
        <p:spPr>
          <a:xfrm>
            <a:off x="4681097" y="1083432"/>
            <a:ext cx="4320000" cy="2594158"/>
          </a:xfrm>
          <a:prstGeom prst="rect">
            <a:avLst/>
          </a:prstGeom>
          <a:ln>
            <a:noFill/>
          </a:ln>
          <a:effectLst>
            <a:outerShdw blurRad="190500" algn="tl" rotWithShape="0">
              <a:srgbClr val="000000">
                <a:alpha val="70000"/>
              </a:srgbClr>
            </a:outerShdw>
          </a:effectLst>
        </p:spPr>
      </p:pic>
      <p:grpSp>
        <p:nvGrpSpPr>
          <p:cNvPr id="35" name="Group 34"/>
          <p:cNvGrpSpPr/>
          <p:nvPr/>
        </p:nvGrpSpPr>
        <p:grpSpPr>
          <a:xfrm>
            <a:off x="8130542" y="1290027"/>
            <a:ext cx="591940" cy="481707"/>
            <a:chOff x="1707517" y="1467106"/>
            <a:chExt cx="591940" cy="481707"/>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0" name="TextBox 3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44" name="Group 43"/>
          <p:cNvGrpSpPr/>
          <p:nvPr/>
        </p:nvGrpSpPr>
        <p:grpSpPr>
          <a:xfrm>
            <a:off x="6854557" y="3440716"/>
            <a:ext cx="591940" cy="481707"/>
            <a:chOff x="1707517" y="1467106"/>
            <a:chExt cx="591940" cy="481707"/>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6" name="TextBox 4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47" name="Group 46"/>
          <p:cNvGrpSpPr/>
          <p:nvPr/>
        </p:nvGrpSpPr>
        <p:grpSpPr>
          <a:xfrm>
            <a:off x="5999715" y="1633234"/>
            <a:ext cx="591940" cy="481707"/>
            <a:chOff x="1707517" y="1467106"/>
            <a:chExt cx="591940" cy="481707"/>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9" name="TextBox 48"/>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spTree>
    <p:extLst>
      <p:ext uri="{BB962C8B-B14F-4D97-AF65-F5344CB8AC3E}">
        <p14:creationId xmlns:p14="http://schemas.microsoft.com/office/powerpoint/2010/main" val="3331766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675582" y="1328264"/>
            <a:ext cx="4320000" cy="2610637"/>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306918"/>
            <a:ext cx="8472389" cy="2476468"/>
          </a:xfrm>
        </p:spPr>
        <p:txBody>
          <a:bodyPr/>
          <a:lstStyle/>
          <a:p>
            <a:pPr marL="0" indent="0">
              <a:buNone/>
            </a:pPr>
            <a:r>
              <a:rPr lang="en-US" dirty="0" smtClean="0"/>
              <a:t>You can display the trace of the evolution of the previously selected parameters:</a:t>
            </a:r>
            <a:endParaRPr lang="en-US" dirty="0"/>
          </a:p>
          <a:p>
            <a:pPr>
              <a:buFont typeface="+mj-lt"/>
              <a:buAutoNum type="arabicPeriod"/>
            </a:pPr>
            <a:r>
              <a:rPr lang="en-US" dirty="0" smtClean="0"/>
              <a:t>View and analyze the details of the histogram</a:t>
            </a:r>
          </a:p>
          <a:p>
            <a:pPr>
              <a:buFont typeface="+mj-lt"/>
              <a:buAutoNum type="arabicPeriod"/>
            </a:pPr>
            <a:r>
              <a:rPr lang="en-US" dirty="0" smtClean="0"/>
              <a:t>Set </a:t>
            </a:r>
            <a:r>
              <a:rPr lang="en-US" dirty="0"/>
              <a:t>the </a:t>
            </a:r>
            <a:r>
              <a:rPr lang="en-US" dirty="0" smtClean="0"/>
              <a:t>scale at your preferred </a:t>
            </a:r>
            <a:r>
              <a:rPr lang="en-US" dirty="0"/>
              <a:t>zoom </a:t>
            </a:r>
            <a:r>
              <a:rPr lang="en-US" dirty="0" smtClean="0"/>
              <a:t>level</a:t>
            </a:r>
          </a:p>
          <a:p>
            <a:pPr>
              <a:buFont typeface="+mj-lt"/>
              <a:buAutoNum type="arabicPeriod"/>
            </a:pPr>
            <a:r>
              <a:rPr lang="en-US" dirty="0" smtClean="0"/>
              <a:t>Selected one event </a:t>
            </a:r>
            <a:r>
              <a:rPr lang="en-US" dirty="0"/>
              <a:t>to </a:t>
            </a:r>
            <a:r>
              <a:rPr lang="en-US" dirty="0" smtClean="0"/>
              <a:t>display a more detailed diagram</a:t>
            </a:r>
          </a:p>
          <a:p>
            <a:pPr>
              <a:buFont typeface="+mj-lt"/>
              <a:buAutoNum type="arabicPeriod"/>
            </a:pPr>
            <a:r>
              <a:rPr lang="en-US" dirty="0" smtClean="0"/>
              <a:t>Click on the screen to know the exact value at one specific time</a:t>
            </a:r>
            <a:endParaRPr lang="en-US" dirty="0"/>
          </a:p>
        </p:txBody>
      </p:sp>
      <p:sp>
        <p:nvSpPr>
          <p:cNvPr id="3" name="Title 2"/>
          <p:cNvSpPr>
            <a:spLocks noGrp="1"/>
          </p:cNvSpPr>
          <p:nvPr>
            <p:ph type="title" idx="4294967295"/>
          </p:nvPr>
        </p:nvSpPr>
        <p:spPr>
          <a:xfrm>
            <a:off x="0" y="0"/>
            <a:ext cx="9144000" cy="836613"/>
          </a:xfrm>
        </p:spPr>
        <p:txBody>
          <a:bodyPr/>
          <a:lstStyle/>
          <a:p>
            <a:r>
              <a:rPr lang="nl-NL" b="1" dirty="0" smtClean="0"/>
              <a:t>Event logger </a:t>
            </a:r>
            <a:r>
              <a:rPr lang="nl-NL" dirty="0" smtClean="0"/>
              <a:t>results</a:t>
            </a:r>
            <a:endParaRPr lang="es-ES"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137" y="913964"/>
            <a:ext cx="661687" cy="442646"/>
          </a:xfrm>
          <a:prstGeom prst="rect">
            <a:avLst/>
          </a:prstGeom>
        </p:spPr>
      </p:pic>
      <p:sp>
        <p:nvSpPr>
          <p:cNvPr id="30" name="TextBox 29"/>
          <p:cNvSpPr txBox="1"/>
          <p:nvPr/>
        </p:nvSpPr>
        <p:spPr>
          <a:xfrm>
            <a:off x="7000750" y="770140"/>
            <a:ext cx="269626" cy="276999"/>
          </a:xfrm>
          <a:prstGeom prst="rect">
            <a:avLst/>
          </a:prstGeom>
          <a:noFill/>
        </p:spPr>
        <p:txBody>
          <a:bodyPr wrap="none" rtlCol="0">
            <a:spAutoFit/>
          </a:bodyPr>
          <a:lstStyle/>
          <a:p>
            <a:r>
              <a:rPr lang="en-US" dirty="0" smtClean="0">
                <a:solidFill>
                  <a:srgbClr val="3E1FF5"/>
                </a:solidFill>
              </a:rPr>
              <a:t>4</a:t>
            </a:r>
          </a:p>
        </p:txBody>
      </p:sp>
      <p:grpSp>
        <p:nvGrpSpPr>
          <p:cNvPr id="25" name="Group 24"/>
          <p:cNvGrpSpPr/>
          <p:nvPr/>
        </p:nvGrpSpPr>
        <p:grpSpPr>
          <a:xfrm>
            <a:off x="5613215" y="2556607"/>
            <a:ext cx="591940" cy="481707"/>
            <a:chOff x="1707517" y="1467106"/>
            <a:chExt cx="591940" cy="4817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4</a:t>
              </a:r>
              <a:endParaRPr lang="en-US" dirty="0">
                <a:solidFill>
                  <a:srgbClr val="3E1FF5"/>
                </a:solidFill>
              </a:endParaRPr>
            </a:p>
          </p:txBody>
        </p:sp>
      </p:grpSp>
      <p:grpSp>
        <p:nvGrpSpPr>
          <p:cNvPr id="39" name="Group 38"/>
          <p:cNvGrpSpPr/>
          <p:nvPr/>
        </p:nvGrpSpPr>
        <p:grpSpPr>
          <a:xfrm>
            <a:off x="8104231" y="1683169"/>
            <a:ext cx="591940" cy="481707"/>
            <a:chOff x="1707517" y="1467106"/>
            <a:chExt cx="591940" cy="481707"/>
          </a:xfrm>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1" name="TextBox 40"/>
            <p:cNvSpPr txBox="1"/>
            <p:nvPr/>
          </p:nvSpPr>
          <p:spPr>
            <a:xfrm>
              <a:off x="1776618" y="1671814"/>
              <a:ext cx="312906" cy="276999"/>
            </a:xfrm>
            <a:prstGeom prst="rect">
              <a:avLst/>
            </a:prstGeom>
            <a:noFill/>
          </p:spPr>
          <p:txBody>
            <a:bodyPr wrap="none" rtlCol="0">
              <a:spAutoFit/>
            </a:bodyPr>
            <a:lstStyle/>
            <a:p>
              <a:r>
                <a:rPr lang="en-US" dirty="0" smtClean="0">
                  <a:solidFill>
                    <a:srgbClr val="3E1FF5"/>
                  </a:solidFill>
                </a:rPr>
                <a:t>6 </a:t>
              </a:r>
              <a:endParaRPr lang="en-US" dirty="0">
                <a:solidFill>
                  <a:srgbClr val="3E1FF5"/>
                </a:solidFill>
              </a:endParaRPr>
            </a:p>
          </p:txBody>
        </p:sp>
      </p:grpSp>
      <p:pic>
        <p:nvPicPr>
          <p:cNvPr id="21" name="Picture 20"/>
          <p:cNvPicPr>
            <a:picLocks noChangeAspect="1"/>
          </p:cNvPicPr>
          <p:nvPr/>
        </p:nvPicPr>
        <p:blipFill>
          <a:blip r:embed="rId5"/>
          <a:stretch>
            <a:fillRect/>
          </a:stretch>
        </p:blipFill>
        <p:spPr>
          <a:xfrm>
            <a:off x="193786" y="1332000"/>
            <a:ext cx="4320000" cy="2575800"/>
          </a:xfrm>
          <a:prstGeom prst="rect">
            <a:avLst/>
          </a:prstGeom>
          <a:ln>
            <a:noFill/>
          </a:ln>
          <a:effectLst>
            <a:outerShdw blurRad="190500" algn="tl" rotWithShape="0">
              <a:srgbClr val="000000">
                <a:alpha val="70000"/>
              </a:srgbClr>
            </a:outerShdw>
          </a:effectLst>
        </p:spPr>
      </p:pic>
      <p:grpSp>
        <p:nvGrpSpPr>
          <p:cNvPr id="45" name="Group 44"/>
          <p:cNvGrpSpPr/>
          <p:nvPr/>
        </p:nvGrpSpPr>
        <p:grpSpPr>
          <a:xfrm>
            <a:off x="815767" y="3712700"/>
            <a:ext cx="591940" cy="481707"/>
            <a:chOff x="1707517" y="1467106"/>
            <a:chExt cx="591940" cy="481707"/>
          </a:xfrm>
        </p:grpSpPr>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7" name="TextBox 4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48" name="Group 47"/>
          <p:cNvGrpSpPr/>
          <p:nvPr/>
        </p:nvGrpSpPr>
        <p:grpSpPr>
          <a:xfrm>
            <a:off x="1685843" y="3678775"/>
            <a:ext cx="591940" cy="481707"/>
            <a:chOff x="1707517" y="1467106"/>
            <a:chExt cx="591940" cy="481707"/>
          </a:xfrm>
        </p:grpSpPr>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0" name="TextBox 4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51" name="Group 50"/>
          <p:cNvGrpSpPr/>
          <p:nvPr/>
        </p:nvGrpSpPr>
        <p:grpSpPr>
          <a:xfrm>
            <a:off x="2585739" y="3712700"/>
            <a:ext cx="591940" cy="481707"/>
            <a:chOff x="1707517" y="1467106"/>
            <a:chExt cx="591940" cy="481707"/>
          </a:xfrm>
        </p:grpSpPr>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3" name="TextBox 5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1" name="Group 30"/>
          <p:cNvGrpSpPr/>
          <p:nvPr/>
        </p:nvGrpSpPr>
        <p:grpSpPr>
          <a:xfrm>
            <a:off x="1965792" y="750954"/>
            <a:ext cx="661687" cy="599170"/>
            <a:chOff x="2428577" y="858424"/>
            <a:chExt cx="661687" cy="59917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33" name="TextBox 32"/>
            <p:cNvSpPr txBox="1"/>
            <p:nvPr/>
          </p:nvSpPr>
          <p:spPr>
            <a:xfrm>
              <a:off x="2647190" y="858424"/>
              <a:ext cx="269626" cy="276999"/>
            </a:xfrm>
            <a:prstGeom prst="rect">
              <a:avLst/>
            </a:prstGeom>
            <a:noFill/>
          </p:spPr>
          <p:txBody>
            <a:bodyPr wrap="none" rtlCol="0">
              <a:spAutoFit/>
            </a:bodyPr>
            <a:lstStyle/>
            <a:p>
              <a:r>
                <a:rPr lang="en-US" dirty="0" smtClean="0">
                  <a:solidFill>
                    <a:schemeClr val="accent6"/>
                  </a:solidFill>
                </a:rPr>
                <a:t>1</a:t>
              </a:r>
            </a:p>
          </p:txBody>
        </p:sp>
      </p:grpSp>
      <p:grpSp>
        <p:nvGrpSpPr>
          <p:cNvPr id="54" name="Group 53"/>
          <p:cNvGrpSpPr/>
          <p:nvPr/>
        </p:nvGrpSpPr>
        <p:grpSpPr>
          <a:xfrm>
            <a:off x="-13892" y="1964904"/>
            <a:ext cx="591940" cy="481707"/>
            <a:chOff x="1707517" y="1467106"/>
            <a:chExt cx="591940" cy="481707"/>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6" name="TextBox 5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sp>
        <p:nvSpPr>
          <p:cNvPr id="38" name="Rounded Rectangle 37"/>
          <p:cNvSpPr/>
          <p:nvPr/>
        </p:nvSpPr>
        <p:spPr bwMode="auto">
          <a:xfrm>
            <a:off x="6867332" y="1557341"/>
            <a:ext cx="517718" cy="216051"/>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246764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65336"/>
            <a:ext cx="8559800" cy="2215991"/>
          </a:xfrm>
        </p:spPr>
        <p:txBody>
          <a:bodyPr/>
          <a:lstStyle/>
          <a:p>
            <a:pPr>
              <a:buFont typeface="+mj-lt"/>
              <a:buAutoNum type="arabicPeriod"/>
            </a:pPr>
            <a:r>
              <a:rPr lang="en-US" dirty="0" smtClean="0"/>
              <a:t>To change the scale horizontally click one time, for vertical two times</a:t>
            </a:r>
          </a:p>
          <a:p>
            <a:pPr>
              <a:buFont typeface="+mj-lt"/>
              <a:buAutoNum type="arabicPeriod"/>
            </a:pPr>
            <a:r>
              <a:rPr lang="en-US" dirty="0" smtClean="0"/>
              <a:t>Click in the </a:t>
            </a:r>
            <a:r>
              <a:rPr lang="en-US" u="sng" dirty="0" smtClean="0"/>
              <a:t>red </a:t>
            </a:r>
            <a:r>
              <a:rPr lang="en-US" u="sng" dirty="0" err="1" smtClean="0"/>
              <a:t>buttom</a:t>
            </a:r>
            <a:r>
              <a:rPr lang="en-US" dirty="0" smtClean="0"/>
              <a:t> and </a:t>
            </a:r>
            <a:r>
              <a:rPr lang="en-US" dirty="0"/>
              <a:t>draw </a:t>
            </a:r>
            <a:r>
              <a:rPr lang="en-US" dirty="0" smtClean="0"/>
              <a:t>to the left </a:t>
            </a:r>
            <a:r>
              <a:rPr lang="en-US" dirty="0"/>
              <a:t>or </a:t>
            </a:r>
            <a:r>
              <a:rPr lang="en-US" dirty="0" smtClean="0"/>
              <a:t>to the right</a:t>
            </a:r>
          </a:p>
          <a:p>
            <a:pPr>
              <a:buFont typeface="+mj-lt"/>
              <a:buAutoNum type="arabicPeriod"/>
            </a:pPr>
            <a:r>
              <a:rPr lang="en-US" dirty="0"/>
              <a:t>To change the scale </a:t>
            </a:r>
            <a:r>
              <a:rPr lang="en-US" dirty="0" smtClean="0"/>
              <a:t>vertically </a:t>
            </a:r>
            <a:r>
              <a:rPr lang="en-US" dirty="0"/>
              <a:t>click </a:t>
            </a:r>
            <a:r>
              <a:rPr lang="en-US" dirty="0" smtClean="0"/>
              <a:t>two times</a:t>
            </a:r>
          </a:p>
          <a:p>
            <a:pPr>
              <a:buFont typeface="+mj-lt"/>
              <a:buAutoNum type="arabicPeriod"/>
            </a:pPr>
            <a:r>
              <a:rPr lang="en-US" dirty="0"/>
              <a:t>To move the trace across the time click </a:t>
            </a:r>
            <a:r>
              <a:rPr lang="en-US" dirty="0" smtClean="0"/>
              <a:t>one of the three the </a:t>
            </a:r>
            <a:r>
              <a:rPr lang="en-US" u="sng" dirty="0"/>
              <a:t>red </a:t>
            </a:r>
            <a:r>
              <a:rPr lang="en-US" u="sng" dirty="0" err="1" smtClean="0"/>
              <a:t>buttoms</a:t>
            </a:r>
            <a:r>
              <a:rPr lang="en-US" dirty="0" smtClean="0"/>
              <a:t> </a:t>
            </a:r>
            <a:r>
              <a:rPr lang="en-US" dirty="0"/>
              <a:t>and draw the </a:t>
            </a:r>
            <a:r>
              <a:rPr lang="en-US" dirty="0" smtClean="0"/>
              <a:t>finger up and down</a:t>
            </a:r>
          </a:p>
          <a:p>
            <a:pPr>
              <a:buFont typeface="+mj-lt"/>
              <a:buAutoNum type="arabicPeriod"/>
            </a:pPr>
            <a:r>
              <a:rPr lang="en-US" dirty="0" smtClean="0"/>
              <a:t>Click in the auto-scale symbol to return to the initial conditions</a:t>
            </a:r>
            <a:endParaRPr lang="en-US" dirty="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smtClean="0"/>
              <a:t>Scaling</a:t>
            </a:r>
            <a:r>
              <a:rPr lang="en-US" dirty="0" smtClean="0"/>
              <a:t> the trace</a:t>
            </a:r>
            <a:endParaRPr lang="en-US" dirty="0"/>
          </a:p>
        </p:txBody>
      </p:sp>
      <p:pic>
        <p:nvPicPr>
          <p:cNvPr id="6" name="Picture 5"/>
          <p:cNvPicPr>
            <a:picLocks noChangeAspect="1"/>
          </p:cNvPicPr>
          <p:nvPr/>
        </p:nvPicPr>
        <p:blipFill>
          <a:blip r:embed="rId2"/>
          <a:stretch>
            <a:fillRect/>
          </a:stretch>
        </p:blipFill>
        <p:spPr>
          <a:xfrm>
            <a:off x="4682092" y="1080147"/>
            <a:ext cx="4320000" cy="258661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180254" y="1086191"/>
            <a:ext cx="4320000" cy="2595244"/>
          </a:xfrm>
          <a:prstGeom prst="rect">
            <a:avLst/>
          </a:prstGeom>
          <a:ln>
            <a:noFill/>
          </a:ln>
          <a:effectLst>
            <a:outerShdw blurRad="190500" algn="tl" rotWithShape="0">
              <a:srgbClr val="000000">
                <a:alpha val="70000"/>
              </a:srgbClr>
            </a:outerShdw>
          </a:effectLst>
        </p:spPr>
      </p:pic>
      <p:grpSp>
        <p:nvGrpSpPr>
          <p:cNvPr id="8" name="Group 7"/>
          <p:cNvGrpSpPr/>
          <p:nvPr/>
        </p:nvGrpSpPr>
        <p:grpSpPr>
          <a:xfrm>
            <a:off x="47548" y="3455421"/>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11" name="Group 10"/>
          <p:cNvGrpSpPr/>
          <p:nvPr/>
        </p:nvGrpSpPr>
        <p:grpSpPr>
          <a:xfrm>
            <a:off x="7898616" y="2179105"/>
            <a:ext cx="591940" cy="481707"/>
            <a:chOff x="1707517" y="1467106"/>
            <a:chExt cx="591940" cy="48170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3" name="TextBox 12"/>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cxnSp>
        <p:nvCxnSpPr>
          <p:cNvPr id="5" name="Straight Arrow Connector 4"/>
          <p:cNvCxnSpPr/>
          <p:nvPr/>
        </p:nvCxnSpPr>
        <p:spPr bwMode="auto">
          <a:xfrm>
            <a:off x="1651000" y="3263900"/>
            <a:ext cx="787400" cy="0"/>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7" name="Straight Arrow Connector 16"/>
          <p:cNvCxnSpPr/>
          <p:nvPr/>
        </p:nvCxnSpPr>
        <p:spPr bwMode="auto">
          <a:xfrm flipH="1" flipV="1">
            <a:off x="587855" y="3251626"/>
            <a:ext cx="815040" cy="7459"/>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1093682" y="3139840"/>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4" name="Group 23"/>
          <p:cNvGrpSpPr/>
          <p:nvPr/>
        </p:nvGrpSpPr>
        <p:grpSpPr>
          <a:xfrm>
            <a:off x="4646302" y="3496632"/>
            <a:ext cx="591940" cy="481707"/>
            <a:chOff x="1707517" y="1467106"/>
            <a:chExt cx="591940" cy="48170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6" name="TextBox 2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27" name="Group 26"/>
          <p:cNvGrpSpPr/>
          <p:nvPr/>
        </p:nvGrpSpPr>
        <p:grpSpPr>
          <a:xfrm>
            <a:off x="4557497" y="3300164"/>
            <a:ext cx="591940" cy="481707"/>
            <a:chOff x="1707517" y="1467106"/>
            <a:chExt cx="591940" cy="481707"/>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9" name="TextBox 28"/>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5</a:t>
              </a:r>
              <a:endParaRPr lang="en-US" dirty="0">
                <a:solidFill>
                  <a:srgbClr val="3E1FF5"/>
                </a:solidFill>
              </a:endParaRPr>
            </a:p>
          </p:txBody>
        </p:sp>
      </p:grpSp>
    </p:spTree>
    <p:extLst>
      <p:ext uri="{BB962C8B-B14F-4D97-AF65-F5344CB8AC3E}">
        <p14:creationId xmlns:p14="http://schemas.microsoft.com/office/powerpoint/2010/main" val="207486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79797" y="1080000"/>
            <a:ext cx="4320000" cy="261058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3"/>
          <a:stretch>
            <a:fillRect/>
          </a:stretch>
        </p:blipFill>
        <p:spPr>
          <a:xfrm>
            <a:off x="4664779" y="1080000"/>
            <a:ext cx="4352221" cy="2639693"/>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57200" y="4165336"/>
            <a:ext cx="8559800" cy="2215991"/>
          </a:xfrm>
        </p:spPr>
        <p:txBody>
          <a:bodyPr/>
          <a:lstStyle/>
          <a:p>
            <a:pPr marL="0" indent="0">
              <a:buNone/>
            </a:pPr>
            <a:r>
              <a:rPr lang="en-US" dirty="0" smtClean="0"/>
              <a:t>To </a:t>
            </a:r>
            <a:r>
              <a:rPr lang="en-US" dirty="0"/>
              <a:t>export log files in CSV </a:t>
            </a:r>
            <a:r>
              <a:rPr lang="en-US" dirty="0" smtClean="0"/>
              <a:t>format:</a:t>
            </a:r>
          </a:p>
          <a:p>
            <a:pPr>
              <a:buFont typeface="+mj-lt"/>
              <a:buAutoNum type="arabicPeriod"/>
            </a:pPr>
            <a:r>
              <a:rPr lang="en-US" dirty="0" smtClean="0"/>
              <a:t>Go </a:t>
            </a:r>
            <a:r>
              <a:rPr lang="en-US" u="sng" dirty="0" smtClean="0"/>
              <a:t>Home</a:t>
            </a:r>
            <a:r>
              <a:rPr lang="en-US" dirty="0"/>
              <a:t> </a:t>
            </a:r>
            <a:r>
              <a:rPr lang="en-US" dirty="0" smtClean="0"/>
              <a:t>&gt; [</a:t>
            </a:r>
            <a:r>
              <a:rPr lang="en-US" u="sng" dirty="0" smtClean="0"/>
              <a:t>File</a:t>
            </a:r>
            <a:r>
              <a:rPr lang="en-US" i="1" u="sng" dirty="0" smtClean="0"/>
              <a:t> </a:t>
            </a:r>
            <a:r>
              <a:rPr lang="en-US" u="sng" dirty="0" smtClean="0"/>
              <a:t>icon</a:t>
            </a:r>
            <a:r>
              <a:rPr lang="en-US" dirty="0" smtClean="0"/>
              <a:t>] &gt; </a:t>
            </a:r>
            <a:r>
              <a:rPr lang="en-US" u="sng" dirty="0" smtClean="0"/>
              <a:t>Configuration </a:t>
            </a:r>
            <a:r>
              <a:rPr lang="en-US" u="sng" dirty="0"/>
              <a:t>files</a:t>
            </a:r>
            <a:r>
              <a:rPr lang="en-US" i="1" dirty="0"/>
              <a:t> </a:t>
            </a:r>
            <a:r>
              <a:rPr lang="en-US" dirty="0" smtClean="0"/>
              <a:t>| </a:t>
            </a:r>
            <a:r>
              <a:rPr lang="en-US" u="sng" dirty="0"/>
              <a:t>Report </a:t>
            </a:r>
            <a:r>
              <a:rPr lang="en-US" u="sng" dirty="0" smtClean="0"/>
              <a:t>files</a:t>
            </a:r>
            <a:r>
              <a:rPr lang="en-US" dirty="0"/>
              <a:t> </a:t>
            </a:r>
            <a:r>
              <a:rPr lang="en-US" dirty="0" smtClean="0"/>
              <a:t>&gt; </a:t>
            </a:r>
            <a:r>
              <a:rPr lang="en-US" u="sng" dirty="0" smtClean="0"/>
              <a:t>Internal memory</a:t>
            </a:r>
            <a:br>
              <a:rPr lang="en-US" u="sng" dirty="0" smtClean="0"/>
            </a:br>
            <a:r>
              <a:rPr lang="en-US" dirty="0" smtClean="0"/>
              <a:t>to </a:t>
            </a:r>
            <a:r>
              <a:rPr lang="en-US" dirty="0"/>
              <a:t>list the files currently stored in the </a:t>
            </a:r>
            <a:r>
              <a:rPr lang="en-US" dirty="0" smtClean="0"/>
              <a:t>unit</a:t>
            </a:r>
          </a:p>
          <a:p>
            <a:pPr>
              <a:buFont typeface="+mj-lt"/>
              <a:buAutoNum type="arabicPeriod"/>
            </a:pPr>
            <a:r>
              <a:rPr lang="en-US" dirty="0" smtClean="0"/>
              <a:t>Select </a:t>
            </a:r>
            <a:r>
              <a:rPr lang="en-US" dirty="0"/>
              <a:t>the </a:t>
            </a:r>
            <a:r>
              <a:rPr lang="en-US" dirty="0" smtClean="0"/>
              <a:t>files you want to export: </a:t>
            </a:r>
            <a:r>
              <a:rPr lang="en-US" u="sng" dirty="0" smtClean="0"/>
              <a:t>File name</a:t>
            </a:r>
            <a:r>
              <a:rPr lang="en-US" dirty="0" smtClean="0"/>
              <a:t> &gt; </a:t>
            </a:r>
            <a:r>
              <a:rPr lang="en-US" u="sng" dirty="0" smtClean="0"/>
              <a:t>Export</a:t>
            </a:r>
            <a:r>
              <a:rPr lang="en-US" dirty="0" smtClean="0"/>
              <a:t>  </a:t>
            </a:r>
          </a:p>
          <a:p>
            <a:pPr>
              <a:buFont typeface="+mj-lt"/>
              <a:buAutoNum type="arabicPeriod"/>
            </a:pPr>
            <a:r>
              <a:rPr lang="en-US" dirty="0" smtClean="0"/>
              <a:t>Choose an </a:t>
            </a:r>
            <a:r>
              <a:rPr lang="en-US" dirty="0"/>
              <a:t>external device:  </a:t>
            </a:r>
            <a:r>
              <a:rPr lang="en-US" u="sng" dirty="0"/>
              <a:t>micro SD</a:t>
            </a:r>
            <a:r>
              <a:rPr lang="en-US" dirty="0"/>
              <a:t> | </a:t>
            </a:r>
            <a:r>
              <a:rPr lang="en-US" u="sng" dirty="0"/>
              <a:t>USB</a:t>
            </a:r>
          </a:p>
          <a:p>
            <a:pPr>
              <a:buFont typeface="+mj-lt"/>
              <a:buAutoNum type="arabicPeriod"/>
            </a:pPr>
            <a:r>
              <a:rPr lang="en-US" dirty="0" smtClean="0"/>
              <a:t>If no </a:t>
            </a:r>
            <a:r>
              <a:rPr lang="en-US" dirty="0"/>
              <a:t>external </a:t>
            </a:r>
            <a:r>
              <a:rPr lang="en-US" dirty="0" smtClean="0"/>
              <a:t>device a popup will appear: ‘No </a:t>
            </a:r>
            <a:r>
              <a:rPr lang="en-US" dirty="0"/>
              <a:t>devices </a:t>
            </a:r>
            <a:r>
              <a:rPr lang="en-US" dirty="0" smtClean="0"/>
              <a:t>present</a:t>
            </a:r>
            <a:r>
              <a:rPr lang="en-US" i="1" dirty="0" smtClean="0"/>
              <a:t>’</a:t>
            </a:r>
            <a:endParaRPr lang="en-US" dirty="0" smtClean="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a:t>Exporting</a:t>
            </a:r>
            <a:r>
              <a:rPr lang="en-US" dirty="0"/>
              <a:t> Logs</a:t>
            </a:r>
          </a:p>
        </p:txBody>
      </p: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6544349" y="3548613"/>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8" name="Group 7"/>
          <p:cNvGrpSpPr/>
          <p:nvPr/>
        </p:nvGrpSpPr>
        <p:grpSpPr>
          <a:xfrm>
            <a:off x="6771218" y="2398632"/>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30" name="Group 29"/>
          <p:cNvGrpSpPr/>
          <p:nvPr/>
        </p:nvGrpSpPr>
        <p:grpSpPr>
          <a:xfrm>
            <a:off x="4436032" y="2449784"/>
            <a:ext cx="591940" cy="481707"/>
            <a:chOff x="1707517" y="1467106"/>
            <a:chExt cx="591940" cy="481707"/>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2" name="TextBox 31"/>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36" name="Group 35"/>
          <p:cNvGrpSpPr/>
          <p:nvPr/>
        </p:nvGrpSpPr>
        <p:grpSpPr>
          <a:xfrm>
            <a:off x="2150032" y="1352617"/>
            <a:ext cx="591940" cy="481707"/>
            <a:chOff x="1707517" y="1467106"/>
            <a:chExt cx="591940" cy="481707"/>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8" name="TextBox 3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spTree>
    <p:extLst>
      <p:ext uri="{BB962C8B-B14F-4D97-AF65-F5344CB8AC3E}">
        <p14:creationId xmlns:p14="http://schemas.microsoft.com/office/powerpoint/2010/main" val="41158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Interface</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endParaRPr lang="en-US" sz="90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T-GM: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Grand </a:t>
            </a:r>
            <a:r>
              <a:rPr lang="en-US" sz="900" dirty="0">
                <a:solidFill>
                  <a:schemeClr val="accent6">
                    <a:lumMod val="50000"/>
                  </a:schemeClr>
                </a:solidFill>
                <a:latin typeface="Calibri Light" panose="020F0302020204030204" pitchFamily="34" charset="0"/>
                <a:cs typeface="Calibri Light" panose="020F0302020204030204" pitchFamily="34" charset="0"/>
              </a:rPr>
              <a:t>Master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PTP</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T-BC: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T-TSC</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 Slave Clock</a:t>
            </a:r>
            <a:endParaRPr lang="en-US" sz="900" dirty="0">
              <a:solidFill>
                <a:schemeClr val="accent6">
                  <a:lumMod val="50000"/>
                </a:schemeClr>
              </a:solidFill>
              <a:latin typeface="Calibri Light" panose="020F0302020204030204" pitchFamily="34" charset="0"/>
              <a:cs typeface="Calibri Light" panose="020F0302020204030204" pitchFamily="34" charset="0"/>
            </a:endParaRP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smtClean="0"/>
              <a:t>Glossary</a:t>
            </a:r>
            <a:endParaRPr lang="en-US" dirty="0"/>
          </a:p>
        </p:txBody>
      </p:sp>
    </p:spTree>
    <p:extLst>
      <p:ext uri="{BB962C8B-B14F-4D97-AF65-F5344CB8AC3E}">
        <p14:creationId xmlns:p14="http://schemas.microsoft.com/office/powerpoint/2010/main" val="271423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17656</TotalTime>
  <Words>1310</Words>
  <Application>Microsoft Office PowerPoint</Application>
  <PresentationFormat>On-screen Show (4:3)</PresentationFormat>
  <Paragraphs>150</Paragraphs>
  <Slides>10</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vt:i4>
      </vt:variant>
    </vt:vector>
  </HeadingPairs>
  <TitlesOfParts>
    <vt:vector size="24" baseType="lpstr">
      <vt:lpstr>SimSun</vt:lpstr>
      <vt:lpstr>Arial</vt:lpstr>
      <vt:lpstr>Arial Black</vt:lpstr>
      <vt:lpstr>Calibri</vt:lpstr>
      <vt:lpstr>Calibri Light</vt:lpstr>
      <vt:lpstr>Century Gothic</vt:lpstr>
      <vt:lpstr>Myriad Pro Cond</vt:lpstr>
      <vt:lpstr>Times New Roman</vt:lpstr>
      <vt:lpstr>Verdana</vt:lpstr>
      <vt:lpstr>Wingdings</vt:lpstr>
      <vt:lpstr>ヒラギノ明朝 ProN W3</vt:lpstr>
      <vt:lpstr>ヒラギノ角ゴ ProN W3</vt:lpstr>
      <vt:lpstr>Office Theme</vt:lpstr>
      <vt:lpstr>Custom Design</vt:lpstr>
      <vt:lpstr>PowerPoint Presentation</vt:lpstr>
      <vt:lpstr>Zeus &amp; xGenius</vt:lpstr>
      <vt:lpstr>Event logger enable</vt:lpstr>
      <vt:lpstr>Configuring the Event Logger</vt:lpstr>
      <vt:lpstr>Display the logs</vt:lpstr>
      <vt:lpstr>Event logger results</vt:lpstr>
      <vt:lpstr>Scaling the trace</vt:lpstr>
      <vt:lpstr>Exporting Logs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Jose Caballero</cp:lastModifiedBy>
  <cp:revision>191</cp:revision>
  <cp:lastPrinted>1601-01-01T00:00:00Z</cp:lastPrinted>
  <dcterms:created xsi:type="dcterms:W3CDTF">1601-01-01T00:00:00Z</dcterms:created>
  <dcterms:modified xsi:type="dcterms:W3CDTF">2020-10-23T09:58:57Z</dcterms:modified>
</cp:coreProperties>
</file>