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26"/>
  </p:notesMasterIdLst>
  <p:handoutMasterIdLst>
    <p:handoutMasterId r:id="rId27"/>
  </p:handoutMasterIdLst>
  <p:sldIdLst>
    <p:sldId id="273" r:id="rId3"/>
    <p:sldId id="453" r:id="rId4"/>
    <p:sldId id="455" r:id="rId5"/>
    <p:sldId id="454" r:id="rId6"/>
    <p:sldId id="456" r:id="rId7"/>
    <p:sldId id="483" r:id="rId8"/>
    <p:sldId id="457" r:id="rId9"/>
    <p:sldId id="458" r:id="rId10"/>
    <p:sldId id="460" r:id="rId11"/>
    <p:sldId id="459" r:id="rId12"/>
    <p:sldId id="461" r:id="rId13"/>
    <p:sldId id="462" r:id="rId14"/>
    <p:sldId id="464" r:id="rId15"/>
    <p:sldId id="463" r:id="rId16"/>
    <p:sldId id="484" r:id="rId17"/>
    <p:sldId id="486" r:id="rId18"/>
    <p:sldId id="487" r:id="rId19"/>
    <p:sldId id="488" r:id="rId20"/>
    <p:sldId id="489" r:id="rId21"/>
    <p:sldId id="490" r:id="rId22"/>
    <p:sldId id="491" r:id="rId23"/>
    <p:sldId id="474" r:id="rId24"/>
    <p:sldId id="385" r:id="rId25"/>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EE0"/>
    <a:srgbClr val="3E1FF5"/>
    <a:srgbClr val="14A444"/>
    <a:srgbClr val="422B95"/>
    <a:srgbClr val="0951BD"/>
    <a:srgbClr val="2609D3"/>
    <a:srgbClr val="4B1561"/>
    <a:srgbClr val="FF9900"/>
    <a:srgbClr val="800000"/>
    <a:srgbClr val="651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D10F1-72DF-47ED-949E-706521DE864B}" v="9" dt="2020-02-28T13:30:37.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5132" autoAdjust="0"/>
  </p:normalViewPr>
  <p:slideViewPr>
    <p:cSldViewPr snapToGrid="0">
      <p:cViewPr varScale="1">
        <p:scale>
          <a:sx n="101" d="100"/>
          <a:sy n="101" d="100"/>
        </p:scale>
        <p:origin x="740" y="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Hens" userId="dc8f5c61326881be" providerId="Windows Live" clId="Web-{748D10F1-72DF-47ED-949E-706521DE864B}"/>
    <pc:docChg chg="delSld modSld">
      <pc:chgData name="Francisco Hens" userId="dc8f5c61326881be" providerId="Windows Live" clId="Web-{748D10F1-72DF-47ED-949E-706521DE864B}" dt="2020-02-28T13:30:37.081" v="6"/>
      <pc:docMkLst>
        <pc:docMk/>
      </pc:docMkLst>
      <pc:sldChg chg="modSp">
        <pc:chgData name="Francisco Hens" userId="dc8f5c61326881be" providerId="Windows Live" clId="Web-{748D10F1-72DF-47ED-949E-706521DE864B}" dt="2020-02-28T13:30:27.612" v="5"/>
        <pc:sldMkLst>
          <pc:docMk/>
          <pc:sldMk cId="2429718254" sldId="427"/>
        </pc:sldMkLst>
        <pc:graphicFrameChg chg="mod modGraphic">
          <ac:chgData name="Francisco Hens" userId="dc8f5c61326881be" providerId="Windows Live" clId="Web-{748D10F1-72DF-47ED-949E-706521DE864B}" dt="2020-02-28T13:30:27.612" v="5"/>
          <ac:graphicFrameMkLst>
            <pc:docMk/>
            <pc:sldMk cId="2429718254" sldId="427"/>
            <ac:graphicFrameMk id="6" creationId="{00000000-0000-0000-0000-000000000000}"/>
          </ac:graphicFrameMkLst>
        </pc:graphicFrameChg>
      </pc:sldChg>
      <pc:sldChg chg="del">
        <pc:chgData name="Francisco Hens" userId="dc8f5c61326881be" providerId="Windows Live" clId="Web-{748D10F1-72DF-47ED-949E-706521DE864B}" dt="2020-02-28T13:30:37.081" v="6"/>
        <pc:sldMkLst>
          <pc:docMk/>
          <pc:sldMk cId="1056927809" sldId="4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09/02/2021</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7903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print"/>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2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dirty="0"/>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dirty="0">
              <a:solidFill>
                <a:srgbClr val="808080"/>
              </a:solidFill>
              <a:latin typeface="Century Gothic" pitchFamily="34" charset="0"/>
            </a:endParaRPr>
          </a:p>
        </p:txBody>
      </p:sp>
      <p:sp>
        <p:nvSpPr>
          <p:cNvPr id="20" name="CuadroTexto 19"/>
          <p:cNvSpPr txBox="1"/>
          <p:nvPr/>
        </p:nvSpPr>
        <p:spPr>
          <a:xfrm>
            <a:off x="3878317" y="3307937"/>
            <a:ext cx="5157733" cy="1077218"/>
          </a:xfrm>
          <a:prstGeom prst="rect">
            <a:avLst/>
          </a:prstGeom>
          <a:noFill/>
        </p:spPr>
        <p:txBody>
          <a:bodyPr wrap="square" rtlCol="0">
            <a:spAutoFit/>
          </a:bodyPr>
          <a:lstStyle/>
          <a:p>
            <a:pPr algn="r"/>
            <a:r>
              <a:rPr lang="en-US" sz="3200" u="sng" dirty="0" smtClean="0">
                <a:solidFill>
                  <a:srgbClr val="1F4E79"/>
                </a:solidFill>
                <a:latin typeface="Myriad Pro Cond" panose="020B0506030403020204" pitchFamily="34" charset="0"/>
              </a:rPr>
              <a:t>NTP and TE analysis </a:t>
            </a:r>
            <a:r>
              <a:rPr lang="en-US" sz="3200" dirty="0" smtClean="0">
                <a:solidFill>
                  <a:srgbClr val="1F4E79"/>
                </a:solidFill>
                <a:latin typeface="Myriad Pro Cond" panose="020B0506030403020204" pitchFamily="34" charset="0"/>
              </a:rPr>
              <a:t>with xGenius</a:t>
            </a:r>
          </a:p>
          <a:p>
            <a:pPr algn="r"/>
            <a:r>
              <a:rPr lang="en-US" sz="1600" dirty="0" smtClean="0">
                <a:solidFill>
                  <a:schemeClr val="bg2">
                    <a:lumMod val="60000"/>
                    <a:lumOff val="40000"/>
                  </a:schemeClr>
                </a:solidFill>
                <a:latin typeface="Myriad Pro Cond" panose="020B0506030403020204" pitchFamily="34" charset="0"/>
              </a:rPr>
              <a:t>Guide &amp; Slides corresponding to software ver. 2.3.13</a:t>
            </a:r>
            <a:br>
              <a:rPr lang="en-US" sz="1600" dirty="0" smtClean="0">
                <a:solidFill>
                  <a:schemeClr val="bg2">
                    <a:lumMod val="60000"/>
                    <a:lumOff val="40000"/>
                  </a:schemeClr>
                </a:solidFill>
                <a:latin typeface="Myriad Pro Cond" panose="020B0506030403020204" pitchFamily="34" charset="0"/>
              </a:rPr>
            </a:br>
            <a:endParaRPr lang="en-US" sz="1600" dirty="0">
              <a:solidFill>
                <a:schemeClr val="bg2">
                  <a:lumMod val="60000"/>
                  <a:lumOff val="40000"/>
                </a:schemeClr>
              </a:solidFill>
              <a:latin typeface="Myriad Pro Cond" panose="020B0506030403020204" pitchFamily="34" charset="0"/>
            </a:endParaRPr>
          </a:p>
        </p:txBody>
      </p:sp>
      <p:pic>
        <p:nvPicPr>
          <p:cNvPr id="21" name="Imagen 20"/>
          <p:cNvPicPr>
            <a:picLocks noChangeAspect="1"/>
          </p:cNvPicPr>
          <p:nvPr/>
        </p:nvPicPr>
        <p:blipFill>
          <a:blip r:embed="rId3"/>
          <a:stretch>
            <a:fillRect/>
          </a:stretch>
        </p:blipFill>
        <p:spPr>
          <a:xfrm>
            <a:off x="1115616" y="1731995"/>
            <a:ext cx="1611990" cy="1640601"/>
          </a:xfrm>
          <a:prstGeom prst="rect">
            <a:avLst/>
          </a:prstGeom>
        </p:spPr>
      </p:pic>
      <p:pic>
        <p:nvPicPr>
          <p:cNvPr id="25" name="Imagen 24"/>
          <p:cNvPicPr>
            <a:picLocks noChangeAspect="1"/>
          </p:cNvPicPr>
          <p:nvPr/>
        </p:nvPicPr>
        <p:blipFill>
          <a:blip r:embed="rId4"/>
          <a:stretch>
            <a:fillRect/>
          </a:stretch>
        </p:blipFill>
        <p:spPr>
          <a:xfrm>
            <a:off x="2705635" y="1731996"/>
            <a:ext cx="4832028" cy="1645290"/>
          </a:xfrm>
          <a:prstGeom prst="rect">
            <a:avLst/>
          </a:prstGeom>
        </p:spPr>
      </p:pic>
      <p:pic>
        <p:nvPicPr>
          <p:cNvPr id="26" name="Imagen 25"/>
          <p:cNvPicPr>
            <a:picLocks noChangeAspect="1"/>
          </p:cNvPicPr>
          <p:nvPr/>
        </p:nvPicPr>
        <p:blipFill>
          <a:blip r:embed="rId5"/>
          <a:stretch>
            <a:fillRect/>
          </a:stretch>
        </p:blipFill>
        <p:spPr>
          <a:xfrm>
            <a:off x="7537663" y="1731996"/>
            <a:ext cx="1606337" cy="1630369"/>
          </a:xfrm>
          <a:prstGeom prst="rect">
            <a:avLst/>
          </a:prstGeom>
        </p:spPr>
      </p:pic>
      <p:pic>
        <p:nvPicPr>
          <p:cNvPr id="12" name="Picture 2" descr="ALBEDO Tel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smtClean="0">
                <a:solidFill>
                  <a:srgbClr val="FF0000"/>
                </a:solidFill>
                <a:latin typeface="Myriad Pro Cond" panose="020B0506030403020204" pitchFamily="34" charset="0"/>
              </a:rPr>
              <a:t>NTP</a:t>
            </a:r>
            <a:r>
              <a:rPr lang="en-US" sz="6600" b="1" dirty="0" smtClean="0">
                <a:solidFill>
                  <a:schemeClr val="tx1"/>
                </a:solidFill>
                <a:latin typeface="Myriad Pro Cond" panose="020B0506030403020204" pitchFamily="34" charset="0"/>
              </a:rPr>
              <a:t> </a:t>
            </a:r>
            <a:r>
              <a:rPr lang="en-US" sz="6600" dirty="0" smtClean="0">
                <a:solidFill>
                  <a:srgbClr val="0070C0"/>
                </a:solidFill>
                <a:latin typeface="Myriad Pro Cond" panose="020B0506030403020204" pitchFamily="34" charset="0"/>
              </a:rPr>
              <a:t>Testing</a:t>
            </a:r>
            <a:endParaRPr lang="en-US" sz="4800" dirty="0">
              <a:solidFill>
                <a:srgbClr val="0070C0"/>
              </a:solidFill>
              <a:latin typeface="Myriad Pro Cond" panose="020B0506030403020204" pitchFamily="34" charset="0"/>
            </a:endParaRPr>
          </a:p>
        </p:txBody>
      </p:sp>
      <p:pic>
        <p:nvPicPr>
          <p:cNvPr id="13" name="Google Shape;116;p2"/>
          <p:cNvPicPr preferRelativeResize="0"/>
          <p:nvPr/>
        </p:nvPicPr>
        <p:blipFill rotWithShape="1">
          <a:blip r:embed="rId7">
            <a:alphaModFix/>
          </a:blip>
          <a:srcRect/>
          <a:stretch/>
        </p:blipFill>
        <p:spPr>
          <a:xfrm>
            <a:off x="439241" y="3795679"/>
            <a:ext cx="3779838" cy="3060700"/>
          </a:xfrm>
          <a:prstGeom prst="rect">
            <a:avLst/>
          </a:prstGeom>
          <a:noFill/>
          <a:ln>
            <a:noFill/>
          </a:ln>
        </p:spPr>
      </p:pic>
      <p:pic>
        <p:nvPicPr>
          <p:cNvPr id="1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4016" y="4172232"/>
            <a:ext cx="5510078" cy="53960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4766" y="2313666"/>
            <a:ext cx="1800225" cy="1143000"/>
          </a:xfrm>
          <a:prstGeom prst="rect">
            <a:avLst/>
          </a:prstGeom>
        </p:spPr>
      </p:pic>
      <p:sp>
        <p:nvSpPr>
          <p:cNvPr id="3" name="Title 2"/>
          <p:cNvSpPr>
            <a:spLocks noGrp="1"/>
          </p:cNvSpPr>
          <p:nvPr>
            <p:ph type="title" idx="4294967295"/>
          </p:nvPr>
        </p:nvSpPr>
        <p:spPr>
          <a:xfrm>
            <a:off x="0" y="0"/>
            <a:ext cx="9144000" cy="836613"/>
          </a:xfrm>
        </p:spPr>
        <p:txBody>
          <a:bodyPr/>
          <a:lstStyle/>
          <a:p>
            <a:r>
              <a:rPr lang="es-ES" b="1" dirty="0" err="1" smtClean="0"/>
              <a:t>Hands</a:t>
            </a:r>
            <a:r>
              <a:rPr lang="es-ES" dirty="0" err="1" smtClean="0"/>
              <a:t>-</a:t>
            </a:r>
            <a:r>
              <a:rPr lang="es-ES" b="1" dirty="0" err="1" smtClean="0"/>
              <a:t>on</a:t>
            </a:r>
            <a:r>
              <a:rPr lang="es-ES" dirty="0" smtClean="0"/>
              <a:t> to NTP test</a:t>
            </a:r>
            <a:endParaRPr lang="es-ES" dirty="0"/>
          </a:p>
        </p:txBody>
      </p:sp>
      <p:sp>
        <p:nvSpPr>
          <p:cNvPr id="4" name="Content Placeholder 3"/>
          <p:cNvSpPr>
            <a:spLocks noGrp="1"/>
          </p:cNvSpPr>
          <p:nvPr>
            <p:ph idx="1"/>
          </p:nvPr>
        </p:nvSpPr>
        <p:spPr>
          <a:xfrm>
            <a:off x="457200" y="4212522"/>
            <a:ext cx="8447164" cy="2496728"/>
          </a:xfrm>
        </p:spPr>
        <p:txBody>
          <a:bodyPr/>
          <a:lstStyle/>
          <a:p>
            <a:pPr marL="0" indent="0">
              <a:buNone/>
            </a:pPr>
            <a:r>
              <a:rPr lang="en-US" dirty="0"/>
              <a:t>xGenius can be configured </a:t>
            </a:r>
            <a:r>
              <a:rPr lang="en-US" dirty="0" smtClean="0"/>
              <a:t>as a genuine NTP client, </a:t>
            </a:r>
            <a:r>
              <a:rPr lang="en-US" b="1" dirty="0" smtClean="0"/>
              <a:t>no differences </a:t>
            </a:r>
            <a:r>
              <a:rPr lang="en-US" dirty="0" smtClean="0"/>
              <a:t>at all excepting that xGenius can also qualify </a:t>
            </a:r>
            <a:r>
              <a:rPr lang="en-US" dirty="0"/>
              <a:t>the </a:t>
            </a:r>
            <a:r>
              <a:rPr lang="en-US" dirty="0" smtClean="0"/>
              <a:t>quality </a:t>
            </a:r>
            <a:r>
              <a:rPr lang="en-US" dirty="0"/>
              <a:t>of a </a:t>
            </a:r>
            <a:r>
              <a:rPr lang="en-US" dirty="0" smtClean="0"/>
              <a:t>NTP </a:t>
            </a:r>
            <a:r>
              <a:rPr lang="en-US" dirty="0"/>
              <a:t>timing </a:t>
            </a:r>
            <a:r>
              <a:rPr lang="en-US" dirty="0" smtClean="0"/>
              <a:t>source.</a:t>
            </a:r>
          </a:p>
          <a:p>
            <a:pPr marL="0" indent="0">
              <a:buNone/>
            </a:pPr>
            <a:r>
              <a:rPr lang="en-US" sz="1050" dirty="0"/>
              <a:t> </a:t>
            </a:r>
            <a:r>
              <a:rPr lang="en-US" sz="1050" dirty="0" smtClean="0"/>
              <a:t>  </a:t>
            </a:r>
          </a:p>
          <a:p>
            <a:pPr marL="0" indent="0">
              <a:buNone/>
            </a:pPr>
            <a:r>
              <a:rPr lang="en-US" dirty="0" smtClean="0"/>
              <a:t>In the pseudo‐slave emulation mode xGenius behaves as a NTP client but keeping an independent synchronization source that enables the unit to calculate parameters such as Time Error (TE) by comparing both timing signals. </a:t>
            </a:r>
            <a:endParaRPr lang="es-ES" dirty="0"/>
          </a:p>
        </p:txBody>
      </p:sp>
      <p:pic>
        <p:nvPicPr>
          <p:cNvPr id="2" name="Picture 1"/>
          <p:cNvPicPr>
            <a:picLocks noChangeAspect="1"/>
          </p:cNvPicPr>
          <p:nvPr/>
        </p:nvPicPr>
        <p:blipFill>
          <a:blip r:embed="rId3"/>
          <a:stretch>
            <a:fillRect/>
          </a:stretch>
        </p:blipFill>
        <p:spPr>
          <a:xfrm>
            <a:off x="457200" y="2179622"/>
            <a:ext cx="2652919" cy="982800"/>
          </a:xfrm>
          <a:prstGeom prst="rect">
            <a:avLst/>
          </a:prstGeom>
        </p:spPr>
      </p:pic>
      <p:cxnSp>
        <p:nvCxnSpPr>
          <p:cNvPr id="6" name="Straight Arrow Connector 5"/>
          <p:cNvCxnSpPr/>
          <p:nvPr/>
        </p:nvCxnSpPr>
        <p:spPr bwMode="auto">
          <a:xfrm flipV="1">
            <a:off x="2994452" y="3019616"/>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9" name="Picture 8"/>
          <p:cNvPicPr>
            <a:picLocks noChangeAspect="1"/>
          </p:cNvPicPr>
          <p:nvPr/>
        </p:nvPicPr>
        <p:blipFill>
          <a:blip r:embed="rId4"/>
          <a:stretch>
            <a:fillRect/>
          </a:stretch>
        </p:blipFill>
        <p:spPr>
          <a:xfrm>
            <a:off x="5590276" y="2194603"/>
            <a:ext cx="2047875" cy="1381125"/>
          </a:xfrm>
          <a:prstGeom prst="rect">
            <a:avLst/>
          </a:prstGeom>
        </p:spPr>
      </p:pic>
      <p:cxnSp>
        <p:nvCxnSpPr>
          <p:cNvPr id="10" name="Straight Arrow Connector 9"/>
          <p:cNvCxnSpPr/>
          <p:nvPr/>
        </p:nvCxnSpPr>
        <p:spPr bwMode="auto">
          <a:xfrm flipV="1">
            <a:off x="5161454" y="3023997"/>
            <a:ext cx="674764"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6596297" y="1671926"/>
            <a:ext cx="388981" cy="328056"/>
          </a:xfrm>
          <a:prstGeom prst="rect">
            <a:avLst/>
          </a:prstGeom>
        </p:spPr>
      </p:pic>
      <p:cxnSp>
        <p:nvCxnSpPr>
          <p:cNvPr id="13" name="Straight Arrow Connector 12"/>
          <p:cNvCxnSpPr/>
          <p:nvPr/>
        </p:nvCxnSpPr>
        <p:spPr bwMode="auto">
          <a:xfrm>
            <a:off x="6797092" y="1936920"/>
            <a:ext cx="0" cy="4608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4" name="Rectangle 4"/>
          <p:cNvSpPr>
            <a:spLocks noChangeArrowheads="1"/>
          </p:cNvSpPr>
          <p:nvPr/>
        </p:nvSpPr>
        <p:spPr bwMode="auto">
          <a:xfrm>
            <a:off x="1233145" y="3210445"/>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smtClean="0">
                <a:solidFill>
                  <a:schemeClr val="accent6">
                    <a:lumMod val="75000"/>
                  </a:schemeClr>
                </a:solidFill>
                <a:ea typeface="SimSun" panose="02010600030101010101" pitchFamily="2" charset="-122"/>
              </a:rPr>
              <a:t>NTP server</a:t>
            </a:r>
            <a:endParaRPr lang="es-ES" altLang="en-US" sz="1600" dirty="0">
              <a:solidFill>
                <a:schemeClr val="accent6">
                  <a:lumMod val="75000"/>
                </a:schemeClr>
              </a:solidFill>
              <a:ea typeface="SimSun" panose="02010600030101010101" pitchFamily="2" charset="-122"/>
            </a:endParaRPr>
          </a:p>
        </p:txBody>
      </p:sp>
      <p:sp>
        <p:nvSpPr>
          <p:cNvPr id="16" name="Rectangle 4"/>
          <p:cNvSpPr>
            <a:spLocks noChangeArrowheads="1"/>
          </p:cNvSpPr>
          <p:nvPr/>
        </p:nvSpPr>
        <p:spPr bwMode="auto">
          <a:xfrm>
            <a:off x="4737974" y="2728579"/>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smtClean="0">
                <a:solidFill>
                  <a:schemeClr val="accent6">
                    <a:lumMod val="75000"/>
                  </a:schemeClr>
                </a:solidFill>
                <a:ea typeface="SimSun" panose="02010600030101010101" pitchFamily="2" charset="-122"/>
              </a:rPr>
              <a:t>NTP</a:t>
            </a:r>
            <a:endParaRPr lang="es-ES" altLang="en-US" sz="1600" dirty="0">
              <a:solidFill>
                <a:schemeClr val="accent6">
                  <a:lumMod val="75000"/>
                </a:schemeClr>
              </a:solidFill>
              <a:ea typeface="SimSun" panose="02010600030101010101" pitchFamily="2" charset="-122"/>
            </a:endParaRPr>
          </a:p>
        </p:txBody>
      </p:sp>
      <p:sp>
        <p:nvSpPr>
          <p:cNvPr id="17" name="Rectangle 4"/>
          <p:cNvSpPr>
            <a:spLocks noChangeArrowheads="1"/>
          </p:cNvSpPr>
          <p:nvPr/>
        </p:nvSpPr>
        <p:spPr bwMode="auto">
          <a:xfrm>
            <a:off x="5640729" y="1344607"/>
            <a:ext cx="2274476"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smtClean="0">
                <a:solidFill>
                  <a:schemeClr val="accent6">
                    <a:lumMod val="75000"/>
                  </a:schemeClr>
                </a:solidFill>
              </a:rPr>
              <a:t>Time Reference</a:t>
            </a:r>
            <a:endParaRPr lang="es-ES" altLang="en-US" sz="1600" dirty="0">
              <a:solidFill>
                <a:schemeClr val="accent6">
                  <a:lumMod val="75000"/>
                </a:schemeClr>
              </a:solidFill>
            </a:endParaRPr>
          </a:p>
        </p:txBody>
      </p:sp>
      <p:sp>
        <p:nvSpPr>
          <p:cNvPr id="18" name="object 126"/>
          <p:cNvSpPr txBox="1"/>
          <p:nvPr/>
        </p:nvSpPr>
        <p:spPr>
          <a:xfrm>
            <a:off x="5754885" y="3449556"/>
            <a:ext cx="1718656" cy="227626"/>
          </a:xfrm>
          <a:prstGeom prst="rect">
            <a:avLst/>
          </a:prstGeom>
        </p:spPr>
        <p:txBody>
          <a:bodyPr vert="horz" wrap="square" lIns="0" tIns="12065" rIns="0" bIns="0" rtlCol="0">
            <a:spAutoFit/>
          </a:bodyPr>
          <a:lstStyle/>
          <a:p>
            <a:pPr marL="12700" algn="ctr">
              <a:lnSpc>
                <a:spcPct val="100000"/>
              </a:lnSpc>
              <a:spcBef>
                <a:spcPts val="95"/>
              </a:spcBef>
            </a:pPr>
            <a:r>
              <a:rPr lang="es-ES" sz="1400" spc="-5" dirty="0" smtClean="0">
                <a:solidFill>
                  <a:srgbClr val="00007F"/>
                </a:solidFill>
                <a:latin typeface="Verdana"/>
                <a:cs typeface="Verdana"/>
              </a:rPr>
              <a:t>NTP </a:t>
            </a:r>
            <a:r>
              <a:rPr lang="es-ES" sz="1400" spc="-5" dirty="0" err="1" smtClean="0">
                <a:solidFill>
                  <a:srgbClr val="00007F"/>
                </a:solidFill>
                <a:latin typeface="Verdana"/>
                <a:cs typeface="Verdana"/>
              </a:rPr>
              <a:t>Client</a:t>
            </a:r>
            <a:endParaRPr sz="1400" dirty="0">
              <a:latin typeface="Verdana"/>
              <a:cs typeface="Verdana"/>
            </a:endParaRPr>
          </a:p>
        </p:txBody>
      </p:sp>
      <p:sp>
        <p:nvSpPr>
          <p:cNvPr id="19" name="object 126"/>
          <p:cNvSpPr txBox="1"/>
          <p:nvPr/>
        </p:nvSpPr>
        <p:spPr>
          <a:xfrm>
            <a:off x="3669216" y="2876375"/>
            <a:ext cx="1412827" cy="196849"/>
          </a:xfrm>
          <a:prstGeom prst="rect">
            <a:avLst/>
          </a:prstGeom>
        </p:spPr>
        <p:txBody>
          <a:bodyPr vert="horz" wrap="square" lIns="0" tIns="12065" rIns="0" bIns="0" rtlCol="0">
            <a:spAutoFit/>
          </a:bodyPr>
          <a:lstStyle/>
          <a:p>
            <a:pPr marL="12700" algn="ctr">
              <a:lnSpc>
                <a:spcPct val="100000"/>
              </a:lnSpc>
              <a:spcBef>
                <a:spcPts val="95"/>
              </a:spcBef>
            </a:pPr>
            <a:r>
              <a:rPr lang="es-ES" spc="-5" dirty="0" smtClean="0">
                <a:solidFill>
                  <a:srgbClr val="00007F"/>
                </a:solidFill>
                <a:latin typeface="Verdana"/>
                <a:cs typeface="Verdana"/>
              </a:rPr>
              <a:t>Ethernet / IP</a:t>
            </a:r>
            <a:endParaRPr dirty="0">
              <a:latin typeface="Verdana"/>
              <a:cs typeface="Verdana"/>
            </a:endParaRPr>
          </a:p>
        </p:txBody>
      </p:sp>
      <p:grpSp>
        <p:nvGrpSpPr>
          <p:cNvPr id="20" name="Group 19"/>
          <p:cNvGrpSpPr/>
          <p:nvPr/>
        </p:nvGrpSpPr>
        <p:grpSpPr>
          <a:xfrm rot="423970" flipH="1">
            <a:off x="7616108" y="962653"/>
            <a:ext cx="1219675" cy="1190311"/>
            <a:chOff x="3759849" y="1225555"/>
            <a:chExt cx="1213171" cy="1190311"/>
          </a:xfrm>
        </p:grpSpPr>
        <p:sp>
          <p:nvSpPr>
            <p:cNvPr id="21" name="object 898"/>
            <p:cNvSpPr/>
            <p:nvPr/>
          </p:nvSpPr>
          <p:spPr>
            <a:xfrm>
              <a:off x="3759849" y="1225555"/>
              <a:ext cx="538868" cy="541913"/>
            </a:xfrm>
            <a:prstGeom prst="rect">
              <a:avLst/>
            </a:prstGeom>
            <a:blipFill>
              <a:blip r:embed="rId6" cstate="print"/>
              <a:stretch>
                <a:fillRect/>
              </a:stretch>
            </a:blipFill>
          </p:spPr>
          <p:txBody>
            <a:bodyPr wrap="square" lIns="0" tIns="0" rIns="0" bIns="0" rtlCol="0"/>
            <a:lstStyle/>
            <a:p>
              <a:endParaRPr/>
            </a:p>
          </p:txBody>
        </p:sp>
        <p:sp>
          <p:nvSpPr>
            <p:cNvPr id="22" name="object 899"/>
            <p:cNvSpPr/>
            <p:nvPr/>
          </p:nvSpPr>
          <p:spPr>
            <a:xfrm>
              <a:off x="4279601" y="1717112"/>
              <a:ext cx="171450" cy="171450"/>
            </a:xfrm>
            <a:prstGeom prst="rect">
              <a:avLst/>
            </a:prstGeom>
            <a:blipFill>
              <a:blip r:embed="rId7" cstate="print"/>
              <a:stretch>
                <a:fillRect/>
              </a:stretch>
            </a:blipFill>
          </p:spPr>
          <p:txBody>
            <a:bodyPr wrap="square" lIns="0" tIns="0" rIns="0" bIns="0" rtlCol="0"/>
            <a:lstStyle/>
            <a:p>
              <a:endParaRPr/>
            </a:p>
          </p:txBody>
        </p:sp>
        <p:sp>
          <p:nvSpPr>
            <p:cNvPr id="23"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24"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spTree>
    <p:extLst>
      <p:ext uri="{BB962C8B-B14F-4D97-AF65-F5344CB8AC3E}">
        <p14:creationId xmlns:p14="http://schemas.microsoft.com/office/powerpoint/2010/main" val="455561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80000" y="1260000"/>
            <a:ext cx="4320000" cy="2591092"/>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3"/>
          <a:stretch>
            <a:fillRect/>
          </a:stretch>
        </p:blipFill>
        <p:spPr>
          <a:xfrm>
            <a:off x="4637448" y="1274123"/>
            <a:ext cx="4320000" cy="262366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330700"/>
            <a:ext cx="8220075" cy="2050628"/>
          </a:xfrm>
        </p:spPr>
        <p:txBody>
          <a:bodyPr/>
          <a:lstStyle/>
          <a:p>
            <a:pPr marL="0" indent="0">
              <a:buNone/>
            </a:pPr>
            <a:r>
              <a:rPr lang="en-US" dirty="0" smtClean="0"/>
              <a:t>In order to connect </a:t>
            </a:r>
            <a:r>
              <a:rPr lang="en-US" dirty="0"/>
              <a:t>the </a:t>
            </a:r>
            <a:r>
              <a:rPr lang="en-US" dirty="0" smtClean="0"/>
              <a:t>xGenius use the RJ‐45 or the SFP to link the </a:t>
            </a:r>
            <a:r>
              <a:rPr lang="en-US" dirty="0"/>
              <a:t>network </a:t>
            </a:r>
            <a:r>
              <a:rPr lang="en-US" dirty="0" smtClean="0"/>
              <a:t>and configure it </a:t>
            </a:r>
            <a:r>
              <a:rPr lang="es-ES" dirty="0" smtClean="0"/>
              <a:t>:</a:t>
            </a:r>
            <a:endParaRPr lang="es-ES" dirty="0"/>
          </a:p>
          <a:p>
            <a:pPr>
              <a:buFont typeface="+mj-lt"/>
              <a:buAutoNum type="arabicPeriod"/>
            </a:pPr>
            <a:r>
              <a:rPr lang="en-US" dirty="0" smtClean="0"/>
              <a:t>Go to the Home panel </a:t>
            </a:r>
          </a:p>
          <a:p>
            <a:pPr>
              <a:buFont typeface="+mj-lt"/>
              <a:buAutoNum type="arabicPeriod"/>
            </a:pPr>
            <a:r>
              <a:rPr lang="en-US" u="sng" dirty="0" smtClean="0"/>
              <a:t>Home</a:t>
            </a:r>
            <a:r>
              <a:rPr lang="en-US" i="1" dirty="0" smtClean="0"/>
              <a:t> </a:t>
            </a:r>
            <a:r>
              <a:rPr lang="en-US" dirty="0"/>
              <a:t>&gt; </a:t>
            </a:r>
            <a:r>
              <a:rPr lang="en-US" u="sng" dirty="0" err="1"/>
              <a:t>Config</a:t>
            </a:r>
            <a:r>
              <a:rPr lang="en-US" dirty="0"/>
              <a:t> &gt; </a:t>
            </a:r>
            <a:r>
              <a:rPr lang="en-US" u="sng" dirty="0"/>
              <a:t>Mode</a:t>
            </a:r>
            <a:r>
              <a:rPr lang="en-US" i="1" dirty="0"/>
              <a:t> </a:t>
            </a:r>
            <a:r>
              <a:rPr lang="en-US" dirty="0"/>
              <a:t>:= IP endpoint</a:t>
            </a:r>
            <a:endParaRPr lang="es-ES" dirty="0"/>
          </a:p>
        </p:txBody>
      </p:sp>
      <p:sp>
        <p:nvSpPr>
          <p:cNvPr id="3" name="Title 2"/>
          <p:cNvSpPr>
            <a:spLocks noGrp="1"/>
          </p:cNvSpPr>
          <p:nvPr>
            <p:ph type="title" idx="4294967295"/>
          </p:nvPr>
        </p:nvSpPr>
        <p:spPr/>
        <p:txBody>
          <a:bodyPr/>
          <a:lstStyle/>
          <a:p>
            <a:r>
              <a:rPr lang="es-ES" dirty="0" err="1"/>
              <a:t>Connecting</a:t>
            </a:r>
            <a:r>
              <a:rPr lang="es-ES" dirty="0"/>
              <a:t> </a:t>
            </a:r>
            <a:r>
              <a:rPr lang="es-ES" dirty="0" err="1" smtClean="0"/>
              <a:t>the</a:t>
            </a:r>
            <a:r>
              <a:rPr lang="es-ES" dirty="0" smtClean="0"/>
              <a:t> tester</a:t>
            </a:r>
            <a:endParaRPr lang="es-ES" dirty="0"/>
          </a:p>
        </p:txBody>
      </p:sp>
      <p:grpSp>
        <p:nvGrpSpPr>
          <p:cNvPr id="7" name="Group 6"/>
          <p:cNvGrpSpPr/>
          <p:nvPr/>
        </p:nvGrpSpPr>
        <p:grpSpPr>
          <a:xfrm>
            <a:off x="2207577" y="1922540"/>
            <a:ext cx="591940" cy="481707"/>
            <a:chOff x="1707517" y="1467106"/>
            <a:chExt cx="591940" cy="48170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64499" y="1671814"/>
              <a:ext cx="281745" cy="276999"/>
            </a:xfrm>
            <a:prstGeom prst="rect">
              <a:avLst/>
            </a:prstGeom>
            <a:noFill/>
          </p:spPr>
          <p:txBody>
            <a:bodyPr wrap="square" rtlCol="0">
              <a:spAutoFit/>
            </a:bodyPr>
            <a:lstStyle/>
            <a:p>
              <a:r>
                <a:rPr lang="en-US" dirty="0" smtClean="0">
                  <a:solidFill>
                    <a:srgbClr val="3E1FF5"/>
                  </a:solidFill>
                </a:rPr>
                <a:t>1</a:t>
              </a:r>
              <a:endParaRPr lang="en-US" dirty="0">
                <a:solidFill>
                  <a:srgbClr val="3E1FF5"/>
                </a:solidFill>
              </a:endParaRPr>
            </a:p>
          </p:txBody>
        </p:sp>
      </p:grpSp>
      <p:grpSp>
        <p:nvGrpSpPr>
          <p:cNvPr id="10" name="Group 9"/>
          <p:cNvGrpSpPr/>
          <p:nvPr/>
        </p:nvGrpSpPr>
        <p:grpSpPr>
          <a:xfrm>
            <a:off x="5958669" y="1820187"/>
            <a:ext cx="591940" cy="481707"/>
            <a:chOff x="1707517" y="1467106"/>
            <a:chExt cx="591940" cy="48170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spTree>
    <p:extLst>
      <p:ext uri="{BB962C8B-B14F-4D97-AF65-F5344CB8AC3E}">
        <p14:creationId xmlns:p14="http://schemas.microsoft.com/office/powerpoint/2010/main" val="1155307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71167" y="1336379"/>
            <a:ext cx="4320000" cy="258162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201600" y="1325359"/>
            <a:ext cx="4320000" cy="259924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83922"/>
            <a:ext cx="8382000" cy="2519574"/>
          </a:xfrm>
        </p:spPr>
        <p:txBody>
          <a:bodyPr/>
          <a:lstStyle/>
          <a:p>
            <a:pPr marL="0" indent="0">
              <a:buNone/>
            </a:pPr>
            <a:r>
              <a:rPr lang="en-US" dirty="0" smtClean="0"/>
              <a:t>You can configure as </a:t>
            </a:r>
            <a:r>
              <a:rPr lang="en-US" dirty="0"/>
              <a:t>NTP </a:t>
            </a:r>
            <a:r>
              <a:rPr lang="en-US" dirty="0" smtClean="0"/>
              <a:t>Client</a:t>
            </a:r>
            <a:r>
              <a:rPr lang="en-US" dirty="0"/>
              <a:t>, </a:t>
            </a:r>
            <a:r>
              <a:rPr lang="en-US" dirty="0" smtClean="0"/>
              <a:t>Server or Test (also known as pseudo-client):</a:t>
            </a:r>
          </a:p>
          <a:p>
            <a:pPr>
              <a:buFont typeface="+mj-lt"/>
              <a:buAutoNum type="arabicPeriod"/>
            </a:pPr>
            <a:r>
              <a:rPr lang="en-US" dirty="0" smtClean="0"/>
              <a:t>From the </a:t>
            </a:r>
            <a:r>
              <a:rPr lang="en-US" u="sng" dirty="0" smtClean="0"/>
              <a:t>Home</a:t>
            </a:r>
            <a:r>
              <a:rPr lang="en-US" i="1" dirty="0" smtClean="0"/>
              <a:t> </a:t>
            </a:r>
            <a:r>
              <a:rPr lang="en-US" dirty="0" smtClean="0"/>
              <a:t>&gt; </a:t>
            </a:r>
            <a:r>
              <a:rPr lang="en-US" u="sng" dirty="0" smtClean="0"/>
              <a:t>Test</a:t>
            </a:r>
            <a:r>
              <a:rPr lang="en-US" dirty="0" smtClean="0"/>
              <a:t> </a:t>
            </a:r>
            <a:r>
              <a:rPr lang="es-ES" dirty="0" smtClean="0"/>
              <a:t>&gt;</a:t>
            </a:r>
            <a:r>
              <a:rPr lang="pl-PL" dirty="0" smtClean="0"/>
              <a:t> </a:t>
            </a:r>
            <a:r>
              <a:rPr lang="es-ES" u="sng" dirty="0" smtClean="0"/>
              <a:t>N</a:t>
            </a:r>
            <a:r>
              <a:rPr lang="pl-PL" u="sng" dirty="0" smtClean="0"/>
              <a:t>TP</a:t>
            </a:r>
            <a:r>
              <a:rPr lang="es-ES" dirty="0" smtClean="0"/>
              <a:t> </a:t>
            </a:r>
            <a:r>
              <a:rPr lang="en-US" dirty="0" smtClean="0"/>
              <a:t>&gt; </a:t>
            </a:r>
            <a:r>
              <a:rPr lang="en-US" u="sng" dirty="0" smtClean="0"/>
              <a:t>NTP mode</a:t>
            </a:r>
            <a:r>
              <a:rPr lang="es-ES" dirty="0" smtClean="0"/>
              <a:t> :=</a:t>
            </a:r>
            <a:r>
              <a:rPr lang="es-ES" i="1" dirty="0" smtClean="0"/>
              <a:t> </a:t>
            </a:r>
            <a:r>
              <a:rPr lang="es-ES" dirty="0" smtClean="0"/>
              <a:t>[</a:t>
            </a:r>
            <a:r>
              <a:rPr lang="es-ES" i="1" dirty="0" err="1" smtClean="0"/>
              <a:t>None</a:t>
            </a:r>
            <a:r>
              <a:rPr lang="es-ES" dirty="0" smtClean="0"/>
              <a:t> | </a:t>
            </a:r>
            <a:r>
              <a:rPr lang="es-ES" i="1" dirty="0" smtClean="0"/>
              <a:t>Server</a:t>
            </a:r>
            <a:r>
              <a:rPr lang="es-ES" dirty="0"/>
              <a:t> | </a:t>
            </a:r>
            <a:r>
              <a:rPr lang="es-ES" i="1" dirty="0" err="1" smtClean="0"/>
              <a:t>Client</a:t>
            </a:r>
            <a:r>
              <a:rPr lang="es-ES" i="1" dirty="0" smtClean="0"/>
              <a:t> | Test</a:t>
            </a:r>
            <a:r>
              <a:rPr lang="es-ES" dirty="0" smtClean="0"/>
              <a:t>]</a:t>
            </a:r>
          </a:p>
          <a:p>
            <a:pPr>
              <a:buFont typeface="+mj-lt"/>
              <a:buAutoNum type="arabicPeriod"/>
            </a:pPr>
            <a:r>
              <a:rPr lang="en-US" dirty="0" smtClean="0"/>
              <a:t>Select </a:t>
            </a:r>
            <a:r>
              <a:rPr lang="en-US" i="1" dirty="0" smtClean="0"/>
              <a:t>Client </a:t>
            </a:r>
            <a:r>
              <a:rPr lang="en-US" dirty="0" smtClean="0"/>
              <a:t>or </a:t>
            </a:r>
            <a:r>
              <a:rPr lang="en-US" i="1" dirty="0" smtClean="0"/>
              <a:t>Test</a:t>
            </a:r>
            <a:r>
              <a:rPr lang="en-US" dirty="0" smtClean="0"/>
              <a:t>. A NTP label will appear in </a:t>
            </a:r>
            <a:r>
              <a:rPr lang="es-ES" dirty="0" smtClean="0"/>
              <a:t>top </a:t>
            </a:r>
            <a:r>
              <a:rPr lang="en-US" dirty="0" smtClean="0"/>
              <a:t>area</a:t>
            </a:r>
          </a:p>
          <a:p>
            <a:pPr>
              <a:buFont typeface="+mj-lt"/>
              <a:buAutoNum type="arabicPeriod"/>
            </a:pPr>
            <a:r>
              <a:rPr lang="en-US" dirty="0"/>
              <a:t>Configure the NTP protocol parameters including [Version</a:t>
            </a:r>
            <a:r>
              <a:rPr lang="es-ES" dirty="0"/>
              <a:t>] and [IP </a:t>
            </a:r>
            <a:r>
              <a:rPr lang="en-US" dirty="0" smtClean="0"/>
              <a:t>address</a:t>
            </a:r>
            <a:r>
              <a:rPr lang="es-ES" dirty="0" smtClean="0"/>
              <a:t>]</a:t>
            </a:r>
          </a:p>
          <a:p>
            <a:pPr>
              <a:buFont typeface="+mj-lt"/>
              <a:buAutoNum type="arabicPeriod"/>
            </a:pPr>
            <a:r>
              <a:rPr lang="en-US" dirty="0" smtClean="0"/>
              <a:t>Configure Destination host name that could a name or an IP address</a:t>
            </a:r>
          </a:p>
          <a:p>
            <a:pPr>
              <a:buFont typeface="+mj-lt"/>
              <a:buAutoNum type="arabicPeriod"/>
            </a:pPr>
            <a:r>
              <a:rPr lang="es-ES" dirty="0" smtClean="0"/>
              <a:t>Configure </a:t>
            </a:r>
            <a:r>
              <a:rPr lang="es-ES" dirty="0"/>
              <a:t>Max/Min </a:t>
            </a:r>
            <a:r>
              <a:rPr lang="en-US" dirty="0" smtClean="0"/>
              <a:t>polling</a:t>
            </a:r>
            <a:r>
              <a:rPr lang="es-ES" dirty="0" smtClean="0"/>
              <a:t> </a:t>
            </a:r>
            <a:r>
              <a:rPr lang="en-US" dirty="0" smtClean="0"/>
              <a:t>intervals</a:t>
            </a:r>
            <a:r>
              <a:rPr lang="es-ES" dirty="0" smtClean="0"/>
              <a:t> </a:t>
            </a:r>
            <a:r>
              <a:rPr lang="es-ES" dirty="0"/>
              <a:t>of </a:t>
            </a:r>
            <a:r>
              <a:rPr lang="en-US" dirty="0" smtClean="0"/>
              <a:t>the NTP client</a:t>
            </a:r>
            <a:endParaRPr lang="en-US" dirty="0"/>
          </a:p>
        </p:txBody>
      </p:sp>
      <p:sp>
        <p:nvSpPr>
          <p:cNvPr id="3" name="Title 2"/>
          <p:cNvSpPr>
            <a:spLocks noGrp="1"/>
          </p:cNvSpPr>
          <p:nvPr>
            <p:ph type="title" idx="4294967295"/>
          </p:nvPr>
        </p:nvSpPr>
        <p:spPr>
          <a:xfrm>
            <a:off x="0" y="0"/>
            <a:ext cx="9144000" cy="836613"/>
          </a:xfrm>
        </p:spPr>
        <p:txBody>
          <a:bodyPr/>
          <a:lstStyle/>
          <a:p>
            <a:r>
              <a:rPr lang="en-US" b="1" dirty="0" smtClean="0"/>
              <a:t>Configuring NTP</a:t>
            </a:r>
            <a:r>
              <a:rPr lang="en-US" dirty="0" smtClean="0"/>
              <a:t> in test Port A</a:t>
            </a:r>
            <a:endParaRPr lang="en-US" dirty="0"/>
          </a:p>
        </p:txBody>
      </p:sp>
      <p:sp>
        <p:nvSpPr>
          <p:cNvPr id="9" name="Rounded Rectangle 8"/>
          <p:cNvSpPr/>
          <p:nvPr/>
        </p:nvSpPr>
        <p:spPr bwMode="auto">
          <a:xfrm>
            <a:off x="2943485" y="1315047"/>
            <a:ext cx="348608" cy="18139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pSp>
        <p:nvGrpSpPr>
          <p:cNvPr id="11" name="Group 10"/>
          <p:cNvGrpSpPr/>
          <p:nvPr/>
        </p:nvGrpSpPr>
        <p:grpSpPr>
          <a:xfrm>
            <a:off x="1437908" y="2841853"/>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7" name="Group 16"/>
          <p:cNvGrpSpPr/>
          <p:nvPr/>
        </p:nvGrpSpPr>
        <p:grpSpPr>
          <a:xfrm>
            <a:off x="5906812" y="1699015"/>
            <a:ext cx="591940" cy="481707"/>
            <a:chOff x="1707517" y="1467106"/>
            <a:chExt cx="591940" cy="48170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20" name="Group 19"/>
          <p:cNvGrpSpPr/>
          <p:nvPr/>
        </p:nvGrpSpPr>
        <p:grpSpPr>
          <a:xfrm>
            <a:off x="2803854" y="763457"/>
            <a:ext cx="661687" cy="583930"/>
            <a:chOff x="868104" y="811372"/>
            <a:chExt cx="661687" cy="583930"/>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21"/>
            <p:cNvSpPr txBox="1"/>
            <p:nvPr/>
          </p:nvSpPr>
          <p:spPr>
            <a:xfrm>
              <a:off x="1086717" y="811372"/>
              <a:ext cx="269626" cy="276999"/>
            </a:xfrm>
            <a:prstGeom prst="rect">
              <a:avLst/>
            </a:prstGeom>
            <a:noFill/>
          </p:spPr>
          <p:txBody>
            <a:bodyPr wrap="none" rtlCol="0">
              <a:spAutoFit/>
            </a:bodyPr>
            <a:lstStyle/>
            <a:p>
              <a:r>
                <a:rPr lang="en-US" b="1" dirty="0" smtClean="0">
                  <a:solidFill>
                    <a:srgbClr val="3E1FF5"/>
                  </a:solidFill>
                </a:rPr>
                <a:t>2</a:t>
              </a:r>
            </a:p>
          </p:txBody>
        </p:sp>
      </p:grpSp>
      <p:grpSp>
        <p:nvGrpSpPr>
          <p:cNvPr id="23" name="Group 22"/>
          <p:cNvGrpSpPr/>
          <p:nvPr/>
        </p:nvGrpSpPr>
        <p:grpSpPr>
          <a:xfrm>
            <a:off x="5899399" y="2028560"/>
            <a:ext cx="591940" cy="481707"/>
            <a:chOff x="1707517" y="1467106"/>
            <a:chExt cx="591940" cy="481707"/>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5" name="TextBox 2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4</a:t>
              </a:r>
              <a:endParaRPr lang="en-US" dirty="0">
                <a:solidFill>
                  <a:srgbClr val="3E1FF5"/>
                </a:solidFill>
              </a:endParaRPr>
            </a:p>
          </p:txBody>
        </p:sp>
      </p:grpSp>
      <p:grpSp>
        <p:nvGrpSpPr>
          <p:cNvPr id="26" name="Group 25"/>
          <p:cNvGrpSpPr/>
          <p:nvPr/>
        </p:nvGrpSpPr>
        <p:grpSpPr>
          <a:xfrm>
            <a:off x="5912363" y="2374999"/>
            <a:ext cx="591940" cy="481707"/>
            <a:chOff x="1707517" y="1467106"/>
            <a:chExt cx="591940" cy="481707"/>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5</a:t>
              </a:r>
              <a:endParaRPr lang="en-US" dirty="0">
                <a:solidFill>
                  <a:srgbClr val="3E1FF5"/>
                </a:solidFill>
              </a:endParaRPr>
            </a:p>
          </p:txBody>
        </p:sp>
      </p:grpSp>
      <p:grpSp>
        <p:nvGrpSpPr>
          <p:cNvPr id="32" name="Group 31"/>
          <p:cNvGrpSpPr/>
          <p:nvPr/>
        </p:nvGrpSpPr>
        <p:grpSpPr>
          <a:xfrm>
            <a:off x="6785866" y="763457"/>
            <a:ext cx="661687" cy="583930"/>
            <a:chOff x="868104" y="811372"/>
            <a:chExt cx="661687" cy="583930"/>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4" name="TextBox 3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endParaRPr lang="en-US" dirty="0" smtClean="0">
                <a:solidFill>
                  <a:srgbClr val="3E1FF5"/>
                </a:solidFill>
              </a:endParaRPr>
            </a:p>
          </p:txBody>
        </p:sp>
      </p:grpSp>
    </p:spTree>
    <p:extLst>
      <p:ext uri="{BB962C8B-B14F-4D97-AF65-F5344CB8AC3E}">
        <p14:creationId xmlns:p14="http://schemas.microsoft.com/office/powerpoint/2010/main" val="758053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713747" y="1320771"/>
            <a:ext cx="4320000" cy="256513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193386" y="1344440"/>
            <a:ext cx="4320000" cy="259113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370064"/>
            <a:ext cx="8220075" cy="2213064"/>
          </a:xfrm>
        </p:spPr>
        <p:txBody>
          <a:bodyPr/>
          <a:lstStyle/>
          <a:p>
            <a:pPr marL="0" indent="0">
              <a:buNone/>
            </a:pPr>
            <a:r>
              <a:rPr lang="en-US" dirty="0" smtClean="0"/>
              <a:t>Once you have configured the test and the oscillator is locked to the time reference is the moment to execute the test:</a:t>
            </a:r>
          </a:p>
          <a:p>
            <a:pPr>
              <a:buFont typeface="+mj-lt"/>
              <a:buAutoNum type="arabicPeriod"/>
            </a:pPr>
            <a:r>
              <a:rPr lang="en-US" dirty="0" smtClean="0"/>
              <a:t>Press </a:t>
            </a:r>
            <a:r>
              <a:rPr lang="en-US" b="1" dirty="0" smtClean="0"/>
              <a:t>RUN</a:t>
            </a:r>
            <a:r>
              <a:rPr lang="en-US" dirty="0" smtClean="0"/>
              <a:t> and test results will began to be computed </a:t>
            </a:r>
            <a:r>
              <a:rPr lang="en-US" dirty="0"/>
              <a:t>in </a:t>
            </a:r>
            <a:r>
              <a:rPr lang="en-US" dirty="0" smtClean="0"/>
              <a:t>real-time</a:t>
            </a:r>
          </a:p>
          <a:p>
            <a:pPr>
              <a:buFont typeface="+mj-lt"/>
              <a:buAutoNum type="arabicPeriod"/>
            </a:pPr>
            <a:r>
              <a:rPr lang="en-US" dirty="0" smtClean="0"/>
              <a:t>To </a:t>
            </a:r>
            <a:r>
              <a:rPr lang="en-US" dirty="0"/>
              <a:t>display NTP </a:t>
            </a:r>
            <a:r>
              <a:rPr lang="en-US" dirty="0" smtClean="0"/>
              <a:t>results: </a:t>
            </a:r>
            <a:r>
              <a:rPr lang="en-US" u="sng" dirty="0"/>
              <a:t>Home</a:t>
            </a:r>
            <a:r>
              <a:rPr lang="en-US" dirty="0"/>
              <a:t> </a:t>
            </a:r>
            <a:r>
              <a:rPr lang="en-US" dirty="0" smtClean="0"/>
              <a:t>&gt; </a:t>
            </a:r>
            <a:r>
              <a:rPr lang="en-US" u="sng" dirty="0" smtClean="0"/>
              <a:t>Results</a:t>
            </a:r>
            <a:r>
              <a:rPr lang="en-US" dirty="0" smtClean="0"/>
              <a:t> &gt; </a:t>
            </a:r>
            <a:r>
              <a:rPr lang="en-US" u="sng" dirty="0" smtClean="0"/>
              <a:t>Port </a:t>
            </a:r>
            <a:r>
              <a:rPr lang="en-US" u="sng" dirty="0"/>
              <a:t>A</a:t>
            </a:r>
            <a:r>
              <a:rPr lang="en-US" dirty="0"/>
              <a:t> </a:t>
            </a:r>
            <a:r>
              <a:rPr lang="en-US" dirty="0" smtClean="0"/>
              <a:t>&gt; </a:t>
            </a:r>
            <a:r>
              <a:rPr lang="en-US" u="sng" dirty="0" smtClean="0"/>
              <a:t>NTP</a:t>
            </a:r>
          </a:p>
          <a:p>
            <a:pPr>
              <a:buFont typeface="+mj-lt"/>
              <a:buAutoNum type="arabicPeriod"/>
            </a:pPr>
            <a:r>
              <a:rPr lang="en-US" dirty="0" smtClean="0"/>
              <a:t>Select the results you want to analyze</a:t>
            </a:r>
          </a:p>
        </p:txBody>
      </p:sp>
      <p:sp>
        <p:nvSpPr>
          <p:cNvPr id="3" name="Title 2"/>
          <p:cNvSpPr>
            <a:spLocks noGrp="1"/>
          </p:cNvSpPr>
          <p:nvPr>
            <p:ph type="title" idx="4294967295"/>
          </p:nvPr>
        </p:nvSpPr>
        <p:spPr>
          <a:xfrm>
            <a:off x="0" y="0"/>
            <a:ext cx="9144000" cy="836613"/>
          </a:xfrm>
        </p:spPr>
        <p:txBody>
          <a:bodyPr/>
          <a:lstStyle/>
          <a:p>
            <a:r>
              <a:rPr lang="en-US" dirty="0"/>
              <a:t>Running the Test</a:t>
            </a:r>
            <a:endParaRPr lang="es-ES" dirty="0"/>
          </a:p>
        </p:txBody>
      </p:sp>
      <p:sp>
        <p:nvSpPr>
          <p:cNvPr id="16" name="TextBox 15"/>
          <p:cNvSpPr txBox="1"/>
          <p:nvPr/>
        </p:nvSpPr>
        <p:spPr>
          <a:xfrm>
            <a:off x="5757158" y="2257460"/>
            <a:ext cx="184731" cy="276999"/>
          </a:xfrm>
          <a:prstGeom prst="rect">
            <a:avLst/>
          </a:prstGeom>
          <a:noFill/>
        </p:spPr>
        <p:txBody>
          <a:bodyPr wrap="none" rtlCol="0">
            <a:spAutoFit/>
          </a:bodyPr>
          <a:lstStyle/>
          <a:p>
            <a:endParaRPr lang="en-US" dirty="0">
              <a:solidFill>
                <a:srgbClr val="3E1FF5"/>
              </a:solidFill>
            </a:endParaRPr>
          </a:p>
        </p:txBody>
      </p:sp>
      <p:grpSp>
        <p:nvGrpSpPr>
          <p:cNvPr id="17" name="Group 16"/>
          <p:cNvGrpSpPr/>
          <p:nvPr/>
        </p:nvGrpSpPr>
        <p:grpSpPr>
          <a:xfrm>
            <a:off x="6959767" y="768371"/>
            <a:ext cx="661687" cy="583930"/>
            <a:chOff x="868104" y="811372"/>
            <a:chExt cx="661687" cy="583930"/>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9" name="TextBox 18"/>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grpSp>
        <p:nvGrpSpPr>
          <p:cNvPr id="22" name="Group 21"/>
          <p:cNvGrpSpPr/>
          <p:nvPr/>
        </p:nvGrpSpPr>
        <p:grpSpPr>
          <a:xfrm>
            <a:off x="-6975" y="3694719"/>
            <a:ext cx="591940" cy="481707"/>
            <a:chOff x="1707517" y="1467106"/>
            <a:chExt cx="591940" cy="481707"/>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4" name="TextBox 23"/>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25" name="Group 24"/>
          <p:cNvGrpSpPr/>
          <p:nvPr/>
        </p:nvGrpSpPr>
        <p:grpSpPr>
          <a:xfrm>
            <a:off x="457200" y="786727"/>
            <a:ext cx="661687" cy="583930"/>
            <a:chOff x="868104" y="811372"/>
            <a:chExt cx="661687" cy="583930"/>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7" name="TextBox 26"/>
            <p:cNvSpPr txBox="1"/>
            <p:nvPr/>
          </p:nvSpPr>
          <p:spPr>
            <a:xfrm>
              <a:off x="1086717" y="811372"/>
              <a:ext cx="184731" cy="276999"/>
            </a:xfrm>
            <a:prstGeom prst="rect">
              <a:avLst/>
            </a:prstGeom>
            <a:noFill/>
          </p:spPr>
          <p:txBody>
            <a:bodyPr wrap="none" rtlCol="0">
              <a:spAutoFit/>
            </a:bodyPr>
            <a:lstStyle/>
            <a:p>
              <a:endParaRPr lang="en-US" dirty="0" smtClean="0">
                <a:solidFill>
                  <a:srgbClr val="3E1FF5"/>
                </a:solidFill>
              </a:endParaRPr>
            </a:p>
          </p:txBody>
        </p:sp>
      </p:grpSp>
      <p:sp>
        <p:nvSpPr>
          <p:cNvPr id="28" name="Rounded Rectangle 27"/>
          <p:cNvSpPr/>
          <p:nvPr/>
        </p:nvSpPr>
        <p:spPr bwMode="auto">
          <a:xfrm>
            <a:off x="155286" y="1543647"/>
            <a:ext cx="920657" cy="211689"/>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612562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4000" y="1703337"/>
            <a:ext cx="3960000" cy="237985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367148"/>
            <a:ext cx="8412480" cy="2135252"/>
          </a:xfrm>
        </p:spPr>
        <p:txBody>
          <a:bodyPr/>
          <a:lstStyle/>
          <a:p>
            <a:pPr marL="0" indent="0">
              <a:buNone/>
            </a:pPr>
            <a:r>
              <a:rPr lang="en-US" dirty="0" smtClean="0"/>
              <a:t>Go to </a:t>
            </a:r>
            <a:r>
              <a:rPr lang="en-US" u="sng" dirty="0" smtClean="0"/>
              <a:t>Home</a:t>
            </a:r>
            <a:r>
              <a:rPr lang="en-US" dirty="0" smtClean="0"/>
              <a:t> </a:t>
            </a:r>
            <a:r>
              <a:rPr lang="en-US" dirty="0"/>
              <a:t>&gt; </a:t>
            </a:r>
            <a:r>
              <a:rPr lang="en-US" u="sng" dirty="0"/>
              <a:t>Results</a:t>
            </a:r>
            <a:r>
              <a:rPr lang="en-US" dirty="0"/>
              <a:t> &gt; </a:t>
            </a:r>
            <a:r>
              <a:rPr lang="en-US" u="sng" dirty="0"/>
              <a:t>Port A</a:t>
            </a:r>
            <a:r>
              <a:rPr lang="en-US" dirty="0"/>
              <a:t> &gt; </a:t>
            </a:r>
            <a:r>
              <a:rPr lang="en-US" u="sng" dirty="0" smtClean="0"/>
              <a:t>NTP</a:t>
            </a:r>
            <a:r>
              <a:rPr lang="en-US" dirty="0"/>
              <a:t> </a:t>
            </a:r>
            <a:r>
              <a:rPr lang="en-US" dirty="0" smtClean="0"/>
              <a:t>then, if </a:t>
            </a:r>
            <a:r>
              <a:rPr lang="en-US" dirty="0"/>
              <a:t>the tester </a:t>
            </a:r>
            <a:r>
              <a:rPr lang="en-US" dirty="0" smtClean="0"/>
              <a:t>was configured </a:t>
            </a:r>
            <a:r>
              <a:rPr lang="en-US" dirty="0"/>
              <a:t>as Client or Server three different </a:t>
            </a:r>
            <a:r>
              <a:rPr lang="en-US" dirty="0" smtClean="0"/>
              <a:t>results will </a:t>
            </a:r>
            <a:r>
              <a:rPr lang="en-US" dirty="0"/>
              <a:t>be </a:t>
            </a:r>
            <a:r>
              <a:rPr lang="en-US" dirty="0" smtClean="0"/>
              <a:t>available:</a:t>
            </a:r>
            <a:r>
              <a:rPr lang="en-US" sz="700" dirty="0" smtClean="0"/>
              <a:t/>
            </a:r>
            <a:br>
              <a:rPr lang="en-US" sz="700" dirty="0" smtClean="0"/>
            </a:br>
            <a:r>
              <a:rPr lang="en-US" sz="700" dirty="0" smtClean="0"/>
              <a:t> </a:t>
            </a:r>
            <a:endParaRPr lang="en-US" dirty="0"/>
          </a:p>
          <a:p>
            <a:pPr>
              <a:buFont typeface="+mj-lt"/>
              <a:buAutoNum type="arabicPeriod"/>
            </a:pPr>
            <a:r>
              <a:rPr lang="en-US" b="1" dirty="0" smtClean="0"/>
              <a:t>Protocol </a:t>
            </a:r>
            <a:r>
              <a:rPr lang="en-US" b="1" dirty="0"/>
              <a:t>state</a:t>
            </a:r>
            <a:r>
              <a:rPr lang="en-US" dirty="0"/>
              <a:t>: </a:t>
            </a:r>
            <a:r>
              <a:rPr lang="en-US" dirty="0" smtClean="0"/>
              <a:t>results </a:t>
            </a:r>
            <a:r>
              <a:rPr lang="en-US" dirty="0"/>
              <a:t>depend on </a:t>
            </a:r>
            <a:r>
              <a:rPr lang="en-US" dirty="0" smtClean="0"/>
              <a:t>the server/client configuration</a:t>
            </a:r>
          </a:p>
          <a:p>
            <a:pPr>
              <a:buFont typeface="+mj-lt"/>
              <a:buAutoNum type="arabicPeriod"/>
            </a:pPr>
            <a:r>
              <a:rPr lang="en-US" b="1" dirty="0" smtClean="0"/>
              <a:t>Message </a:t>
            </a:r>
            <a:r>
              <a:rPr lang="en-US" b="1" dirty="0"/>
              <a:t>statistics</a:t>
            </a:r>
            <a:r>
              <a:rPr lang="en-US" dirty="0"/>
              <a:t>: </a:t>
            </a:r>
            <a:r>
              <a:rPr lang="en-US" dirty="0" smtClean="0"/>
              <a:t>displayed in a table of Rx/</a:t>
            </a:r>
            <a:r>
              <a:rPr lang="en-US" dirty="0" err="1" smtClean="0"/>
              <a:t>Tx</a:t>
            </a:r>
            <a:r>
              <a:rPr lang="en-US" dirty="0" smtClean="0"/>
              <a:t> message counts</a:t>
            </a:r>
            <a:endParaRPr lang="en-US" dirty="0"/>
          </a:p>
          <a:p>
            <a:pPr>
              <a:buFont typeface="+mj-lt"/>
              <a:buAutoNum type="arabicPeriod"/>
            </a:pPr>
            <a:r>
              <a:rPr lang="en-US" b="1" dirty="0" smtClean="0"/>
              <a:t>Delay statistics</a:t>
            </a:r>
            <a:r>
              <a:rPr lang="en-US" dirty="0" smtClean="0"/>
              <a:t>:</a:t>
            </a:r>
            <a:r>
              <a:rPr lang="en-US" b="1" dirty="0" smtClean="0"/>
              <a:t> </a:t>
            </a:r>
            <a:r>
              <a:rPr lang="en-US" dirty="0" smtClean="0"/>
              <a:t>include Current/</a:t>
            </a:r>
            <a:r>
              <a:rPr lang="en-US" dirty="0" err="1" smtClean="0"/>
              <a:t>Avrg</a:t>
            </a:r>
            <a:r>
              <a:rPr lang="en-US" dirty="0" smtClean="0"/>
              <a:t>/ Range/</a:t>
            </a:r>
            <a:r>
              <a:rPr lang="en-US" dirty="0" err="1" smtClean="0"/>
              <a:t>St.dev</a:t>
            </a:r>
            <a:r>
              <a:rPr lang="en-US" dirty="0" smtClean="0"/>
              <a:t> of offset (theta), </a:t>
            </a:r>
            <a:r>
              <a:rPr lang="en-US" dirty="0"/>
              <a:t>round-trip </a:t>
            </a:r>
            <a:r>
              <a:rPr lang="en-US" dirty="0" smtClean="0"/>
              <a:t>delay (delta), forward delay, return delay, asymmetry and </a:t>
            </a:r>
            <a:r>
              <a:rPr lang="en-US" dirty="0"/>
              <a:t>jitter (</a:t>
            </a:r>
            <a:r>
              <a:rPr lang="en-US" dirty="0" smtClean="0"/>
              <a:t>psi)</a:t>
            </a:r>
          </a:p>
        </p:txBody>
      </p:sp>
      <p:sp>
        <p:nvSpPr>
          <p:cNvPr id="3" name="Title 2"/>
          <p:cNvSpPr>
            <a:spLocks noGrp="1"/>
          </p:cNvSpPr>
          <p:nvPr>
            <p:ph type="title" idx="4294967295"/>
          </p:nvPr>
        </p:nvSpPr>
        <p:spPr>
          <a:xfrm>
            <a:off x="0" y="0"/>
            <a:ext cx="9144000" cy="836613"/>
          </a:xfrm>
        </p:spPr>
        <p:txBody>
          <a:bodyPr/>
          <a:lstStyle/>
          <a:p>
            <a:r>
              <a:rPr lang="en-US" dirty="0" smtClean="0"/>
              <a:t>3 x type of  </a:t>
            </a:r>
            <a:r>
              <a:rPr lang="en-US" b="1" dirty="0" smtClean="0"/>
              <a:t>Results </a:t>
            </a:r>
            <a:r>
              <a:rPr lang="en-US" dirty="0" smtClean="0"/>
              <a:t>(Server &amp; Client mode)</a:t>
            </a:r>
            <a:endParaRPr lang="es-ES" dirty="0"/>
          </a:p>
        </p:txBody>
      </p:sp>
      <p:grpSp>
        <p:nvGrpSpPr>
          <p:cNvPr id="9" name="Group 8"/>
          <p:cNvGrpSpPr/>
          <p:nvPr/>
        </p:nvGrpSpPr>
        <p:grpSpPr>
          <a:xfrm>
            <a:off x="2471891" y="3094915"/>
            <a:ext cx="591940" cy="481707"/>
            <a:chOff x="1707517" y="1467106"/>
            <a:chExt cx="591940" cy="48170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pic>
        <p:nvPicPr>
          <p:cNvPr id="6" name="Picture 5"/>
          <p:cNvPicPr>
            <a:picLocks noChangeAspect="1"/>
          </p:cNvPicPr>
          <p:nvPr/>
        </p:nvPicPr>
        <p:blipFill>
          <a:blip r:embed="rId4"/>
          <a:stretch>
            <a:fillRect/>
          </a:stretch>
        </p:blipFill>
        <p:spPr>
          <a:xfrm>
            <a:off x="2591737" y="1488706"/>
            <a:ext cx="3960000" cy="2391366"/>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stretch>
            <a:fillRect/>
          </a:stretch>
        </p:blipFill>
        <p:spPr>
          <a:xfrm>
            <a:off x="-527" y="1299741"/>
            <a:ext cx="3960000" cy="2367670"/>
          </a:xfrm>
          <a:prstGeom prst="rect">
            <a:avLst/>
          </a:prstGeom>
          <a:ln>
            <a:noFill/>
          </a:ln>
          <a:effectLst>
            <a:outerShdw blurRad="190500" algn="tl" rotWithShape="0">
              <a:srgbClr val="000000">
                <a:alpha val="70000"/>
              </a:srgbClr>
            </a:outerShdw>
          </a:effectLst>
        </p:spPr>
      </p:pic>
      <p:grpSp>
        <p:nvGrpSpPr>
          <p:cNvPr id="16" name="Group 15"/>
          <p:cNvGrpSpPr/>
          <p:nvPr/>
        </p:nvGrpSpPr>
        <p:grpSpPr>
          <a:xfrm>
            <a:off x="2148931" y="744445"/>
            <a:ext cx="661687" cy="583930"/>
            <a:chOff x="868104" y="811372"/>
            <a:chExt cx="661687" cy="583930"/>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8" name="TextBox 17"/>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1</a:t>
              </a:r>
            </a:p>
          </p:txBody>
        </p:sp>
      </p:grpSp>
      <p:grpSp>
        <p:nvGrpSpPr>
          <p:cNvPr id="19" name="Group 18"/>
          <p:cNvGrpSpPr/>
          <p:nvPr/>
        </p:nvGrpSpPr>
        <p:grpSpPr>
          <a:xfrm>
            <a:off x="4847318" y="933978"/>
            <a:ext cx="661687" cy="583930"/>
            <a:chOff x="868104" y="811372"/>
            <a:chExt cx="661687" cy="583930"/>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1" name="TextBox 20"/>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2</a:t>
              </a:r>
            </a:p>
          </p:txBody>
        </p:sp>
      </p:grpSp>
      <p:grpSp>
        <p:nvGrpSpPr>
          <p:cNvPr id="23" name="Group 22"/>
          <p:cNvGrpSpPr/>
          <p:nvPr/>
        </p:nvGrpSpPr>
        <p:grpSpPr>
          <a:xfrm>
            <a:off x="7445420" y="1142381"/>
            <a:ext cx="661687" cy="583930"/>
            <a:chOff x="868104" y="811372"/>
            <a:chExt cx="661687" cy="583930"/>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5" name="TextBox 24"/>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1356434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22137" y="1350391"/>
            <a:ext cx="4320000" cy="257904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smtClean="0"/>
              <a:t>If you have selected the Test mode (also known as pseudo-client) then Time Error results will be also available otherwise this information will not be available. </a:t>
            </a:r>
            <a:br>
              <a:rPr lang="en-US" dirty="0" smtClean="0"/>
            </a:br>
            <a:r>
              <a:rPr lang="en-US" dirty="0" smtClean="0"/>
              <a:t>TE that is computed as the </a:t>
            </a:r>
            <a:r>
              <a:rPr lang="en-US" dirty="0"/>
              <a:t>difference between the </a:t>
            </a:r>
            <a:r>
              <a:rPr lang="en-US" dirty="0" smtClean="0"/>
              <a:t>time provided </a:t>
            </a:r>
            <a:r>
              <a:rPr lang="en-US" dirty="0"/>
              <a:t>by </a:t>
            </a:r>
            <a:r>
              <a:rPr lang="en-US" dirty="0" smtClean="0"/>
              <a:t>NTP server and </a:t>
            </a:r>
            <a:r>
              <a:rPr lang="en-US" dirty="0"/>
              <a:t>a </a:t>
            </a:r>
            <a:r>
              <a:rPr lang="en-US" dirty="0" smtClean="0"/>
              <a:t>reference</a:t>
            </a:r>
            <a:r>
              <a:rPr lang="en-US" dirty="0"/>
              <a:t>:</a:t>
            </a:r>
            <a:endParaRPr lang="en-US" dirty="0" smtClean="0"/>
          </a:p>
          <a:p>
            <a:pPr>
              <a:buFont typeface="+mj-lt"/>
              <a:buAutoNum type="arabicPeriod"/>
            </a:pPr>
            <a:r>
              <a:rPr lang="en-US" dirty="0" smtClean="0"/>
              <a:t>Go </a:t>
            </a:r>
            <a:r>
              <a:rPr lang="en-US" dirty="0"/>
              <a:t>to </a:t>
            </a:r>
            <a:r>
              <a:rPr lang="en-US" u="sng" dirty="0" smtClean="0"/>
              <a:t>Results</a:t>
            </a:r>
            <a:r>
              <a:rPr lang="en-US" dirty="0" smtClean="0"/>
              <a:t> &gt; </a:t>
            </a:r>
            <a:r>
              <a:rPr lang="en-US" u="sng" dirty="0" smtClean="0"/>
              <a:t>Port A</a:t>
            </a:r>
            <a:r>
              <a:rPr lang="en-US" dirty="0" smtClean="0"/>
              <a:t> &gt; </a:t>
            </a:r>
            <a:r>
              <a:rPr lang="en-US" u="sng" dirty="0" smtClean="0"/>
              <a:t>NTP</a:t>
            </a:r>
            <a:r>
              <a:rPr lang="en-US" dirty="0" smtClean="0"/>
              <a:t> &gt; Timer error statistics </a:t>
            </a:r>
          </a:p>
          <a:p>
            <a:pPr>
              <a:buFont typeface="+mj-lt"/>
              <a:buAutoNum type="arabicPeriod"/>
            </a:pPr>
            <a:r>
              <a:rPr lang="en-US" dirty="0" smtClean="0"/>
              <a:t>Check [</a:t>
            </a:r>
            <a:r>
              <a:rPr lang="en-US" i="1" dirty="0" smtClean="0"/>
              <a:t>Current</a:t>
            </a:r>
            <a:r>
              <a:rPr lang="en-US" dirty="0" smtClean="0"/>
              <a:t>, </a:t>
            </a:r>
            <a:r>
              <a:rPr lang="en-US" i="1" dirty="0" smtClean="0"/>
              <a:t>Average</a:t>
            </a:r>
            <a:r>
              <a:rPr lang="en-US" dirty="0" smtClean="0"/>
              <a:t>, </a:t>
            </a:r>
            <a:r>
              <a:rPr lang="en-US" i="1" dirty="0" smtClean="0"/>
              <a:t>Min., Max., </a:t>
            </a:r>
            <a:r>
              <a:rPr lang="en-US" i="1" dirty="0" err="1" smtClean="0"/>
              <a:t>Std</a:t>
            </a:r>
            <a:r>
              <a:rPr lang="en-US" i="1" dirty="0" smtClean="0"/>
              <a:t> dev</a:t>
            </a:r>
            <a:r>
              <a:rPr lang="en-US" dirty="0" smtClean="0"/>
              <a:t>]</a:t>
            </a:r>
            <a:r>
              <a:rPr lang="en-US" i="1" dirty="0" smtClean="0"/>
              <a:t> </a:t>
            </a:r>
            <a:r>
              <a:rPr lang="en-US" dirty="0" smtClean="0"/>
              <a:t>results </a:t>
            </a:r>
          </a:p>
          <a:p>
            <a:pPr marL="0" indent="0">
              <a:buNone/>
            </a:pPr>
            <a:r>
              <a:rPr lang="en-US" sz="1400" i="1" dirty="0" smtClean="0">
                <a:solidFill>
                  <a:schemeClr val="tx1">
                    <a:lumMod val="50000"/>
                    <a:lumOff val="50000"/>
                  </a:schemeClr>
                </a:solidFill>
              </a:rPr>
              <a:t>.</a:t>
            </a:r>
          </a:p>
        </p:txBody>
      </p:sp>
      <p:sp>
        <p:nvSpPr>
          <p:cNvPr id="3" name="Title 2"/>
          <p:cNvSpPr>
            <a:spLocks noGrp="1"/>
          </p:cNvSpPr>
          <p:nvPr>
            <p:ph type="title" idx="4294967295"/>
          </p:nvPr>
        </p:nvSpPr>
        <p:spPr>
          <a:xfrm>
            <a:off x="0" y="0"/>
            <a:ext cx="9144000" cy="836613"/>
          </a:xfrm>
        </p:spPr>
        <p:txBody>
          <a:bodyPr/>
          <a:lstStyle/>
          <a:p>
            <a:r>
              <a:rPr lang="en-US" b="1" dirty="0" smtClean="0"/>
              <a:t>Time Error</a:t>
            </a:r>
            <a:r>
              <a:rPr lang="en-US" dirty="0" smtClean="0"/>
              <a:t>  results</a:t>
            </a:r>
            <a:endParaRPr lang="es-ES" dirty="0"/>
          </a:p>
        </p:txBody>
      </p:sp>
      <p:grpSp>
        <p:nvGrpSpPr>
          <p:cNvPr id="4" name="Group 3"/>
          <p:cNvGrpSpPr/>
          <p:nvPr/>
        </p:nvGrpSpPr>
        <p:grpSpPr>
          <a:xfrm>
            <a:off x="7006927" y="725517"/>
            <a:ext cx="661687" cy="599170"/>
            <a:chOff x="2428577" y="858424"/>
            <a:chExt cx="661687" cy="59917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smtClean="0">
                  <a:solidFill>
                    <a:srgbClr val="3E1FF5"/>
                  </a:solidFill>
                </a:rPr>
                <a:t>2</a:t>
              </a:r>
            </a:p>
          </p:txBody>
        </p:sp>
      </p:grpSp>
      <p:pic>
        <p:nvPicPr>
          <p:cNvPr id="9" name="Picture 8"/>
          <p:cNvPicPr>
            <a:picLocks noChangeAspect="1"/>
          </p:cNvPicPr>
          <p:nvPr/>
        </p:nvPicPr>
        <p:blipFill>
          <a:blip r:embed="rId4"/>
          <a:stretch>
            <a:fillRect/>
          </a:stretch>
        </p:blipFill>
        <p:spPr>
          <a:xfrm>
            <a:off x="152237" y="1337779"/>
            <a:ext cx="4320000" cy="25807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0171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000" y="1080000"/>
            <a:ext cx="4320000" cy="260494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49567" y="1080000"/>
            <a:ext cx="4320000" cy="259415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863417"/>
            <a:ext cx="8655267" cy="2544268"/>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a:t>
            </a:r>
            <a:r>
              <a:rPr lang="en-US" dirty="0" smtClean="0"/>
              <a:t>the </a:t>
            </a:r>
            <a:r>
              <a:rPr lang="en-US" dirty="0"/>
              <a:t>Event Logger a graphical representation tool that permits to trace the evolution of key parameters.</a:t>
            </a:r>
            <a:endParaRPr lang="en-US" u="sng" dirty="0"/>
          </a:p>
          <a:p>
            <a:pPr marL="0" indent="0">
              <a:buNone/>
            </a:pPr>
            <a:endParaRPr lang="en-US" sz="1050" dirty="0" smtClean="0"/>
          </a:p>
          <a:p>
            <a:pPr marL="0" indent="0">
              <a:buNone/>
            </a:pPr>
            <a:r>
              <a:rPr lang="en-US" dirty="0" smtClean="0"/>
              <a:t>The first thing to </a:t>
            </a:r>
            <a:r>
              <a:rPr lang="en-US" dirty="0" err="1" smtClean="0"/>
              <a:t>to</a:t>
            </a:r>
            <a:r>
              <a:rPr lang="en-US" dirty="0" smtClean="0"/>
              <a:t> is to enable it:</a:t>
            </a:r>
          </a:p>
          <a:p>
            <a:pPr>
              <a:buFont typeface="+mj-lt"/>
              <a:buAutoNum type="arabicPeriod"/>
            </a:pPr>
            <a:r>
              <a:rPr lang="en-US" dirty="0" smtClean="0"/>
              <a:t>Go to </a:t>
            </a:r>
            <a:r>
              <a:rPr lang="en-US" u="sng" dirty="0" smtClean="0"/>
              <a:t>Home</a:t>
            </a:r>
            <a:r>
              <a:rPr lang="en-US" dirty="0" smtClean="0"/>
              <a:t> &gt; </a:t>
            </a:r>
            <a:r>
              <a:rPr lang="en-US" u="sng" dirty="0" smtClean="0"/>
              <a:t>Test</a:t>
            </a:r>
            <a:r>
              <a:rPr lang="en-US" dirty="0" smtClean="0"/>
              <a:t> &gt; </a:t>
            </a:r>
            <a:r>
              <a:rPr lang="en-US" u="sng" dirty="0" smtClean="0"/>
              <a:t>Event logger setup </a:t>
            </a:r>
            <a:endParaRPr lang="en-US" dirty="0"/>
          </a:p>
          <a:p>
            <a:pPr>
              <a:buFont typeface="+mj-lt"/>
              <a:buAutoNum type="arabicPeriod"/>
            </a:pPr>
            <a:r>
              <a:rPr lang="en-US" dirty="0" smtClean="0"/>
              <a:t>Set </a:t>
            </a:r>
            <a:r>
              <a:rPr lang="en-US" u="sng" dirty="0" smtClean="0"/>
              <a:t>Enable</a:t>
            </a:r>
            <a:r>
              <a:rPr lang="en-US" dirty="0" smtClean="0"/>
              <a:t> := </a:t>
            </a:r>
            <a:r>
              <a:rPr lang="en-US" i="1" dirty="0" smtClean="0"/>
              <a:t>Yes</a:t>
            </a:r>
            <a:endParaRPr lang="en-US" u="sng" dirty="0" smtClean="0"/>
          </a:p>
        </p:txBody>
      </p:sp>
      <p:sp>
        <p:nvSpPr>
          <p:cNvPr id="3" name="Title 2"/>
          <p:cNvSpPr>
            <a:spLocks noGrp="1"/>
          </p:cNvSpPr>
          <p:nvPr>
            <p:ph type="title" idx="4294967295"/>
          </p:nvPr>
        </p:nvSpPr>
        <p:spPr>
          <a:xfrm>
            <a:off x="0" y="0"/>
            <a:ext cx="9144000" cy="836613"/>
          </a:xfrm>
        </p:spPr>
        <p:txBody>
          <a:bodyPr/>
          <a:lstStyle/>
          <a:p>
            <a:r>
              <a:rPr lang="nl-NL" b="1" dirty="0" smtClean="0"/>
              <a:t>Event logger </a:t>
            </a:r>
            <a:r>
              <a:rPr lang="nl-NL" dirty="0" smtClean="0"/>
              <a:t>enable</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spTree>
    <p:extLst>
      <p:ext uri="{BB962C8B-B14F-4D97-AF65-F5344CB8AC3E}">
        <p14:creationId xmlns:p14="http://schemas.microsoft.com/office/powerpoint/2010/main" val="3211992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49567" y="1080000"/>
            <a:ext cx="4320000" cy="259415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80000" y="1080000"/>
            <a:ext cx="4320000" cy="2582256"/>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982903"/>
            <a:ext cx="8655267" cy="2424782"/>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smtClean="0"/>
          </a:p>
          <a:p>
            <a:pPr>
              <a:buFont typeface="+mj-lt"/>
              <a:buAutoNum type="arabicPeriod"/>
            </a:pPr>
            <a:r>
              <a:rPr lang="en-US" dirty="0" smtClean="0"/>
              <a:t>Clear </a:t>
            </a:r>
            <a:r>
              <a:rPr lang="en-US" dirty="0"/>
              <a:t>the currently selected </a:t>
            </a:r>
            <a:r>
              <a:rPr lang="en-US" dirty="0" smtClean="0"/>
              <a:t>filters: </a:t>
            </a:r>
            <a:r>
              <a:rPr lang="en-US" u="sng" dirty="0" smtClean="0"/>
              <a:t>Clear </a:t>
            </a:r>
            <a:r>
              <a:rPr lang="en-US" u="sng" dirty="0"/>
              <a:t>all filters</a:t>
            </a:r>
            <a:r>
              <a:rPr lang="en-US" dirty="0"/>
              <a:t> </a:t>
            </a:r>
            <a:r>
              <a:rPr lang="en-US" dirty="0" smtClean="0"/>
              <a:t>:= </a:t>
            </a:r>
            <a:r>
              <a:rPr lang="en-US" i="1" dirty="0" smtClean="0"/>
              <a:t>Yes</a:t>
            </a:r>
            <a:endParaRPr lang="en-US" i="1" dirty="0"/>
          </a:p>
          <a:p>
            <a:pPr>
              <a:buFont typeface="+mj-lt"/>
              <a:buAutoNum type="arabicPeriod"/>
            </a:pPr>
            <a:r>
              <a:rPr lang="en-US" dirty="0"/>
              <a:t>Select the </a:t>
            </a:r>
            <a:r>
              <a:rPr lang="en-US" dirty="0" smtClean="0"/>
              <a:t>Port A or Port B</a:t>
            </a:r>
          </a:p>
          <a:p>
            <a:pPr>
              <a:buFont typeface="+mj-lt"/>
              <a:buAutoNum type="arabicPeriod"/>
            </a:pPr>
            <a:r>
              <a:rPr lang="en-US" dirty="0"/>
              <a:t>Choose </a:t>
            </a:r>
            <a:r>
              <a:rPr lang="en-US" dirty="0" smtClean="0"/>
              <a:t>the </a:t>
            </a:r>
            <a:r>
              <a:rPr lang="en-US" dirty="0"/>
              <a:t>events </a:t>
            </a:r>
            <a:r>
              <a:rPr lang="en-US" dirty="0" smtClean="0"/>
              <a:t>to trace: </a:t>
            </a:r>
            <a:r>
              <a:rPr lang="en-US" u="sng" dirty="0" smtClean="0"/>
              <a:t>Anomalies/defects</a:t>
            </a:r>
            <a:r>
              <a:rPr lang="en-US" dirty="0" smtClean="0"/>
              <a:t> | </a:t>
            </a:r>
            <a:r>
              <a:rPr lang="en-US" u="sng" dirty="0" smtClean="0"/>
              <a:t>Bandwidth statistics</a:t>
            </a:r>
            <a:r>
              <a:rPr lang="en-US" dirty="0" smtClean="0"/>
              <a:t> | </a:t>
            </a:r>
            <a:r>
              <a:rPr lang="en-US" u="sng" dirty="0" smtClean="0"/>
              <a:t>Frame </a:t>
            </a:r>
            <a:r>
              <a:rPr lang="en-US" u="sng" dirty="0"/>
              <a:t>layer </a:t>
            </a:r>
            <a:r>
              <a:rPr lang="en-US" u="sng" dirty="0" smtClean="0"/>
              <a:t>statistics</a:t>
            </a:r>
            <a:r>
              <a:rPr lang="en-US" dirty="0" smtClean="0"/>
              <a:t> | </a:t>
            </a:r>
            <a:r>
              <a:rPr lang="en-US" u="sng" dirty="0" smtClean="0"/>
              <a:t>SLA statistics</a:t>
            </a:r>
            <a:r>
              <a:rPr lang="en-US" dirty="0"/>
              <a:t> | </a:t>
            </a:r>
            <a:r>
              <a:rPr lang="en-US" u="sng" dirty="0" smtClean="0"/>
              <a:t>BERT</a:t>
            </a:r>
            <a:r>
              <a:rPr lang="en-US" dirty="0"/>
              <a:t> | </a:t>
            </a:r>
            <a:r>
              <a:rPr lang="en-US" u="sng" dirty="0" smtClean="0"/>
              <a:t>PTP</a:t>
            </a:r>
            <a:r>
              <a:rPr lang="en-US" dirty="0"/>
              <a:t> | </a:t>
            </a:r>
            <a:r>
              <a:rPr lang="en-US" u="sng" dirty="0" smtClean="0"/>
              <a:t>NTP</a:t>
            </a:r>
            <a:r>
              <a:rPr lang="en-US" dirty="0"/>
              <a:t> | </a:t>
            </a:r>
            <a:r>
              <a:rPr lang="en-US" u="sng" dirty="0" smtClean="0"/>
              <a:t>Synchronization</a:t>
            </a:r>
          </a:p>
          <a:p>
            <a:pPr>
              <a:buFont typeface="+mj-lt"/>
              <a:buAutoNum type="arabicPeriod"/>
            </a:pPr>
            <a:r>
              <a:rPr lang="en-US" dirty="0" smtClean="0"/>
              <a:t>Press Run </a:t>
            </a:r>
            <a:r>
              <a:rPr lang="en-US" dirty="0"/>
              <a:t>t</a:t>
            </a:r>
            <a:r>
              <a:rPr lang="en-US" dirty="0" smtClean="0"/>
              <a:t>o begin the generation of a trace file</a:t>
            </a:r>
            <a:endParaRPr lang="en-US" u="sng" dirty="0" smtClean="0"/>
          </a:p>
        </p:txBody>
      </p:sp>
      <p:sp>
        <p:nvSpPr>
          <p:cNvPr id="3" name="Title 2"/>
          <p:cNvSpPr>
            <a:spLocks noGrp="1"/>
          </p:cNvSpPr>
          <p:nvPr>
            <p:ph type="title" idx="4294967295"/>
          </p:nvPr>
        </p:nvSpPr>
        <p:spPr>
          <a:xfrm>
            <a:off x="0" y="0"/>
            <a:ext cx="9144000" cy="836613"/>
          </a:xfrm>
        </p:spPr>
        <p:txBody>
          <a:bodyPr/>
          <a:lstStyle/>
          <a:p>
            <a:r>
              <a:rPr lang="nl-NL" b="1" dirty="0" smtClean="0"/>
              <a:t>Configuring </a:t>
            </a:r>
            <a:r>
              <a:rPr lang="nl-NL" dirty="0"/>
              <a:t>the Event Logger</a:t>
            </a:r>
            <a:endParaRPr lang="es-ES" dirty="0"/>
          </a:p>
        </p:txBody>
      </p:sp>
      <p:grpSp>
        <p:nvGrpSpPr>
          <p:cNvPr id="13" name="Group 12"/>
          <p:cNvGrpSpPr/>
          <p:nvPr/>
        </p:nvGrpSpPr>
        <p:grpSpPr>
          <a:xfrm>
            <a:off x="1493257" y="211077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16" name="Group 15"/>
          <p:cNvGrpSpPr/>
          <p:nvPr/>
        </p:nvGrpSpPr>
        <p:grpSpPr>
          <a:xfrm>
            <a:off x="1413396" y="1478386"/>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19" name="Group 18"/>
          <p:cNvGrpSpPr/>
          <p:nvPr/>
        </p:nvGrpSpPr>
        <p:grpSpPr>
          <a:xfrm>
            <a:off x="4438415" y="3305073"/>
            <a:ext cx="591940" cy="481707"/>
            <a:chOff x="1707517" y="1467106"/>
            <a:chExt cx="591940" cy="48170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4</a:t>
              </a:r>
              <a:endParaRPr lang="en-US" dirty="0">
                <a:solidFill>
                  <a:srgbClr val="3E1FF5"/>
                </a:solidFill>
              </a:endParaRPr>
            </a:p>
          </p:txBody>
        </p:sp>
      </p:grpSp>
    </p:spTree>
    <p:extLst>
      <p:ext uri="{BB962C8B-B14F-4D97-AF65-F5344CB8AC3E}">
        <p14:creationId xmlns:p14="http://schemas.microsoft.com/office/powerpoint/2010/main" val="3328837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r>
              <a:rPr lang="en-US" dirty="0" smtClean="0"/>
              <a:t>:</a:t>
            </a:r>
          </a:p>
          <a:p>
            <a:pPr>
              <a:buFont typeface="+mj-lt"/>
              <a:buAutoNum type="arabicPeriod"/>
            </a:pPr>
            <a:r>
              <a:rPr lang="en-US" dirty="0" smtClean="0"/>
              <a:t>Go </a:t>
            </a:r>
            <a:r>
              <a:rPr lang="en-US" dirty="0"/>
              <a:t>to </a:t>
            </a:r>
            <a:r>
              <a:rPr lang="en-US" u="sng" dirty="0"/>
              <a:t>Results</a:t>
            </a:r>
            <a:r>
              <a:rPr lang="en-US" dirty="0"/>
              <a:t> &gt; </a:t>
            </a:r>
            <a:r>
              <a:rPr lang="en-US" u="sng" dirty="0" smtClean="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t>
            </a:r>
            <a:r>
              <a:rPr lang="en-US" dirty="0" smtClean="0"/>
              <a:t>and </a:t>
            </a:r>
            <a:r>
              <a:rPr lang="en-US" u="sng" dirty="0"/>
              <a:t>Open</a:t>
            </a:r>
            <a:r>
              <a:rPr lang="en-US" dirty="0" smtClean="0"/>
              <a:t> one of the files </a:t>
            </a:r>
            <a:endParaRPr lang="en-US" dirty="0"/>
          </a:p>
          <a:p>
            <a:pPr marL="0" indent="0">
              <a:buNone/>
            </a:pPr>
            <a:endParaRPr lang="en-US" u="sng" dirty="0" smtClean="0"/>
          </a:p>
        </p:txBody>
      </p:sp>
      <p:sp>
        <p:nvSpPr>
          <p:cNvPr id="3" name="Title 2"/>
          <p:cNvSpPr>
            <a:spLocks noGrp="1"/>
          </p:cNvSpPr>
          <p:nvPr>
            <p:ph type="title" idx="4294967295"/>
          </p:nvPr>
        </p:nvSpPr>
        <p:spPr>
          <a:xfrm>
            <a:off x="0" y="0"/>
            <a:ext cx="9144000" cy="836613"/>
          </a:xfrm>
        </p:spPr>
        <p:txBody>
          <a:bodyPr/>
          <a:lstStyle/>
          <a:p>
            <a:r>
              <a:rPr lang="en-US" b="1" dirty="0" smtClean="0"/>
              <a:t>Display </a:t>
            </a:r>
            <a:r>
              <a:rPr lang="en-US" dirty="0" smtClean="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Tree>
    <p:extLst>
      <p:ext uri="{BB962C8B-B14F-4D97-AF65-F5344CB8AC3E}">
        <p14:creationId xmlns:p14="http://schemas.microsoft.com/office/powerpoint/2010/main" val="1862002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9868" y="1322392"/>
            <a:ext cx="4320000" cy="2587099"/>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84346" y="1310199"/>
            <a:ext cx="4320000" cy="259760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306918"/>
            <a:ext cx="8472389" cy="2476468"/>
          </a:xfrm>
        </p:spPr>
        <p:txBody>
          <a:bodyPr/>
          <a:lstStyle/>
          <a:p>
            <a:pPr marL="0" indent="0">
              <a:buNone/>
            </a:pPr>
            <a:r>
              <a:rPr lang="en-US" dirty="0" smtClean="0"/>
              <a:t>You can display the trace of the evolution of the previously selected parameters:</a:t>
            </a:r>
            <a:endParaRPr lang="en-US" dirty="0"/>
          </a:p>
          <a:p>
            <a:pPr>
              <a:buFont typeface="+mj-lt"/>
              <a:buAutoNum type="arabicPeriod"/>
            </a:pPr>
            <a:r>
              <a:rPr lang="en-US" dirty="0" smtClean="0"/>
              <a:t>View and analyze the details of the histogram</a:t>
            </a:r>
          </a:p>
          <a:p>
            <a:pPr>
              <a:buFont typeface="+mj-lt"/>
              <a:buAutoNum type="arabicPeriod"/>
            </a:pPr>
            <a:r>
              <a:rPr lang="en-US" dirty="0" smtClean="0"/>
              <a:t>Set </a:t>
            </a:r>
            <a:r>
              <a:rPr lang="en-US" dirty="0"/>
              <a:t>the </a:t>
            </a:r>
            <a:r>
              <a:rPr lang="en-US" dirty="0" smtClean="0"/>
              <a:t>scale at your preferred </a:t>
            </a:r>
            <a:r>
              <a:rPr lang="en-US" dirty="0"/>
              <a:t>zoom </a:t>
            </a:r>
            <a:r>
              <a:rPr lang="en-US" dirty="0" smtClean="0"/>
              <a:t>level</a:t>
            </a:r>
          </a:p>
          <a:p>
            <a:pPr>
              <a:buFont typeface="+mj-lt"/>
              <a:buAutoNum type="arabicPeriod"/>
            </a:pPr>
            <a:r>
              <a:rPr lang="en-US" dirty="0" smtClean="0"/>
              <a:t>Selected one event </a:t>
            </a:r>
            <a:r>
              <a:rPr lang="en-US" dirty="0"/>
              <a:t>to </a:t>
            </a:r>
            <a:r>
              <a:rPr lang="en-US" dirty="0" smtClean="0"/>
              <a:t>display a more detailed diagram</a:t>
            </a:r>
          </a:p>
          <a:p>
            <a:pPr>
              <a:buFont typeface="+mj-lt"/>
              <a:buAutoNum type="arabicPeriod"/>
            </a:pPr>
            <a:r>
              <a:rPr lang="en-US" dirty="0" smtClean="0"/>
              <a:t>Click on the screen to know the exact value at one specific time</a:t>
            </a:r>
            <a:endParaRPr lang="en-US" dirty="0"/>
          </a:p>
        </p:txBody>
      </p:sp>
      <p:sp>
        <p:nvSpPr>
          <p:cNvPr id="3" name="Title 2"/>
          <p:cNvSpPr>
            <a:spLocks noGrp="1"/>
          </p:cNvSpPr>
          <p:nvPr>
            <p:ph type="title" idx="4294967295"/>
          </p:nvPr>
        </p:nvSpPr>
        <p:spPr>
          <a:xfrm>
            <a:off x="0" y="0"/>
            <a:ext cx="9144000" cy="836613"/>
          </a:xfrm>
        </p:spPr>
        <p:txBody>
          <a:bodyPr/>
          <a:lstStyle/>
          <a:p>
            <a:r>
              <a:rPr lang="nl-NL" b="1" dirty="0" smtClean="0"/>
              <a:t>Event logger </a:t>
            </a:r>
            <a:r>
              <a:rPr lang="nl-NL" dirty="0" smtClean="0"/>
              <a:t>results</a:t>
            </a:r>
            <a:endParaRPr lang="es-ES"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37" y="913964"/>
            <a:ext cx="661687" cy="442646"/>
          </a:xfrm>
          <a:prstGeom prst="rect">
            <a:avLst/>
          </a:prstGeom>
        </p:spPr>
      </p:pic>
      <p:sp>
        <p:nvSpPr>
          <p:cNvPr id="30" name="TextBox 29"/>
          <p:cNvSpPr txBox="1"/>
          <p:nvPr/>
        </p:nvSpPr>
        <p:spPr>
          <a:xfrm>
            <a:off x="7000750" y="770140"/>
            <a:ext cx="269626" cy="276999"/>
          </a:xfrm>
          <a:prstGeom prst="rect">
            <a:avLst/>
          </a:prstGeom>
          <a:noFill/>
        </p:spPr>
        <p:txBody>
          <a:bodyPr wrap="none" rtlCol="0">
            <a:spAutoFit/>
          </a:bodyPr>
          <a:lstStyle/>
          <a:p>
            <a:r>
              <a:rPr lang="en-US" dirty="0" smtClean="0">
                <a:solidFill>
                  <a:srgbClr val="3E1FF5"/>
                </a:solidFill>
              </a:rPr>
              <a:t>4</a:t>
            </a:r>
          </a:p>
        </p:txBody>
      </p:sp>
      <p:grpSp>
        <p:nvGrpSpPr>
          <p:cNvPr id="25" name="Group 24"/>
          <p:cNvGrpSpPr/>
          <p:nvPr/>
        </p:nvGrpSpPr>
        <p:grpSpPr>
          <a:xfrm>
            <a:off x="6486167" y="2391351"/>
            <a:ext cx="591940" cy="481707"/>
            <a:chOff x="1707517" y="1467106"/>
            <a:chExt cx="591940" cy="481707"/>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4</a:t>
              </a:r>
              <a:endParaRPr lang="en-US" dirty="0">
                <a:solidFill>
                  <a:srgbClr val="3E1FF5"/>
                </a:solidFill>
              </a:endParaRPr>
            </a:p>
          </p:txBody>
        </p:sp>
      </p:grpSp>
      <p:grpSp>
        <p:nvGrpSpPr>
          <p:cNvPr id="39" name="Group 38"/>
          <p:cNvGrpSpPr/>
          <p:nvPr/>
        </p:nvGrpSpPr>
        <p:grpSpPr>
          <a:xfrm>
            <a:off x="8104231" y="1683169"/>
            <a:ext cx="591940" cy="481707"/>
            <a:chOff x="1707517" y="1467106"/>
            <a:chExt cx="591940" cy="481707"/>
          </a:xfrm>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1" name="TextBox 40"/>
            <p:cNvSpPr txBox="1"/>
            <p:nvPr/>
          </p:nvSpPr>
          <p:spPr>
            <a:xfrm>
              <a:off x="1776618" y="1671814"/>
              <a:ext cx="312906" cy="276999"/>
            </a:xfrm>
            <a:prstGeom prst="rect">
              <a:avLst/>
            </a:prstGeom>
            <a:noFill/>
          </p:spPr>
          <p:txBody>
            <a:bodyPr wrap="none" rtlCol="0">
              <a:spAutoFit/>
            </a:bodyPr>
            <a:lstStyle/>
            <a:p>
              <a:r>
                <a:rPr lang="en-US" dirty="0" smtClean="0">
                  <a:solidFill>
                    <a:srgbClr val="3E1FF5"/>
                  </a:solidFill>
                </a:rPr>
                <a:t>6 </a:t>
              </a:r>
              <a:endParaRPr lang="en-US" dirty="0">
                <a:solidFill>
                  <a:srgbClr val="3E1FF5"/>
                </a:solidFill>
              </a:endParaRPr>
            </a:p>
          </p:txBody>
        </p:sp>
      </p:grpSp>
      <p:grpSp>
        <p:nvGrpSpPr>
          <p:cNvPr id="45" name="Group 44"/>
          <p:cNvGrpSpPr/>
          <p:nvPr/>
        </p:nvGrpSpPr>
        <p:grpSpPr>
          <a:xfrm>
            <a:off x="815767" y="3712700"/>
            <a:ext cx="591940" cy="481707"/>
            <a:chOff x="1707517" y="1467106"/>
            <a:chExt cx="591940" cy="481707"/>
          </a:xfrm>
        </p:grpSpPr>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7" name="TextBox 4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8" name="Group 47"/>
          <p:cNvGrpSpPr/>
          <p:nvPr/>
        </p:nvGrpSpPr>
        <p:grpSpPr>
          <a:xfrm>
            <a:off x="1685843" y="3678775"/>
            <a:ext cx="591940" cy="481707"/>
            <a:chOff x="1707517" y="1467106"/>
            <a:chExt cx="591940" cy="481707"/>
          </a:xfrm>
        </p:grpSpPr>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0" name="TextBox 4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51" name="Group 50"/>
          <p:cNvGrpSpPr/>
          <p:nvPr/>
        </p:nvGrpSpPr>
        <p:grpSpPr>
          <a:xfrm>
            <a:off x="2585739" y="3712700"/>
            <a:ext cx="591940" cy="481707"/>
            <a:chOff x="1707517" y="1467106"/>
            <a:chExt cx="591940" cy="481707"/>
          </a:xfrm>
        </p:grpSpPr>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3" name="TextBox 5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1" name="Group 30"/>
          <p:cNvGrpSpPr/>
          <p:nvPr/>
        </p:nvGrpSpPr>
        <p:grpSpPr>
          <a:xfrm>
            <a:off x="1965792" y="750954"/>
            <a:ext cx="661687" cy="599170"/>
            <a:chOff x="2428577" y="858424"/>
            <a:chExt cx="661687" cy="599170"/>
          </a:xfrm>
        </p:grpSpPr>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3" name="TextBox 32"/>
            <p:cNvSpPr txBox="1"/>
            <p:nvPr/>
          </p:nvSpPr>
          <p:spPr>
            <a:xfrm>
              <a:off x="2647190" y="858424"/>
              <a:ext cx="269626" cy="276999"/>
            </a:xfrm>
            <a:prstGeom prst="rect">
              <a:avLst/>
            </a:prstGeom>
            <a:noFill/>
          </p:spPr>
          <p:txBody>
            <a:bodyPr wrap="none" rtlCol="0">
              <a:spAutoFit/>
            </a:bodyPr>
            <a:lstStyle/>
            <a:p>
              <a:r>
                <a:rPr lang="en-US" dirty="0" smtClean="0">
                  <a:solidFill>
                    <a:schemeClr val="accent6"/>
                  </a:solidFill>
                </a:rPr>
                <a:t>1</a:t>
              </a:r>
            </a:p>
          </p:txBody>
        </p:sp>
      </p:grpSp>
      <p:grpSp>
        <p:nvGrpSpPr>
          <p:cNvPr id="54" name="Group 53"/>
          <p:cNvGrpSpPr/>
          <p:nvPr/>
        </p:nvGrpSpPr>
        <p:grpSpPr>
          <a:xfrm>
            <a:off x="-7842" y="2252851"/>
            <a:ext cx="591940" cy="481707"/>
            <a:chOff x="1707517" y="1467106"/>
            <a:chExt cx="591940" cy="481707"/>
          </a:xfrm>
        </p:grpSpPr>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6" name="TextBox 5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sp>
        <p:nvSpPr>
          <p:cNvPr id="38" name="Rounded Rectangle 37"/>
          <p:cNvSpPr/>
          <p:nvPr/>
        </p:nvSpPr>
        <p:spPr bwMode="auto">
          <a:xfrm>
            <a:off x="6867332" y="1557341"/>
            <a:ext cx="517718" cy="216051"/>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502025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dirty="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US" sz="2400" b="1" dirty="0">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provides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SyncE, </a:t>
            </a:r>
            <a:r>
              <a:rPr lang="en-US" dirty="0" smtClean="0">
                <a:solidFill>
                  <a:schemeClr val="tx1"/>
                </a:solidFill>
                <a:ea typeface="SimSun"/>
              </a:rPr>
              <a:t>NTP, PTP</a:t>
            </a:r>
            <a:r>
              <a:rPr lang="en-US" dirty="0">
                <a:solidFill>
                  <a:schemeClr val="tx1"/>
                </a:solidFill>
                <a:ea typeface="SimSun"/>
              </a:rPr>
              <a:t>, </a:t>
            </a:r>
            <a:r>
              <a:rPr lang="en-US" dirty="0" err="1">
                <a:solidFill>
                  <a:schemeClr val="tx1"/>
                </a:solidFill>
                <a:ea typeface="SimSun"/>
              </a:rPr>
              <a:t>GbE</a:t>
            </a:r>
            <a:r>
              <a:rPr lang="en-US" dirty="0">
                <a:solidFill>
                  <a:schemeClr val="tx1"/>
                </a:solidFill>
                <a:ea typeface="SimSun"/>
              </a:rPr>
              <a:t>,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r>
              <a:rPr lang="en-US" dirty="0" smtClean="0">
                <a:solidFill>
                  <a:schemeClr val="bg1">
                    <a:lumMod val="50000"/>
                  </a:schemeClr>
                </a:solidFill>
              </a:rPr>
              <a:t>It </a:t>
            </a:r>
            <a:r>
              <a:rPr lang="en-US" dirty="0">
                <a:solidFill>
                  <a:schemeClr val="bg1">
                    <a:lumMod val="50000"/>
                  </a:schemeClr>
                </a:solidFill>
              </a:rPr>
              <a:t>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pic>
        <p:nvPicPr>
          <p:cNvPr id="4"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578612" y="2048717"/>
            <a:ext cx="2312844" cy="74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4800" b="1" dirty="0" smtClean="0">
                <a:solidFill>
                  <a:srgbClr val="FF0000"/>
                </a:solidFill>
                <a:latin typeface="Myriad Pro Cond" panose="020B0506030403020204" pitchFamily="34" charset="0"/>
              </a:rPr>
              <a:t>x</a:t>
            </a:r>
            <a:r>
              <a:rPr lang="en-US" altLang="en-US" sz="4800" b="1" dirty="0" smtClean="0">
                <a:solidFill>
                  <a:schemeClr val="tx1"/>
                </a:solidFill>
                <a:latin typeface="Myriad Pro Cond" panose="020B0506030403020204" pitchFamily="34" charset="0"/>
              </a:rPr>
              <a:t>Genius</a:t>
            </a:r>
            <a:endParaRPr lang="en-US" altLang="en-US" sz="4800" b="1" dirty="0">
              <a:solidFill>
                <a:schemeClr val="tx1"/>
              </a:solidFill>
              <a:latin typeface="Myriad Pro Cond" panose="020B0506030403020204" pitchFamily="34" charset="0"/>
            </a:endParaRPr>
          </a:p>
        </p:txBody>
      </p:sp>
      <p:pic>
        <p:nvPicPr>
          <p:cNvPr id="8" name="Google Shape;116;p2"/>
          <p:cNvPicPr preferRelativeResize="0"/>
          <p:nvPr/>
        </p:nvPicPr>
        <p:blipFill rotWithShape="1">
          <a:blip r:embed="rId3">
            <a:alphaModFix/>
          </a:blip>
          <a:srcRect/>
          <a:stretch/>
        </p:blipFill>
        <p:spPr>
          <a:xfrm>
            <a:off x="579499" y="1102529"/>
            <a:ext cx="3672406" cy="2973708"/>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972" y="1816181"/>
            <a:ext cx="3521148" cy="138649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782" y="2661216"/>
            <a:ext cx="3533852" cy="1357743"/>
          </a:xfrm>
          <a:prstGeom prst="rect">
            <a:avLst/>
          </a:prstGeom>
        </p:spPr>
      </p:pic>
    </p:spTree>
    <p:extLst>
      <p:ext uri="{BB962C8B-B14F-4D97-AF65-F5344CB8AC3E}">
        <p14:creationId xmlns:p14="http://schemas.microsoft.com/office/powerpoint/2010/main" val="3952638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254" y="1094336"/>
            <a:ext cx="4320000" cy="2587099"/>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a:buFont typeface="+mj-lt"/>
              <a:buAutoNum type="arabicPeriod"/>
            </a:pPr>
            <a:r>
              <a:rPr lang="en-US" dirty="0" smtClean="0"/>
              <a:t>To change the scale horizontally click one time, for vertical two times</a:t>
            </a:r>
          </a:p>
          <a:p>
            <a:pPr>
              <a:buFont typeface="+mj-lt"/>
              <a:buAutoNum type="arabicPeriod"/>
            </a:pPr>
            <a:r>
              <a:rPr lang="en-US" dirty="0" smtClean="0"/>
              <a:t>Click in the </a:t>
            </a:r>
            <a:r>
              <a:rPr lang="en-US" u="sng" dirty="0" smtClean="0"/>
              <a:t>red </a:t>
            </a:r>
            <a:r>
              <a:rPr lang="en-US" u="sng" dirty="0" err="1" smtClean="0"/>
              <a:t>buttom</a:t>
            </a:r>
            <a:r>
              <a:rPr lang="en-US" dirty="0" smtClean="0"/>
              <a:t> and </a:t>
            </a:r>
            <a:r>
              <a:rPr lang="en-US" dirty="0"/>
              <a:t>draw </a:t>
            </a:r>
            <a:r>
              <a:rPr lang="en-US" dirty="0" smtClean="0"/>
              <a:t>to the left </a:t>
            </a:r>
            <a:r>
              <a:rPr lang="en-US" dirty="0"/>
              <a:t>or </a:t>
            </a:r>
            <a:r>
              <a:rPr lang="en-US" dirty="0" smtClean="0"/>
              <a:t>to the right</a:t>
            </a:r>
          </a:p>
          <a:p>
            <a:pPr>
              <a:buFont typeface="+mj-lt"/>
              <a:buAutoNum type="arabicPeriod"/>
            </a:pPr>
            <a:r>
              <a:rPr lang="en-US" dirty="0"/>
              <a:t>To change the scale </a:t>
            </a:r>
            <a:r>
              <a:rPr lang="en-US" dirty="0" smtClean="0"/>
              <a:t>vertically </a:t>
            </a:r>
            <a:r>
              <a:rPr lang="en-US" dirty="0"/>
              <a:t>click </a:t>
            </a:r>
            <a:r>
              <a:rPr lang="en-US" dirty="0" smtClean="0"/>
              <a:t>two times</a:t>
            </a:r>
          </a:p>
          <a:p>
            <a:pPr>
              <a:buFont typeface="+mj-lt"/>
              <a:buAutoNum type="arabicPeriod"/>
            </a:pPr>
            <a:r>
              <a:rPr lang="en-US" dirty="0"/>
              <a:t>To move the trace across the time click </a:t>
            </a:r>
            <a:r>
              <a:rPr lang="en-US" dirty="0" smtClean="0"/>
              <a:t>one of the three the </a:t>
            </a:r>
            <a:r>
              <a:rPr lang="en-US" u="sng" dirty="0"/>
              <a:t>red </a:t>
            </a:r>
            <a:r>
              <a:rPr lang="en-US" u="sng" dirty="0" err="1" smtClean="0"/>
              <a:t>buttoms</a:t>
            </a:r>
            <a:r>
              <a:rPr lang="en-US" dirty="0" smtClean="0"/>
              <a:t> </a:t>
            </a:r>
            <a:r>
              <a:rPr lang="en-US" dirty="0"/>
              <a:t>and draw the </a:t>
            </a:r>
            <a:r>
              <a:rPr lang="en-US" dirty="0" smtClean="0"/>
              <a:t>finger up and down</a:t>
            </a:r>
          </a:p>
          <a:p>
            <a:pPr>
              <a:buFont typeface="+mj-lt"/>
              <a:buAutoNum type="arabicPeriod"/>
            </a:pPr>
            <a:r>
              <a:rPr lang="en-US" dirty="0" smtClean="0"/>
              <a:t>Click in the auto-scale symbol to return to the initial conditions</a:t>
            </a:r>
            <a:endParaRPr lang="en-US" dirty="0"/>
          </a:p>
          <a:p>
            <a:pPr>
              <a:buFont typeface="+mj-lt"/>
              <a:buAutoNum type="arabicPeriod"/>
            </a:pPr>
            <a:endParaRPr lang="en-US" dirty="0" smtClean="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smtClean="0"/>
              <a:t>Scaling</a:t>
            </a:r>
            <a:r>
              <a:rPr lang="en-US" dirty="0" smtClean="0"/>
              <a:t> the trace</a:t>
            </a:r>
            <a:endParaRPr lang="en-US" dirty="0"/>
          </a:p>
        </p:txBody>
      </p:sp>
      <p:pic>
        <p:nvPicPr>
          <p:cNvPr id="6" name="Picture 5"/>
          <p:cNvPicPr>
            <a:picLocks noChangeAspect="1"/>
          </p:cNvPicPr>
          <p:nvPr/>
        </p:nvPicPr>
        <p:blipFill>
          <a:blip r:embed="rId3"/>
          <a:stretch>
            <a:fillRect/>
          </a:stretch>
        </p:blipFill>
        <p:spPr>
          <a:xfrm>
            <a:off x="4682092" y="1080147"/>
            <a:ext cx="4320000" cy="2586618"/>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7548" y="3455421"/>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1" name="Group 10"/>
          <p:cNvGrpSpPr/>
          <p:nvPr/>
        </p:nvGrpSpPr>
        <p:grpSpPr>
          <a:xfrm>
            <a:off x="7898616" y="2179105"/>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cxnSp>
        <p:nvCxnSpPr>
          <p:cNvPr id="5" name="Straight Arrow Connector 4"/>
          <p:cNvCxnSpPr/>
          <p:nvPr/>
        </p:nvCxnSpPr>
        <p:spPr bwMode="auto">
          <a:xfrm>
            <a:off x="1651000" y="3263900"/>
            <a:ext cx="787400" cy="0"/>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7" name="Straight Arrow Connector 16"/>
          <p:cNvCxnSpPr/>
          <p:nvPr/>
        </p:nvCxnSpPr>
        <p:spPr bwMode="auto">
          <a:xfrm flipH="1" flipV="1">
            <a:off x="587855" y="3251626"/>
            <a:ext cx="815040" cy="7459"/>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1093682" y="3139840"/>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4" name="Group 23"/>
          <p:cNvGrpSpPr/>
          <p:nvPr/>
        </p:nvGrpSpPr>
        <p:grpSpPr>
          <a:xfrm>
            <a:off x="4646302" y="3496632"/>
            <a:ext cx="591940" cy="481707"/>
            <a:chOff x="1707517" y="1467106"/>
            <a:chExt cx="591940" cy="481707"/>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6" name="TextBox 2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27" name="Group 26"/>
          <p:cNvGrpSpPr/>
          <p:nvPr/>
        </p:nvGrpSpPr>
        <p:grpSpPr>
          <a:xfrm>
            <a:off x="4557497" y="3300164"/>
            <a:ext cx="591940" cy="481707"/>
            <a:chOff x="1707517" y="1467106"/>
            <a:chExt cx="591940" cy="481707"/>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5</a:t>
              </a:r>
              <a:endParaRPr lang="en-US" dirty="0">
                <a:solidFill>
                  <a:srgbClr val="3E1FF5"/>
                </a:solidFill>
              </a:endParaRPr>
            </a:p>
          </p:txBody>
        </p:sp>
      </p:grpSp>
    </p:spTree>
    <p:extLst>
      <p:ext uri="{BB962C8B-B14F-4D97-AF65-F5344CB8AC3E}">
        <p14:creationId xmlns:p14="http://schemas.microsoft.com/office/powerpoint/2010/main" val="239537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797" y="1080000"/>
            <a:ext cx="4320000" cy="2610581"/>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a:stretch>
            <a:fillRect/>
          </a:stretch>
        </p:blipFill>
        <p:spPr>
          <a:xfrm>
            <a:off x="4664779" y="1080000"/>
            <a:ext cx="4352221" cy="263969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marL="0" indent="0">
              <a:buNone/>
            </a:pPr>
            <a:r>
              <a:rPr lang="en-US" dirty="0" smtClean="0"/>
              <a:t>To </a:t>
            </a:r>
            <a:r>
              <a:rPr lang="en-US" dirty="0"/>
              <a:t>export log files in CSV </a:t>
            </a:r>
            <a:r>
              <a:rPr lang="en-US" dirty="0" smtClean="0"/>
              <a:t>format:</a:t>
            </a:r>
          </a:p>
          <a:p>
            <a:pPr>
              <a:buFont typeface="+mj-lt"/>
              <a:buAutoNum type="arabicPeriod"/>
            </a:pPr>
            <a:r>
              <a:rPr lang="en-US" dirty="0" smtClean="0"/>
              <a:t>Go </a:t>
            </a:r>
            <a:r>
              <a:rPr lang="en-US" u="sng" dirty="0" smtClean="0"/>
              <a:t>Home</a:t>
            </a:r>
            <a:r>
              <a:rPr lang="en-US" dirty="0"/>
              <a:t> </a:t>
            </a:r>
            <a:r>
              <a:rPr lang="en-US" dirty="0" smtClean="0"/>
              <a:t>&gt; [</a:t>
            </a:r>
            <a:r>
              <a:rPr lang="en-US" u="sng" dirty="0" smtClean="0"/>
              <a:t>File</a:t>
            </a:r>
            <a:r>
              <a:rPr lang="en-US" i="1" u="sng" dirty="0" smtClean="0"/>
              <a:t> </a:t>
            </a:r>
            <a:r>
              <a:rPr lang="en-US" u="sng" dirty="0" smtClean="0"/>
              <a:t>icon</a:t>
            </a:r>
            <a:r>
              <a:rPr lang="en-US" dirty="0" smtClean="0"/>
              <a:t>] &gt; </a:t>
            </a:r>
            <a:r>
              <a:rPr lang="en-US" u="sng" dirty="0" smtClean="0"/>
              <a:t>Configuration </a:t>
            </a:r>
            <a:r>
              <a:rPr lang="en-US" u="sng" dirty="0"/>
              <a:t>files</a:t>
            </a:r>
            <a:r>
              <a:rPr lang="en-US" i="1" dirty="0"/>
              <a:t> </a:t>
            </a:r>
            <a:r>
              <a:rPr lang="en-US" dirty="0" smtClean="0"/>
              <a:t>| </a:t>
            </a:r>
            <a:r>
              <a:rPr lang="en-US" u="sng" dirty="0"/>
              <a:t>Report </a:t>
            </a:r>
            <a:r>
              <a:rPr lang="en-US" u="sng" dirty="0" smtClean="0"/>
              <a:t>files</a:t>
            </a:r>
            <a:r>
              <a:rPr lang="en-US" dirty="0"/>
              <a:t> </a:t>
            </a:r>
            <a:r>
              <a:rPr lang="en-US" dirty="0" smtClean="0"/>
              <a:t>&gt; </a:t>
            </a:r>
            <a:r>
              <a:rPr lang="en-US" u="sng" dirty="0" smtClean="0"/>
              <a:t>Internal memory</a:t>
            </a:r>
            <a:br>
              <a:rPr lang="en-US" u="sng" dirty="0" smtClean="0"/>
            </a:br>
            <a:r>
              <a:rPr lang="en-US" dirty="0" smtClean="0"/>
              <a:t>to </a:t>
            </a:r>
            <a:r>
              <a:rPr lang="en-US" dirty="0"/>
              <a:t>list the files currently stored in the </a:t>
            </a:r>
            <a:r>
              <a:rPr lang="en-US" dirty="0" smtClean="0"/>
              <a:t>unit</a:t>
            </a:r>
          </a:p>
          <a:p>
            <a:pPr>
              <a:buFont typeface="+mj-lt"/>
              <a:buAutoNum type="arabicPeriod"/>
            </a:pPr>
            <a:r>
              <a:rPr lang="en-US" dirty="0" smtClean="0"/>
              <a:t>Select </a:t>
            </a:r>
            <a:r>
              <a:rPr lang="en-US" dirty="0"/>
              <a:t>the </a:t>
            </a:r>
            <a:r>
              <a:rPr lang="en-US" dirty="0" smtClean="0"/>
              <a:t>files you want to export: </a:t>
            </a:r>
            <a:r>
              <a:rPr lang="en-US" u="sng" dirty="0" smtClean="0"/>
              <a:t>File name</a:t>
            </a:r>
            <a:r>
              <a:rPr lang="en-US" dirty="0" smtClean="0"/>
              <a:t> &gt; </a:t>
            </a:r>
            <a:r>
              <a:rPr lang="en-US" u="sng" dirty="0" smtClean="0"/>
              <a:t>Export</a:t>
            </a:r>
            <a:r>
              <a:rPr lang="en-US" dirty="0" smtClean="0"/>
              <a:t>  </a:t>
            </a:r>
          </a:p>
          <a:p>
            <a:pPr>
              <a:buFont typeface="+mj-lt"/>
              <a:buAutoNum type="arabicPeriod"/>
            </a:pPr>
            <a:r>
              <a:rPr lang="en-US" dirty="0" smtClean="0"/>
              <a:t>Choose an </a:t>
            </a:r>
            <a:r>
              <a:rPr lang="en-US" dirty="0"/>
              <a:t>external device:  </a:t>
            </a:r>
            <a:r>
              <a:rPr lang="en-US" u="sng" dirty="0"/>
              <a:t>micro SD</a:t>
            </a:r>
            <a:r>
              <a:rPr lang="en-US" dirty="0"/>
              <a:t> | </a:t>
            </a:r>
            <a:r>
              <a:rPr lang="en-US" u="sng" dirty="0"/>
              <a:t>USB</a:t>
            </a:r>
          </a:p>
          <a:p>
            <a:pPr>
              <a:buFont typeface="+mj-lt"/>
              <a:buAutoNum type="arabicPeriod"/>
            </a:pPr>
            <a:r>
              <a:rPr lang="en-US" dirty="0" smtClean="0"/>
              <a:t>If no </a:t>
            </a:r>
            <a:r>
              <a:rPr lang="en-US" dirty="0"/>
              <a:t>external </a:t>
            </a:r>
            <a:r>
              <a:rPr lang="en-US" dirty="0" smtClean="0"/>
              <a:t>device a popup will appear: ‘No </a:t>
            </a:r>
            <a:r>
              <a:rPr lang="en-US" dirty="0"/>
              <a:t>devices </a:t>
            </a:r>
            <a:r>
              <a:rPr lang="en-US" dirty="0" smtClean="0"/>
              <a:t>present</a:t>
            </a:r>
            <a:r>
              <a:rPr lang="en-US" i="1" dirty="0" smtClean="0"/>
              <a:t>’</a:t>
            </a:r>
            <a:endParaRPr lang="en-US" dirty="0" smtClean="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Exporting</a:t>
            </a:r>
            <a:r>
              <a:rPr lang="en-US" dirty="0"/>
              <a:t>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6544349" y="3548613"/>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7"/>
          <p:cNvGrpSpPr/>
          <p:nvPr/>
        </p:nvGrpSpPr>
        <p:grpSpPr>
          <a:xfrm>
            <a:off x="6771218" y="2398632"/>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3</a:t>
              </a:r>
              <a:endParaRPr lang="en-US" dirty="0">
                <a:solidFill>
                  <a:srgbClr val="3E1FF5"/>
                </a:solidFill>
              </a:endParaRPr>
            </a:p>
          </p:txBody>
        </p:sp>
      </p:grpSp>
      <p:grpSp>
        <p:nvGrpSpPr>
          <p:cNvPr id="30" name="Group 29"/>
          <p:cNvGrpSpPr/>
          <p:nvPr/>
        </p:nvGrpSpPr>
        <p:grpSpPr>
          <a:xfrm>
            <a:off x="4436032" y="2449784"/>
            <a:ext cx="591940" cy="481707"/>
            <a:chOff x="1707517" y="1467106"/>
            <a:chExt cx="591940" cy="481707"/>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2" name="TextBox 31"/>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36" name="Group 35"/>
          <p:cNvGrpSpPr/>
          <p:nvPr/>
        </p:nvGrpSpPr>
        <p:grpSpPr>
          <a:xfrm>
            <a:off x="2150032" y="1352617"/>
            <a:ext cx="591940" cy="481707"/>
            <a:chOff x="1707517" y="1467106"/>
            <a:chExt cx="591940" cy="481707"/>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3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spTree>
    <p:extLst>
      <p:ext uri="{BB962C8B-B14F-4D97-AF65-F5344CB8AC3E}">
        <p14:creationId xmlns:p14="http://schemas.microsoft.com/office/powerpoint/2010/main" val="285958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839419"/>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a:t>
            </a:r>
            <a:r>
              <a:rPr sz="900" kern="1700" spc="10" dirty="0" smtClean="0">
                <a:solidFill>
                  <a:schemeClr val="accent6">
                    <a:lumMod val="50000"/>
                  </a:schemeClr>
                </a:solidFill>
                <a:latin typeface="Calibri Light" panose="020F0302020204030204" pitchFamily="34" charset="0"/>
                <a:cs typeface="Calibri Light" panose="020F0302020204030204" pitchFamily="34" charset="0"/>
              </a:rPr>
              <a:t>Interface</a:t>
            </a:r>
            <a:endParaRPr lang="es-ES" sz="900" kern="1700" spc="10" dirty="0" smtClean="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endParaRPr lang="en-US" sz="900" dirty="0" smtClean="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smtClean="0">
                <a:solidFill>
                  <a:schemeClr val="accent6">
                    <a:lumMod val="50000"/>
                  </a:schemeClr>
                </a:solidFill>
                <a:latin typeface="Calibri Light" panose="020F0302020204030204" pitchFamily="34" charset="0"/>
                <a:cs typeface="Calibri Light" panose="020F0302020204030204" pitchFamily="34" charset="0"/>
              </a:rPr>
              <a:t>T-GM: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Grand </a:t>
            </a:r>
            <a:r>
              <a:rPr lang="en-US" sz="900" dirty="0">
                <a:solidFill>
                  <a:schemeClr val="accent6">
                    <a:lumMod val="50000"/>
                  </a:schemeClr>
                </a:solidFill>
                <a:latin typeface="Calibri Light" panose="020F0302020204030204" pitchFamily="34" charset="0"/>
                <a:cs typeface="Calibri Light" panose="020F0302020204030204" pitchFamily="34" charset="0"/>
              </a:rPr>
              <a:t>Master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PTP</a:t>
            </a:r>
          </a:p>
          <a:p>
            <a:r>
              <a:rPr lang="en-US" sz="900" b="1" dirty="0" smtClean="0">
                <a:solidFill>
                  <a:schemeClr val="accent6">
                    <a:lumMod val="50000"/>
                  </a:schemeClr>
                </a:solidFill>
                <a:latin typeface="Calibri Light" panose="020F0302020204030204" pitchFamily="34" charset="0"/>
                <a:cs typeface="Calibri Light" panose="020F0302020204030204" pitchFamily="34" charset="0"/>
              </a:rPr>
              <a:t>T-BC: </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smtClean="0">
                <a:solidFill>
                  <a:schemeClr val="accent6">
                    <a:lumMod val="50000"/>
                  </a:schemeClr>
                </a:solidFill>
                <a:latin typeface="Calibri Light" panose="020F0302020204030204" pitchFamily="34" charset="0"/>
                <a:cs typeface="Calibri Light" panose="020F0302020204030204" pitchFamily="34" charset="0"/>
              </a:rPr>
              <a:t>T-TSC</a:t>
            </a:r>
            <a:r>
              <a:rPr lang="en-US" sz="900" dirty="0" smtClean="0">
                <a:solidFill>
                  <a:schemeClr val="accent6">
                    <a:lumMod val="50000"/>
                  </a:schemeClr>
                </a:solidFill>
                <a:latin typeface="Calibri Light" panose="020F0302020204030204" pitchFamily="34" charset="0"/>
                <a:cs typeface="Calibri Light" panose="020F0302020204030204" pitchFamily="34" charset="0"/>
              </a:rPr>
              <a:t>: Slave Clock</a:t>
            </a:r>
            <a:endParaRPr lang="en-US" sz="900" dirty="0">
              <a:solidFill>
                <a:schemeClr val="accent6">
                  <a:lumMod val="50000"/>
                </a:schemeClr>
              </a:solidFill>
              <a:latin typeface="Calibri Light" panose="020F0302020204030204" pitchFamily="34" charset="0"/>
              <a:cs typeface="Calibri Light" panose="020F0302020204030204" pitchFamily="34" charset="0"/>
            </a:endParaRP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smtClean="0"/>
              <a:t>Glossary</a:t>
            </a:r>
            <a:endParaRPr lang="en-US" dirty="0"/>
          </a:p>
        </p:txBody>
      </p:sp>
    </p:spTree>
    <p:extLst>
      <p:ext uri="{BB962C8B-B14F-4D97-AF65-F5344CB8AC3E}">
        <p14:creationId xmlns:p14="http://schemas.microsoft.com/office/powerpoint/2010/main" val="2714233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64200" y="1145027"/>
            <a:ext cx="3191933" cy="2377105"/>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The unit is  equipped with GNSS receiver with SMA female connector for connecting an antenna typically supplied with a 5 m of coaxial cable plus a 10 m extension cable</a:t>
            </a:r>
            <a:r>
              <a:rPr lang="en-US" altLang="en-US" dirty="0" smtClean="0"/>
              <a:t>.</a:t>
            </a:r>
            <a:endParaRPr lang="en-US" altLang="en-US" dirty="0"/>
          </a:p>
        </p:txBody>
      </p:sp>
      <p:sp>
        <p:nvSpPr>
          <p:cNvPr id="4" name="Title 2"/>
          <p:cNvSpPr>
            <a:spLocks noGrp="1"/>
          </p:cNvSpPr>
          <p:nvPr>
            <p:ph type="title" idx="4294967295"/>
          </p:nvPr>
        </p:nvSpPr>
        <p:spPr>
          <a:xfrm>
            <a:off x="0" y="0"/>
            <a:ext cx="9144000" cy="827088"/>
          </a:xfrm>
        </p:spPr>
        <p:txBody>
          <a:bodyPr/>
          <a:lstStyle/>
          <a:p>
            <a:r>
              <a:rPr lang="en-US" altLang="en-US" b="1" dirty="0" smtClean="0">
                <a:latin typeface="Century Gothic" panose="020B0502020202020204" pitchFamily="34" charset="0"/>
              </a:rPr>
              <a:t>Interfaces</a:t>
            </a:r>
            <a:r>
              <a:rPr lang="en-US" altLang="en-US" dirty="0" smtClean="0">
                <a:latin typeface="Century Gothic" panose="020B0502020202020204" pitchFamily="34" charset="0"/>
              </a:rPr>
              <a:t> &amp; </a:t>
            </a:r>
            <a:r>
              <a:rPr lang="en-US" altLang="en-US" dirty="0">
                <a:latin typeface="Century Gothic" panose="020B0502020202020204" pitchFamily="34" charset="0"/>
              </a:rPr>
              <a:t>t</a:t>
            </a:r>
            <a:r>
              <a:rPr lang="en-US" altLang="en-US" dirty="0" smtClean="0">
                <a:latin typeface="Century Gothic" panose="020B0502020202020204" pitchFamily="34" charset="0"/>
              </a:rPr>
              <a:t>ime </a:t>
            </a:r>
            <a:r>
              <a:rPr lang="en-US" altLang="en-US" b="1" dirty="0" smtClean="0">
                <a:latin typeface="Century Gothic" panose="020B0502020202020204" pitchFamily="34" charset="0"/>
              </a:rPr>
              <a:t>References</a:t>
            </a:r>
            <a:endParaRPr lang="en-US" b="1" dirty="0"/>
          </a:p>
        </p:txBody>
      </p:sp>
      <p:graphicFrame>
        <p:nvGraphicFramePr>
          <p:cNvPr id="92" name="Table 91"/>
          <p:cNvGraphicFramePr>
            <a:graphicFrameLocks noGrp="1"/>
          </p:cNvGraphicFramePr>
          <p:nvPr>
            <p:extLst>
              <p:ext uri="{D42A27DB-BD31-4B8C-83A1-F6EECF244321}">
                <p14:modId xmlns:p14="http://schemas.microsoft.com/office/powerpoint/2010/main" val="537331459"/>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GNSS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NTP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ToD</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IRIG-B</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PP2S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SyncE</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T1/E1</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MHz</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Data</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smtClean="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smtClean="0">
                          <a:solidFill>
                            <a:schemeClr val="bg1"/>
                          </a:solidFill>
                          <a:latin typeface="Myriad Pro Cond" panose="020B0506030403020204" pitchFamily="34" charset="0"/>
                        </a:rPr>
                        <a:t>RJ45-C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smtClean="0">
                          <a:solidFill>
                            <a:schemeClr val="bg1"/>
                          </a:solidFill>
                          <a:latin typeface="Myriad Pro Cond" panose="020B0506030403020204" pitchFamily="34" charset="0"/>
                        </a:rPr>
                        <a:t>SMB-C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smtClean="0">
                          <a:solidFill>
                            <a:schemeClr val="bg1"/>
                          </a:solidFill>
                          <a:latin typeface="Myriad Pro Cond" panose="020B0506030403020204" pitchFamily="34" charset="0"/>
                        </a:rPr>
                        <a:t>SMA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smtClean="0">
                          <a:solidFill>
                            <a:schemeClr val="bg1"/>
                          </a:solidFill>
                          <a:latin typeface="Myriad Pro Cond" panose="020B0506030403020204" pitchFamily="34" charset="0"/>
                        </a:rPr>
                        <a:t>SMB-1</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 </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smtClean="0">
                          <a:solidFill>
                            <a:schemeClr val="bg1"/>
                          </a:solidFill>
                          <a:latin typeface="Myriad Pro Cond" panose="020B0506030403020204" pitchFamily="34" charset="0"/>
                        </a:rPr>
                        <a:t>SMB-2</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smtClean="0">
                          <a:solidFill>
                            <a:schemeClr val="bg1"/>
                          </a:solidFill>
                          <a:latin typeface="Myriad Pro Cond" panose="020B0506030403020204" pitchFamily="34" charset="0"/>
                        </a:rPr>
                        <a:t>RJ-45</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smtClean="0">
                          <a:solidFill>
                            <a:schemeClr val="bg1"/>
                          </a:solidFill>
                          <a:latin typeface="Myriad Pro Cond" panose="020B0506030403020204" pitchFamily="34" charset="0"/>
                        </a:rPr>
                        <a:t>PHM</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pic>
        <p:nvPicPr>
          <p:cNvPr id="57" name="Picture 56"/>
          <p:cNvPicPr>
            <a:picLocks noChangeAspect="1"/>
          </p:cNvPicPr>
          <p:nvPr/>
        </p:nvPicPr>
        <p:blipFill>
          <a:blip r:embed="rId2"/>
          <a:stretch>
            <a:fillRect/>
          </a:stretch>
        </p:blipFill>
        <p:spPr>
          <a:xfrm>
            <a:off x="305441" y="1544363"/>
            <a:ext cx="5088056" cy="1291099"/>
          </a:xfrm>
          <a:prstGeom prst="rect">
            <a:avLst/>
          </a:prstGeom>
        </p:spPr>
      </p:pic>
      <p:cxnSp>
        <p:nvCxnSpPr>
          <p:cNvPr id="58" name="Straight Connector 57"/>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0" name="Straight Connector 59"/>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2" name="Straight Connector 61"/>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4" name="Straight Connector 63"/>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7" name="Straight Connector 6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9" name="Straight Connector 6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1" name="Straight Connector 7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3" name="Straight Connector 7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4" name="Straight Connector 7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8" name="Straight Connector 7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83" name="TextBox 82"/>
          <p:cNvSpPr txBox="1"/>
          <p:nvPr/>
        </p:nvSpPr>
        <p:spPr>
          <a:xfrm>
            <a:off x="985520"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PHM</a:t>
            </a:r>
            <a:endParaRPr lang="en-US" dirty="0">
              <a:solidFill>
                <a:schemeClr val="tx1"/>
              </a:solidFill>
              <a:latin typeface="Myriad Pro Cond" panose="020B0506030403020204" pitchFamily="34" charset="0"/>
            </a:endParaRPr>
          </a:p>
        </p:txBody>
      </p:sp>
      <p:sp>
        <p:nvSpPr>
          <p:cNvPr id="84" name="TextBox 83"/>
          <p:cNvSpPr txBox="1"/>
          <p:nvPr/>
        </p:nvSpPr>
        <p:spPr>
          <a:xfrm>
            <a:off x="1870553"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RJ45-C</a:t>
            </a:r>
            <a:endParaRPr lang="en-US" dirty="0">
              <a:solidFill>
                <a:schemeClr val="tx1"/>
              </a:solidFill>
              <a:latin typeface="Myriad Pro Cond" panose="020B0506030403020204" pitchFamily="34" charset="0"/>
            </a:endParaRPr>
          </a:p>
        </p:txBody>
      </p:sp>
      <p:sp>
        <p:nvSpPr>
          <p:cNvPr id="85" name="TextBox 84"/>
          <p:cNvSpPr txBox="1"/>
          <p:nvPr/>
        </p:nvSpPr>
        <p:spPr>
          <a:xfrm>
            <a:off x="2596670"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BNC-C</a:t>
            </a:r>
            <a:endParaRPr lang="en-US" dirty="0">
              <a:solidFill>
                <a:schemeClr val="tx1"/>
              </a:solidFill>
              <a:latin typeface="Myriad Pro Cond" panose="020B0506030403020204" pitchFamily="34" charset="0"/>
            </a:endParaRPr>
          </a:p>
        </p:txBody>
      </p:sp>
      <p:sp>
        <p:nvSpPr>
          <p:cNvPr id="86" name="TextBox 85"/>
          <p:cNvSpPr txBox="1"/>
          <p:nvPr/>
        </p:nvSpPr>
        <p:spPr>
          <a:xfrm>
            <a:off x="3233755"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A</a:t>
            </a:r>
            <a:endParaRPr lang="en-US" dirty="0">
              <a:solidFill>
                <a:schemeClr val="tx1"/>
              </a:solidFill>
              <a:latin typeface="Myriad Pro Cond" panose="020B0506030403020204" pitchFamily="34" charset="0"/>
            </a:endParaRPr>
          </a:p>
        </p:txBody>
      </p:sp>
      <p:sp>
        <p:nvSpPr>
          <p:cNvPr id="87" name="TextBox 86"/>
          <p:cNvSpPr txBox="1"/>
          <p:nvPr/>
        </p:nvSpPr>
        <p:spPr>
          <a:xfrm>
            <a:off x="3776852"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B</a:t>
            </a:r>
            <a:endParaRPr lang="en-US" dirty="0">
              <a:solidFill>
                <a:schemeClr val="tx1"/>
              </a:solidFill>
              <a:latin typeface="Myriad Pro Cond" panose="020B0506030403020204" pitchFamily="34" charset="0"/>
            </a:endParaRPr>
          </a:p>
        </p:txBody>
      </p:sp>
      <p:sp>
        <p:nvSpPr>
          <p:cNvPr id="88" name="TextBox 87"/>
          <p:cNvSpPr txBox="1"/>
          <p:nvPr/>
        </p:nvSpPr>
        <p:spPr>
          <a:xfrm>
            <a:off x="4246869"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a:t>
            </a:r>
            <a:endParaRPr lang="en-US" dirty="0">
              <a:solidFill>
                <a:schemeClr val="tx1"/>
              </a:solidFill>
              <a:latin typeface="Myriad Pro Cond" panose="020B0506030403020204" pitchFamily="34" charset="0"/>
            </a:endParaRPr>
          </a:p>
        </p:txBody>
      </p:sp>
      <p:sp>
        <p:nvSpPr>
          <p:cNvPr id="89" name="TextBox 88"/>
          <p:cNvSpPr txBox="1"/>
          <p:nvPr/>
        </p:nvSpPr>
        <p:spPr>
          <a:xfrm>
            <a:off x="4779949"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RJ45-B</a:t>
            </a:r>
            <a:endParaRPr lang="en-US" dirty="0">
              <a:solidFill>
                <a:schemeClr val="tx1"/>
              </a:solidFill>
              <a:latin typeface="Myriad Pro Cond" panose="020B0506030403020204" pitchFamily="34" charset="0"/>
            </a:endParaRPr>
          </a:p>
        </p:txBody>
      </p:sp>
      <p:sp>
        <p:nvSpPr>
          <p:cNvPr id="90" name="TextBox 89"/>
          <p:cNvSpPr txBox="1"/>
          <p:nvPr/>
        </p:nvSpPr>
        <p:spPr>
          <a:xfrm>
            <a:off x="4087769"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SFP-A</a:t>
            </a:r>
            <a:endParaRPr lang="en-US" dirty="0">
              <a:solidFill>
                <a:schemeClr val="tx1"/>
              </a:solidFill>
              <a:latin typeface="Myriad Pro Cond" panose="020B0506030403020204" pitchFamily="34" charset="0"/>
            </a:endParaRPr>
          </a:p>
        </p:txBody>
      </p:sp>
      <p:sp>
        <p:nvSpPr>
          <p:cNvPr id="91" name="TextBox 90"/>
          <p:cNvSpPr txBox="1"/>
          <p:nvPr/>
        </p:nvSpPr>
        <p:spPr>
          <a:xfrm>
            <a:off x="4457233"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Micro SD</a:t>
            </a:r>
            <a:endParaRPr lang="en-US" dirty="0">
              <a:solidFill>
                <a:schemeClr val="tx1"/>
              </a:solidFill>
              <a:latin typeface="Myriad Pro Cond" panose="020B0506030403020204" pitchFamily="34" charset="0"/>
            </a:endParaRPr>
          </a:p>
        </p:txBody>
      </p:sp>
      <p:sp>
        <p:nvSpPr>
          <p:cNvPr id="93" name="TextBox 92"/>
          <p:cNvSpPr txBox="1"/>
          <p:nvPr/>
        </p:nvSpPr>
        <p:spPr>
          <a:xfrm>
            <a:off x="3575897"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SMB-2</a:t>
            </a:r>
            <a:endParaRPr lang="en-US" dirty="0">
              <a:solidFill>
                <a:schemeClr val="tx1"/>
              </a:solidFill>
              <a:latin typeface="Myriad Pro Cond" panose="020B0506030403020204" pitchFamily="34" charset="0"/>
            </a:endParaRPr>
          </a:p>
        </p:txBody>
      </p:sp>
      <p:sp>
        <p:nvSpPr>
          <p:cNvPr id="94" name="TextBox 93"/>
          <p:cNvSpPr txBox="1"/>
          <p:nvPr/>
        </p:nvSpPr>
        <p:spPr>
          <a:xfrm>
            <a:off x="316889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SMB-1</a:t>
            </a:r>
            <a:endParaRPr lang="en-US" dirty="0">
              <a:solidFill>
                <a:schemeClr val="tx1"/>
              </a:solidFill>
              <a:latin typeface="Myriad Pro Cond" panose="020B0506030403020204" pitchFamily="34" charset="0"/>
            </a:endParaRPr>
          </a:p>
        </p:txBody>
      </p:sp>
      <p:sp>
        <p:nvSpPr>
          <p:cNvPr id="95" name="TextBox 94"/>
          <p:cNvSpPr txBox="1"/>
          <p:nvPr/>
        </p:nvSpPr>
        <p:spPr>
          <a:xfrm>
            <a:off x="2830438" y="3049024"/>
            <a:ext cx="449118"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SMA</a:t>
            </a:r>
            <a:endParaRPr lang="en-US" dirty="0">
              <a:solidFill>
                <a:schemeClr val="tx1"/>
              </a:solidFill>
              <a:latin typeface="Myriad Pro Cond" panose="020B0506030403020204" pitchFamily="34" charset="0"/>
            </a:endParaRPr>
          </a:p>
        </p:txBody>
      </p:sp>
      <p:sp>
        <p:nvSpPr>
          <p:cNvPr id="96" name="TextBox 95"/>
          <p:cNvSpPr txBox="1"/>
          <p:nvPr/>
        </p:nvSpPr>
        <p:spPr>
          <a:xfrm>
            <a:off x="231815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SMB-C</a:t>
            </a:r>
            <a:endParaRPr lang="en-US" dirty="0">
              <a:solidFill>
                <a:schemeClr val="tx1"/>
              </a:solidFill>
              <a:latin typeface="Myriad Pro Cond" panose="020B0506030403020204" pitchFamily="34" charset="0"/>
            </a:endParaRPr>
          </a:p>
        </p:txBody>
      </p:sp>
      <p:sp>
        <p:nvSpPr>
          <p:cNvPr id="97" name="TextBox 96"/>
          <p:cNvSpPr txBox="1"/>
          <p:nvPr/>
        </p:nvSpPr>
        <p:spPr>
          <a:xfrm>
            <a:off x="1907616" y="3049024"/>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t>
            </a:r>
            <a:endParaRPr lang="en-US" dirty="0">
              <a:solidFill>
                <a:schemeClr val="tx1"/>
              </a:solidFill>
              <a:latin typeface="Myriad Pro Cond" panose="020B0506030403020204" pitchFamily="34" charset="0"/>
            </a:endParaRPr>
          </a:p>
        </p:txBody>
      </p:sp>
      <p:sp>
        <p:nvSpPr>
          <p:cNvPr id="98" name="Right Brace 97"/>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cxnSp>
        <p:nvCxnSpPr>
          <p:cNvPr id="99" name="Straight Connector 98"/>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02" name="Straight Connector 101"/>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04" name="Picture 103"/>
          <p:cNvPicPr>
            <a:picLocks noChangeAspect="1"/>
          </p:cNvPicPr>
          <p:nvPr/>
        </p:nvPicPr>
        <p:blipFill>
          <a:blip r:embed="rId3"/>
          <a:stretch>
            <a:fillRect/>
          </a:stretch>
        </p:blipFill>
        <p:spPr>
          <a:xfrm>
            <a:off x="521292" y="1705877"/>
            <a:ext cx="1207496" cy="907147"/>
          </a:xfrm>
          <a:prstGeom prst="rect">
            <a:avLst/>
          </a:prstGeom>
        </p:spPr>
      </p:pic>
      <p:grpSp>
        <p:nvGrpSpPr>
          <p:cNvPr id="105" name="Group 104"/>
          <p:cNvGrpSpPr/>
          <p:nvPr/>
        </p:nvGrpSpPr>
        <p:grpSpPr>
          <a:xfrm>
            <a:off x="1163105" y="1208618"/>
            <a:ext cx="8469" cy="524934"/>
            <a:chOff x="1473200" y="1193800"/>
            <a:chExt cx="8469" cy="524934"/>
          </a:xfrm>
        </p:grpSpPr>
        <p:cxnSp>
          <p:nvCxnSpPr>
            <p:cNvPr id="106" name="Straight Connector 105"/>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7" name="Straight Connector 106"/>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08" name="TextBox 107"/>
          <p:cNvSpPr txBox="1"/>
          <p:nvPr/>
        </p:nvSpPr>
        <p:spPr>
          <a:xfrm>
            <a:off x="4945146" y="3056358"/>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SFP-B</a:t>
            </a:r>
            <a:endParaRPr lang="en-US" dirty="0">
              <a:solidFill>
                <a:schemeClr val="tx1"/>
              </a:solidFill>
              <a:latin typeface="Myriad Pro Cond" panose="020B0506030403020204" pitchFamily="34" charset="0"/>
            </a:endParaRPr>
          </a:p>
        </p:txBody>
      </p:sp>
    </p:spTree>
    <p:extLst>
      <p:ext uri="{BB962C8B-B14F-4D97-AF65-F5344CB8AC3E}">
        <p14:creationId xmlns:p14="http://schemas.microsoft.com/office/powerpoint/2010/main" val="6386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4" name="Straight Arrow Connector 343"/>
          <p:cNvCxnSpPr/>
          <p:nvPr/>
        </p:nvCxnSpPr>
        <p:spPr bwMode="auto">
          <a:xfrm flipH="1">
            <a:off x="2166426" y="3687928"/>
            <a:ext cx="2289" cy="80174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4" name="Title 2"/>
          <p:cNvSpPr>
            <a:spLocks noGrp="1"/>
          </p:cNvSpPr>
          <p:nvPr>
            <p:ph type="title" idx="4294967295"/>
          </p:nvPr>
        </p:nvSpPr>
        <p:spPr>
          <a:xfrm>
            <a:off x="0" y="0"/>
            <a:ext cx="9134475" cy="827088"/>
          </a:xfrm>
        </p:spPr>
        <p:txBody>
          <a:bodyPr/>
          <a:lstStyle/>
          <a:p>
            <a:r>
              <a:rPr lang="es-ES" b="1" dirty="0" smtClean="0"/>
              <a:t>NTP </a:t>
            </a:r>
            <a:r>
              <a:rPr lang="es-ES" dirty="0" smtClean="0"/>
              <a:t>in xGenius &amp; Zeus</a:t>
            </a:r>
            <a:endParaRPr lang="en-US" dirty="0"/>
          </a:p>
        </p:txBody>
      </p:sp>
      <p:sp>
        <p:nvSpPr>
          <p:cNvPr id="5" name="Rectangle 2"/>
          <p:cNvSpPr txBox="1">
            <a:spLocks noGrp="1" noChangeArrowheads="1"/>
          </p:cNvSpPr>
          <p:nvPr>
            <p:ph idx="1"/>
          </p:nvPr>
        </p:nvSpPr>
        <p:spPr bwMode="auto">
          <a:xfrm>
            <a:off x="5035418" y="1286466"/>
            <a:ext cx="4159032" cy="531088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smtClean="0"/>
              <a:t>This presentation describes how to verify the accuracy and quality of  one NTP server. </a:t>
            </a:r>
            <a:endParaRPr lang="en-US" sz="1100"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sz="1100" dirty="0" smtClean="0"/>
              <a:t> </a:t>
            </a: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b="1" dirty="0" smtClean="0"/>
              <a:t>xGenius </a:t>
            </a:r>
            <a:r>
              <a:rPr lang="en-US" dirty="0" smtClean="0"/>
              <a:t>and </a:t>
            </a:r>
            <a:r>
              <a:rPr lang="en-US" b="1" dirty="0" smtClean="0"/>
              <a:t>Zeus</a:t>
            </a:r>
            <a:r>
              <a:rPr lang="en-US" dirty="0" smtClean="0"/>
              <a:t> support NTP server / client </a:t>
            </a:r>
            <a:r>
              <a:rPr lang="en-US" dirty="0"/>
              <a:t>emulation </a:t>
            </a:r>
            <a:r>
              <a:rPr lang="en-US" dirty="0" smtClean="0"/>
              <a:t>using external time references such as GNSS</a:t>
            </a:r>
            <a:r>
              <a:rPr lang="en-US" dirty="0"/>
              <a:t>, </a:t>
            </a:r>
            <a:r>
              <a:rPr lang="en-US" dirty="0" smtClean="0"/>
              <a:t>ToD or IRIG-B </a:t>
            </a:r>
            <a:r>
              <a:rPr lang="en-US" dirty="0"/>
              <a:t>(avoid 1.5/2.0 MHz, 2048 kHz, 1 PPS and SyncE, because are frequency-only references and this test require also phase)</a:t>
            </a:r>
            <a:endParaRPr lang="en-US" sz="1100"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sz="1100" dirty="0" smtClean="0"/>
              <a:t> </a:t>
            </a: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smtClean="0"/>
              <a:t>NTPv4 </a:t>
            </a:r>
            <a:r>
              <a:rPr lang="en-US" dirty="0"/>
              <a:t>maintain </a:t>
            </a:r>
            <a:r>
              <a:rPr lang="en-US" dirty="0" smtClean="0"/>
              <a:t>1-20ms </a:t>
            </a:r>
            <a:r>
              <a:rPr lang="en-US" dirty="0"/>
              <a:t>time</a:t>
            </a:r>
            <a:r>
              <a:rPr lang="en-US" dirty="0" smtClean="0"/>
              <a:t> using software-interrupt </a:t>
            </a:r>
            <a:r>
              <a:rPr lang="en-US" dirty="0"/>
              <a:t>based solutions over </a:t>
            </a:r>
            <a:r>
              <a:rPr lang="en-US" dirty="0" smtClean="0"/>
              <a:t>Internet achieving </a:t>
            </a:r>
            <a:r>
              <a:rPr lang="en-US" dirty="0"/>
              <a:t>accuracies of </a:t>
            </a:r>
            <a:r>
              <a:rPr lang="en-US" dirty="0" smtClean="0"/>
              <a:t>1us or </a:t>
            </a:r>
            <a:r>
              <a:rPr lang="en-US" dirty="0"/>
              <a:t>better </a:t>
            </a:r>
            <a:r>
              <a:rPr lang="en-US" dirty="0" smtClean="0"/>
              <a:t>in ideal conditions.</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smtClean="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2400" u="sng" kern="0" dirty="0">
              <a:solidFill>
                <a:srgbClr val="FF0000"/>
              </a:solidFill>
            </a:endParaRPr>
          </a:p>
        </p:txBody>
      </p:sp>
      <p:sp>
        <p:nvSpPr>
          <p:cNvPr id="8" name="object 25"/>
          <p:cNvSpPr/>
          <p:nvPr/>
        </p:nvSpPr>
        <p:spPr>
          <a:xfrm>
            <a:off x="1649682" y="3309576"/>
            <a:ext cx="1047750" cy="662743"/>
          </a:xfrm>
          <a:prstGeom prst="rect">
            <a:avLst/>
          </a:prstGeom>
          <a:blipFill>
            <a:blip r:embed="rId2" cstate="print"/>
            <a:stretch>
              <a:fillRect/>
            </a:stretch>
          </a:blipFill>
        </p:spPr>
        <p:txBody>
          <a:bodyPr wrap="square" lIns="0" tIns="0" rIns="0" bIns="0" rtlCol="0"/>
          <a:lstStyle/>
          <a:p>
            <a:endParaRPr/>
          </a:p>
        </p:txBody>
      </p:sp>
      <p:sp>
        <p:nvSpPr>
          <p:cNvPr id="9" name="object 140"/>
          <p:cNvSpPr/>
          <p:nvPr/>
        </p:nvSpPr>
        <p:spPr>
          <a:xfrm>
            <a:off x="2047624" y="1789540"/>
            <a:ext cx="247650" cy="247650"/>
          </a:xfrm>
          <a:prstGeom prst="rect">
            <a:avLst/>
          </a:prstGeom>
          <a:blipFill>
            <a:blip r:embed="rId3" cstate="print"/>
            <a:stretch>
              <a:fillRect/>
            </a:stretch>
          </a:blipFill>
        </p:spPr>
        <p:txBody>
          <a:bodyPr wrap="square" lIns="0" tIns="0" rIns="0" bIns="0" rtlCol="0"/>
          <a:lstStyle/>
          <a:p>
            <a:endParaRPr/>
          </a:p>
        </p:txBody>
      </p:sp>
      <p:sp>
        <p:nvSpPr>
          <p:cNvPr id="10" name="object 1097"/>
          <p:cNvSpPr/>
          <p:nvPr/>
        </p:nvSpPr>
        <p:spPr>
          <a:xfrm>
            <a:off x="1435307" y="2377322"/>
            <a:ext cx="1479041" cy="240030"/>
          </a:xfrm>
          <a:prstGeom prst="rect">
            <a:avLst/>
          </a:prstGeom>
          <a:blipFill>
            <a:blip r:embed="rId4" cstate="print"/>
            <a:stretch>
              <a:fillRect/>
            </a:stretch>
          </a:blipFill>
        </p:spPr>
        <p:txBody>
          <a:bodyPr wrap="square" lIns="0" tIns="0" rIns="0" bIns="0" rtlCol="0"/>
          <a:lstStyle/>
          <a:p>
            <a:endParaRPr/>
          </a:p>
        </p:txBody>
      </p:sp>
      <p:sp>
        <p:nvSpPr>
          <p:cNvPr id="15" name="object 126"/>
          <p:cNvSpPr txBox="1"/>
          <p:nvPr/>
        </p:nvSpPr>
        <p:spPr>
          <a:xfrm>
            <a:off x="1492334" y="1420411"/>
            <a:ext cx="1605879" cy="135293"/>
          </a:xfrm>
          <a:prstGeom prst="rect">
            <a:avLst/>
          </a:prstGeom>
        </p:spPr>
        <p:txBody>
          <a:bodyPr vert="horz" wrap="square" lIns="0" tIns="12065" rIns="0" bIns="0" rtlCol="0">
            <a:spAutoFit/>
          </a:bodyPr>
          <a:lstStyle/>
          <a:p>
            <a:pPr marL="12700">
              <a:lnSpc>
                <a:spcPct val="100000"/>
              </a:lnSpc>
              <a:spcBef>
                <a:spcPts val="95"/>
              </a:spcBef>
            </a:pPr>
            <a:r>
              <a:rPr lang="es-ES" sz="800" spc="-5" dirty="0" smtClean="0">
                <a:solidFill>
                  <a:srgbClr val="00007F"/>
                </a:solidFill>
                <a:latin typeface="Verdana"/>
                <a:cs typeface="Verdana"/>
              </a:rPr>
              <a:t>Network Time Reference</a:t>
            </a:r>
            <a:endParaRPr sz="800" dirty="0">
              <a:latin typeface="Verdana"/>
              <a:cs typeface="Verdana"/>
            </a:endParaRPr>
          </a:p>
        </p:txBody>
      </p:sp>
      <p:grpSp>
        <p:nvGrpSpPr>
          <p:cNvPr id="228" name="Group 227"/>
          <p:cNvGrpSpPr/>
          <p:nvPr/>
        </p:nvGrpSpPr>
        <p:grpSpPr>
          <a:xfrm>
            <a:off x="1446841" y="4488762"/>
            <a:ext cx="1495274" cy="240830"/>
            <a:chOff x="1482852" y="3000298"/>
            <a:chExt cx="1178052" cy="189738"/>
          </a:xfrm>
        </p:grpSpPr>
        <p:sp>
          <p:nvSpPr>
            <p:cNvPr id="229" name="object 7"/>
            <p:cNvSpPr/>
            <p:nvPr/>
          </p:nvSpPr>
          <p:spPr>
            <a:xfrm>
              <a:off x="1491233" y="3081070"/>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0" name="object 14"/>
            <p:cNvSpPr/>
            <p:nvPr/>
          </p:nvSpPr>
          <p:spPr>
            <a:xfrm>
              <a:off x="2628138" y="3096310"/>
              <a:ext cx="8890" cy="13970"/>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231" name="object 21"/>
            <p:cNvSpPr/>
            <p:nvPr/>
          </p:nvSpPr>
          <p:spPr>
            <a:xfrm>
              <a:off x="1495805" y="3122218"/>
              <a:ext cx="8890" cy="13970"/>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232" name="object 83"/>
            <p:cNvSpPr/>
            <p:nvPr/>
          </p:nvSpPr>
          <p:spPr>
            <a:xfrm>
              <a:off x="2063876" y="3018586"/>
              <a:ext cx="0" cy="37465"/>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233" name="object 127"/>
            <p:cNvSpPr/>
            <p:nvPr/>
          </p:nvSpPr>
          <p:spPr>
            <a:xfrm>
              <a:off x="1488947" y="3006394"/>
              <a:ext cx="1165225" cy="177165"/>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234" name="object 128"/>
            <p:cNvSpPr/>
            <p:nvPr/>
          </p:nvSpPr>
          <p:spPr>
            <a:xfrm>
              <a:off x="1487424" y="3000298"/>
              <a:ext cx="1173480" cy="55244"/>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235" name="object 129"/>
            <p:cNvSpPr/>
            <p:nvPr/>
          </p:nvSpPr>
          <p:spPr>
            <a:xfrm>
              <a:off x="2654426" y="3049066"/>
              <a:ext cx="0" cy="14097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236" name="object 130"/>
            <p:cNvSpPr/>
            <p:nvPr/>
          </p:nvSpPr>
          <p:spPr>
            <a:xfrm>
              <a:off x="1482852" y="3183559"/>
              <a:ext cx="1171575"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237" name="object 131"/>
            <p:cNvSpPr/>
            <p:nvPr/>
          </p:nvSpPr>
          <p:spPr>
            <a:xfrm>
              <a:off x="1489328" y="3040684"/>
              <a:ext cx="0" cy="142875"/>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238" name="object 132"/>
            <p:cNvSpPr/>
            <p:nvPr/>
          </p:nvSpPr>
          <p:spPr>
            <a:xfrm>
              <a:off x="1496567" y="3055924"/>
              <a:ext cx="1151890" cy="12192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239" name="object 133"/>
            <p:cNvSpPr/>
            <p:nvPr/>
          </p:nvSpPr>
          <p:spPr>
            <a:xfrm>
              <a:off x="1496567" y="3056305"/>
              <a:ext cx="115379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240" name="object 134"/>
            <p:cNvSpPr/>
            <p:nvPr/>
          </p:nvSpPr>
          <p:spPr>
            <a:xfrm>
              <a:off x="2648330" y="3055924"/>
              <a:ext cx="0" cy="124460"/>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241" name="object 135"/>
            <p:cNvSpPr/>
            <p:nvPr/>
          </p:nvSpPr>
          <p:spPr>
            <a:xfrm>
              <a:off x="1495044" y="3178225"/>
              <a:ext cx="1153160"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242" name="object 136"/>
            <p:cNvSpPr/>
            <p:nvPr/>
          </p:nvSpPr>
          <p:spPr>
            <a:xfrm>
              <a:off x="1496949" y="3054400"/>
              <a:ext cx="0" cy="123825"/>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243" name="object 137"/>
            <p:cNvSpPr/>
            <p:nvPr/>
          </p:nvSpPr>
          <p:spPr>
            <a:xfrm>
              <a:off x="1680972" y="3131362"/>
              <a:ext cx="26670" cy="3175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244" name="object 138"/>
            <p:cNvSpPr/>
            <p:nvPr/>
          </p:nvSpPr>
          <p:spPr>
            <a:xfrm>
              <a:off x="1679448" y="3129838"/>
              <a:ext cx="30480" cy="35560"/>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245" name="object 139"/>
            <p:cNvSpPr/>
            <p:nvPr/>
          </p:nvSpPr>
          <p:spPr>
            <a:xfrm>
              <a:off x="1706117" y="314660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246" name="object 140"/>
            <p:cNvSpPr/>
            <p:nvPr/>
          </p:nvSpPr>
          <p:spPr>
            <a:xfrm>
              <a:off x="1687067" y="3136696"/>
              <a:ext cx="16510" cy="18415"/>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247" name="object 141"/>
            <p:cNvSpPr/>
            <p:nvPr/>
          </p:nvSpPr>
          <p:spPr>
            <a:xfrm>
              <a:off x="1701545" y="3145840"/>
              <a:ext cx="1905" cy="1270"/>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248" name="object 142"/>
            <p:cNvSpPr/>
            <p:nvPr/>
          </p:nvSpPr>
          <p:spPr>
            <a:xfrm>
              <a:off x="2013966" y="3082594"/>
              <a:ext cx="252983" cy="68580"/>
            </a:xfrm>
            <a:prstGeom prst="rect">
              <a:avLst/>
            </a:prstGeom>
            <a:blipFill>
              <a:blip r:embed="rId5" cstate="print"/>
              <a:stretch>
                <a:fillRect/>
              </a:stretch>
            </a:blipFill>
          </p:spPr>
          <p:txBody>
            <a:bodyPr wrap="square" lIns="0" tIns="0" rIns="0" bIns="0" rtlCol="0"/>
            <a:lstStyle/>
            <a:p>
              <a:endParaRPr/>
            </a:p>
          </p:txBody>
        </p:sp>
        <p:sp>
          <p:nvSpPr>
            <p:cNvPr id="249" name="object 143"/>
            <p:cNvSpPr txBox="1"/>
            <p:nvPr/>
          </p:nvSpPr>
          <p:spPr>
            <a:xfrm>
              <a:off x="2040127" y="3067614"/>
              <a:ext cx="96520" cy="55880"/>
            </a:xfrm>
            <a:prstGeom prst="rect">
              <a:avLst/>
            </a:prstGeom>
          </p:spPr>
          <p:txBody>
            <a:bodyPr vert="horz" wrap="square" lIns="0" tIns="12065" rIns="0" bIns="0" rtlCol="0">
              <a:spAutoFit/>
            </a:bodyPr>
            <a:lstStyle/>
            <a:p>
              <a:pPr marL="12700">
                <a:lnSpc>
                  <a:spcPct val="100000"/>
                </a:lnSpc>
                <a:spcBef>
                  <a:spcPts val="95"/>
                </a:spcBef>
              </a:pPr>
              <a:r>
                <a:rPr sz="200" b="1" spc="-20" dirty="0">
                  <a:solidFill>
                    <a:srgbClr val="FFFF00"/>
                  </a:solidFill>
                  <a:latin typeface="Arial Narrow"/>
                  <a:cs typeface="Arial Narrow"/>
                </a:rPr>
                <a:t>Ethernet</a:t>
              </a:r>
              <a:endParaRPr sz="200">
                <a:latin typeface="Arial Narrow"/>
                <a:cs typeface="Arial Narrow"/>
              </a:endParaRPr>
            </a:p>
          </p:txBody>
        </p:sp>
        <p:sp>
          <p:nvSpPr>
            <p:cNvPr id="250" name="object 144"/>
            <p:cNvSpPr txBox="1"/>
            <p:nvPr/>
          </p:nvSpPr>
          <p:spPr>
            <a:xfrm>
              <a:off x="2040127" y="3064565"/>
              <a:ext cx="234315" cy="101600"/>
            </a:xfrm>
            <a:prstGeom prst="rect">
              <a:avLst/>
            </a:prstGeom>
          </p:spPr>
          <p:txBody>
            <a:bodyPr vert="horz" wrap="square" lIns="0" tIns="12065" rIns="0" bIns="0" rtlCol="0">
              <a:spAutoFit/>
            </a:bodyPr>
            <a:lstStyle/>
            <a:p>
              <a:pPr marL="12700">
                <a:lnSpc>
                  <a:spcPct val="100000"/>
                </a:lnSpc>
                <a:spcBef>
                  <a:spcPts val="95"/>
                </a:spcBef>
              </a:pPr>
              <a:r>
                <a:rPr sz="300" b="1" spc="-142" baseline="27777" dirty="0">
                  <a:solidFill>
                    <a:srgbClr val="FFFF00"/>
                  </a:solidFill>
                  <a:latin typeface="Arial Narrow"/>
                  <a:cs typeface="Arial Narrow"/>
                </a:rPr>
                <a:t>1</a:t>
              </a:r>
              <a:r>
                <a:rPr sz="200" b="1" spc="-35" dirty="0">
                  <a:solidFill>
                    <a:srgbClr val="FFFF00"/>
                  </a:solidFill>
                  <a:latin typeface="Arial Narrow"/>
                  <a:cs typeface="Arial Narrow"/>
                </a:rPr>
                <a:t>.</a:t>
              </a:r>
              <a:r>
                <a:rPr sz="200" b="1" spc="-30" dirty="0">
                  <a:solidFill>
                    <a:srgbClr val="FFFF00"/>
                  </a:solidFill>
                  <a:latin typeface="Arial Narrow"/>
                  <a:cs typeface="Arial Narrow"/>
                </a:rPr>
                <a:t>...</a:t>
              </a:r>
              <a:r>
                <a:rPr sz="200" b="1" spc="-35" dirty="0">
                  <a:solidFill>
                    <a:srgbClr val="FFFF00"/>
                  </a:solidFill>
                  <a:latin typeface="Arial Narrow"/>
                  <a:cs typeface="Arial Narrow"/>
                </a:rPr>
                <a:t>.</a:t>
              </a:r>
              <a:r>
                <a:rPr sz="200" b="1" spc="-50" dirty="0">
                  <a:solidFill>
                    <a:srgbClr val="FFFF00"/>
                  </a:solidFill>
                  <a:latin typeface="Arial Narrow"/>
                  <a:cs typeface="Arial Narrow"/>
                </a:rPr>
                <a:t>.</a:t>
              </a:r>
              <a:r>
                <a:rPr sz="300" b="1" spc="-127"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55" dirty="0">
                  <a:solidFill>
                    <a:srgbClr val="FFFF00"/>
                  </a:solidFill>
                  <a:latin typeface="Arial Narrow"/>
                  <a:cs typeface="Arial Narrow"/>
                </a:rPr>
                <a:t>.</a:t>
              </a:r>
              <a:r>
                <a:rPr sz="300" b="1" spc="-104" baseline="27777" dirty="0">
                  <a:solidFill>
                    <a:srgbClr val="FFFF00"/>
                  </a:solidFill>
                  <a:latin typeface="Arial Narrow"/>
                  <a:cs typeface="Arial Narrow"/>
                </a:rPr>
                <a:t>p</a:t>
              </a:r>
              <a:r>
                <a:rPr sz="200" b="1" spc="-30" dirty="0">
                  <a:solidFill>
                    <a:srgbClr val="FFFF00"/>
                  </a:solidFill>
                  <a:latin typeface="Arial Narrow"/>
                  <a:cs typeface="Arial Narrow"/>
                </a:rPr>
                <a:t>...</a:t>
              </a:r>
              <a:r>
                <a:rPr sz="200" b="1" spc="-60" dirty="0">
                  <a:solidFill>
                    <a:srgbClr val="FFFF00"/>
                  </a:solidFill>
                  <a:latin typeface="Arial Narrow"/>
                  <a:cs typeface="Arial Narrow"/>
                </a:rPr>
                <a:t>.</a:t>
              </a:r>
              <a:r>
                <a:rPr sz="300" b="1" spc="-75" baseline="27777" dirty="0">
                  <a:solidFill>
                    <a:srgbClr val="FFFF00"/>
                  </a:solidFill>
                  <a:latin typeface="Arial Narrow"/>
                  <a:cs typeface="Arial Narrow"/>
                </a:rPr>
                <a:t>s</a:t>
              </a:r>
              <a:r>
                <a:rPr sz="200" b="1" spc="-25" dirty="0">
                  <a:solidFill>
                    <a:srgbClr val="FFFF00"/>
                  </a:solidFill>
                  <a:latin typeface="Arial Narrow"/>
                  <a:cs typeface="Arial Narrow"/>
                </a:rPr>
                <a:t>.</a:t>
              </a:r>
              <a:r>
                <a:rPr sz="200" b="1" spc="-20" dirty="0">
                  <a:solidFill>
                    <a:srgbClr val="FFFF00"/>
                  </a:solidFill>
                  <a:latin typeface="Arial Narrow"/>
                  <a:cs typeface="Arial Narrow"/>
                </a:rPr>
                <a:t> </a:t>
              </a:r>
              <a:r>
                <a:rPr sz="300" b="1" spc="-15" baseline="27777" dirty="0">
                  <a:solidFill>
                    <a:srgbClr val="FFFF00"/>
                  </a:solidFill>
                  <a:latin typeface="Arial Narrow"/>
                  <a:cs typeface="Arial Narrow"/>
                </a:rPr>
                <a:t>/</a:t>
              </a:r>
              <a:r>
                <a:rPr sz="300" b="1" spc="-22" baseline="27777" dirty="0">
                  <a:solidFill>
                    <a:srgbClr val="FFFF00"/>
                  </a:solidFill>
                  <a:latin typeface="Arial Narrow"/>
                  <a:cs typeface="Arial Narrow"/>
                </a:rPr>
                <a:t> </a:t>
              </a:r>
              <a:r>
                <a:rPr sz="300" b="1" spc="-44" baseline="27777" dirty="0">
                  <a:solidFill>
                    <a:srgbClr val="FFFF00"/>
                  </a:solidFill>
                  <a:latin typeface="Arial Narrow"/>
                  <a:cs typeface="Arial Narrow"/>
                </a:rPr>
                <a:t>T</a:t>
              </a:r>
              <a:r>
                <a:rPr sz="300" b="1" spc="-30" baseline="27777" dirty="0">
                  <a:solidFill>
                    <a:srgbClr val="FFFF00"/>
                  </a:solidFill>
                  <a:latin typeface="Arial Narrow"/>
                  <a:cs typeface="Arial Narrow"/>
                </a:rPr>
                <a:t>OD</a:t>
              </a:r>
              <a:r>
                <a:rPr sz="300" b="1" spc="-37" baseline="27777" dirty="0">
                  <a:solidFill>
                    <a:srgbClr val="FFFF00"/>
                  </a:solidFill>
                  <a:latin typeface="Arial Narrow"/>
                  <a:cs typeface="Arial Narrow"/>
                </a:rPr>
                <a:t> </a:t>
              </a:r>
              <a:r>
                <a:rPr sz="500" b="1" spc="-95" dirty="0">
                  <a:solidFill>
                    <a:srgbClr val="FFFF00"/>
                  </a:solidFill>
                  <a:latin typeface="Arial Narrow"/>
                  <a:cs typeface="Arial Narrow"/>
                </a:rPr>
                <a:t>1</a:t>
              </a:r>
              <a:r>
                <a:rPr sz="500" b="1" spc="-75" dirty="0">
                  <a:solidFill>
                    <a:srgbClr val="FFFF00"/>
                  </a:solidFill>
                  <a:latin typeface="Arial Narrow"/>
                  <a:cs typeface="Arial Narrow"/>
                </a:rPr>
                <a:t>7:</a:t>
              </a:r>
              <a:r>
                <a:rPr sz="500" b="1" spc="-95" dirty="0">
                  <a:solidFill>
                    <a:srgbClr val="FFFF00"/>
                  </a:solidFill>
                  <a:latin typeface="Arial Narrow"/>
                  <a:cs typeface="Arial Narrow"/>
                </a:rPr>
                <a:t>2</a:t>
              </a:r>
              <a:r>
                <a:rPr sz="500" b="1" spc="-50" dirty="0">
                  <a:solidFill>
                    <a:srgbClr val="FFFF00"/>
                  </a:solidFill>
                  <a:latin typeface="Arial Narrow"/>
                  <a:cs typeface="Arial Narrow"/>
                </a:rPr>
                <a:t>3</a:t>
              </a:r>
              <a:r>
                <a:rPr sz="200" b="1" spc="-60" dirty="0">
                  <a:solidFill>
                    <a:srgbClr val="FFFF00"/>
                  </a:solidFill>
                  <a:latin typeface="Arial Narrow"/>
                  <a:cs typeface="Arial Narrow"/>
                </a:rPr>
                <a:t>UT</a:t>
              </a:r>
              <a:r>
                <a:rPr sz="200" b="1" spc="-55" dirty="0">
                  <a:solidFill>
                    <a:srgbClr val="FFFF00"/>
                  </a:solidFill>
                  <a:latin typeface="Arial Narrow"/>
                  <a:cs typeface="Arial Narrow"/>
                </a:rPr>
                <a:t>C</a:t>
              </a:r>
              <a:endParaRPr sz="200">
                <a:latin typeface="Arial Narrow"/>
                <a:cs typeface="Arial Narrow"/>
              </a:endParaRPr>
            </a:p>
          </p:txBody>
        </p:sp>
        <p:sp>
          <p:nvSpPr>
            <p:cNvPr id="251" name="object 145"/>
            <p:cNvSpPr/>
            <p:nvPr/>
          </p:nvSpPr>
          <p:spPr>
            <a:xfrm>
              <a:off x="1522475" y="3086404"/>
              <a:ext cx="57150" cy="66040"/>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252" name="object 146"/>
            <p:cNvSpPr/>
            <p:nvPr/>
          </p:nvSpPr>
          <p:spPr>
            <a:xfrm>
              <a:off x="1521713" y="3085642"/>
              <a:ext cx="59055" cy="67310"/>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253" name="object 147"/>
            <p:cNvSpPr/>
            <p:nvPr/>
          </p:nvSpPr>
          <p:spPr>
            <a:xfrm>
              <a:off x="1535430" y="3085642"/>
              <a:ext cx="0" cy="1905"/>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254" name="object 148"/>
            <p:cNvSpPr/>
            <p:nvPr/>
          </p:nvSpPr>
          <p:spPr>
            <a:xfrm>
              <a:off x="1657350" y="3141268"/>
              <a:ext cx="10160" cy="10795"/>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255" name="object 149"/>
            <p:cNvSpPr/>
            <p:nvPr/>
          </p:nvSpPr>
          <p:spPr>
            <a:xfrm>
              <a:off x="1655826" y="3139744"/>
              <a:ext cx="13970" cy="14604"/>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256" name="object 150"/>
            <p:cNvSpPr/>
            <p:nvPr/>
          </p:nvSpPr>
          <p:spPr>
            <a:xfrm>
              <a:off x="1665732" y="3145840"/>
              <a:ext cx="3810" cy="1905"/>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257" name="object 151"/>
            <p:cNvSpPr/>
            <p:nvPr/>
          </p:nvSpPr>
          <p:spPr>
            <a:xfrm>
              <a:off x="1693926" y="3130600"/>
              <a:ext cx="1905" cy="16510"/>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258" name="object 152"/>
            <p:cNvSpPr/>
            <p:nvPr/>
          </p:nvSpPr>
          <p:spPr>
            <a:xfrm>
              <a:off x="1820417" y="3127552"/>
              <a:ext cx="47625" cy="20955"/>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259" name="object 153"/>
            <p:cNvSpPr/>
            <p:nvPr/>
          </p:nvSpPr>
          <p:spPr>
            <a:xfrm>
              <a:off x="1820417" y="3126790"/>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0" name="object 154"/>
            <p:cNvSpPr/>
            <p:nvPr/>
          </p:nvSpPr>
          <p:spPr>
            <a:xfrm>
              <a:off x="1866900" y="3127552"/>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1" name="object 155"/>
            <p:cNvSpPr/>
            <p:nvPr/>
          </p:nvSpPr>
          <p:spPr>
            <a:xfrm>
              <a:off x="1819655" y="3147364"/>
              <a:ext cx="48260" cy="1905"/>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262" name="object 156"/>
            <p:cNvSpPr/>
            <p:nvPr/>
          </p:nvSpPr>
          <p:spPr>
            <a:xfrm>
              <a:off x="1819655" y="3126790"/>
              <a:ext cx="1905" cy="21590"/>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263" name="object 157"/>
            <p:cNvSpPr/>
            <p:nvPr/>
          </p:nvSpPr>
          <p:spPr>
            <a:xfrm>
              <a:off x="1897379" y="3098596"/>
              <a:ext cx="48895" cy="49530"/>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264" name="object 158"/>
            <p:cNvSpPr/>
            <p:nvPr/>
          </p:nvSpPr>
          <p:spPr>
            <a:xfrm>
              <a:off x="1897379" y="309783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5" name="object 159"/>
            <p:cNvSpPr/>
            <p:nvPr/>
          </p:nvSpPr>
          <p:spPr>
            <a:xfrm>
              <a:off x="1945385" y="3098596"/>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6" name="object 160"/>
            <p:cNvSpPr/>
            <p:nvPr/>
          </p:nvSpPr>
          <p:spPr>
            <a:xfrm>
              <a:off x="1896617" y="3147364"/>
              <a:ext cx="49530" cy="1905"/>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267" name="object 161"/>
            <p:cNvSpPr/>
            <p:nvPr/>
          </p:nvSpPr>
          <p:spPr>
            <a:xfrm>
              <a:off x="1896617" y="3097834"/>
              <a:ext cx="1905" cy="50800"/>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268" name="object 162"/>
            <p:cNvSpPr/>
            <p:nvPr/>
          </p:nvSpPr>
          <p:spPr>
            <a:xfrm>
              <a:off x="1904238" y="3105454"/>
              <a:ext cx="37465" cy="38100"/>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269" name="object 163"/>
            <p:cNvSpPr/>
            <p:nvPr/>
          </p:nvSpPr>
          <p:spPr>
            <a:xfrm>
              <a:off x="1904238" y="3103930"/>
              <a:ext cx="40005" cy="3810"/>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270" name="object 164"/>
            <p:cNvSpPr/>
            <p:nvPr/>
          </p:nvSpPr>
          <p:spPr>
            <a:xfrm>
              <a:off x="1940051" y="3105454"/>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1" name="object 165"/>
            <p:cNvSpPr/>
            <p:nvPr/>
          </p:nvSpPr>
          <p:spPr>
            <a:xfrm>
              <a:off x="1930145" y="3131362"/>
              <a:ext cx="11430" cy="3810"/>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272" name="object 166"/>
            <p:cNvSpPr/>
            <p:nvPr/>
          </p:nvSpPr>
          <p:spPr>
            <a:xfrm>
              <a:off x="1930145" y="3132886"/>
              <a:ext cx="3810" cy="13335"/>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273" name="object 167"/>
            <p:cNvSpPr/>
            <p:nvPr/>
          </p:nvSpPr>
          <p:spPr>
            <a:xfrm>
              <a:off x="1911857" y="3142030"/>
              <a:ext cx="20320" cy="3810"/>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274" name="object 168"/>
            <p:cNvSpPr/>
            <p:nvPr/>
          </p:nvSpPr>
          <p:spPr>
            <a:xfrm>
              <a:off x="1911857" y="3132124"/>
              <a:ext cx="3810" cy="11430"/>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275" name="object 169"/>
            <p:cNvSpPr/>
            <p:nvPr/>
          </p:nvSpPr>
          <p:spPr>
            <a:xfrm>
              <a:off x="1902714" y="3132124"/>
              <a:ext cx="10795" cy="3810"/>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276" name="object 170"/>
            <p:cNvSpPr/>
            <p:nvPr/>
          </p:nvSpPr>
          <p:spPr>
            <a:xfrm>
              <a:off x="1902714" y="3103930"/>
              <a:ext cx="3810" cy="29845"/>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277" name="object 171"/>
            <p:cNvSpPr/>
            <p:nvPr/>
          </p:nvSpPr>
          <p:spPr>
            <a:xfrm>
              <a:off x="1815845" y="3129076"/>
              <a:ext cx="57150" cy="16510"/>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278" name="object 172"/>
            <p:cNvSpPr/>
            <p:nvPr/>
          </p:nvSpPr>
          <p:spPr>
            <a:xfrm>
              <a:off x="1622679" y="3063544"/>
              <a:ext cx="0" cy="113664"/>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279" name="object 173"/>
            <p:cNvSpPr/>
            <p:nvPr/>
          </p:nvSpPr>
          <p:spPr>
            <a:xfrm>
              <a:off x="2522601" y="3057448"/>
              <a:ext cx="0" cy="119380"/>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280" name="object 174"/>
            <p:cNvSpPr/>
            <p:nvPr/>
          </p:nvSpPr>
          <p:spPr>
            <a:xfrm>
              <a:off x="2311907" y="3071164"/>
              <a:ext cx="25400" cy="29845"/>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281" name="object 175"/>
            <p:cNvSpPr/>
            <p:nvPr/>
          </p:nvSpPr>
          <p:spPr>
            <a:xfrm>
              <a:off x="2311145" y="3070402"/>
              <a:ext cx="26670" cy="3175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282" name="object 176"/>
            <p:cNvSpPr/>
            <p:nvPr/>
          </p:nvSpPr>
          <p:spPr>
            <a:xfrm>
              <a:off x="2324861" y="3070402"/>
              <a:ext cx="1270" cy="1905"/>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283" name="object 177"/>
            <p:cNvSpPr/>
            <p:nvPr/>
          </p:nvSpPr>
          <p:spPr>
            <a:xfrm>
              <a:off x="2382773" y="3100120"/>
              <a:ext cx="26670" cy="3175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284" name="object 178"/>
            <p:cNvSpPr/>
            <p:nvPr/>
          </p:nvSpPr>
          <p:spPr>
            <a:xfrm>
              <a:off x="2381250" y="3098596"/>
              <a:ext cx="30480" cy="35560"/>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285" name="object 179"/>
            <p:cNvSpPr/>
            <p:nvPr/>
          </p:nvSpPr>
          <p:spPr>
            <a:xfrm>
              <a:off x="2407920" y="3116122"/>
              <a:ext cx="3810" cy="1270"/>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286" name="object 180"/>
            <p:cNvSpPr/>
            <p:nvPr/>
          </p:nvSpPr>
          <p:spPr>
            <a:xfrm>
              <a:off x="2371344" y="3144316"/>
              <a:ext cx="49530" cy="22225"/>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287" name="object 181"/>
            <p:cNvSpPr/>
            <p:nvPr/>
          </p:nvSpPr>
          <p:spPr>
            <a:xfrm>
              <a:off x="2370582" y="3143554"/>
              <a:ext cx="52069" cy="24130"/>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288" name="object 182"/>
            <p:cNvSpPr/>
            <p:nvPr/>
          </p:nvSpPr>
          <p:spPr>
            <a:xfrm>
              <a:off x="2379726" y="3143554"/>
              <a:ext cx="5080" cy="2540"/>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289" name="object 183"/>
            <p:cNvSpPr/>
            <p:nvPr/>
          </p:nvSpPr>
          <p:spPr>
            <a:xfrm>
              <a:off x="2391155" y="3153460"/>
              <a:ext cx="8890" cy="8890"/>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290" name="object 184"/>
            <p:cNvSpPr/>
            <p:nvPr/>
          </p:nvSpPr>
          <p:spPr>
            <a:xfrm>
              <a:off x="2391155" y="3152698"/>
              <a:ext cx="10160" cy="11430"/>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291" name="object 185"/>
            <p:cNvSpPr/>
            <p:nvPr/>
          </p:nvSpPr>
          <p:spPr>
            <a:xfrm>
              <a:off x="2389632" y="3152698"/>
              <a:ext cx="6350" cy="10160"/>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292" name="object 186"/>
            <p:cNvSpPr/>
            <p:nvPr/>
          </p:nvSpPr>
          <p:spPr>
            <a:xfrm>
              <a:off x="2353817" y="3086404"/>
              <a:ext cx="20320" cy="57150"/>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293" name="object 187"/>
            <p:cNvSpPr/>
            <p:nvPr/>
          </p:nvSpPr>
          <p:spPr>
            <a:xfrm>
              <a:off x="2353055" y="3085642"/>
              <a:ext cx="21590" cy="59690"/>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294" name="object 188"/>
            <p:cNvSpPr/>
            <p:nvPr/>
          </p:nvSpPr>
          <p:spPr>
            <a:xfrm>
              <a:off x="2372105" y="3097072"/>
              <a:ext cx="1905" cy="3810"/>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295" name="object 189"/>
            <p:cNvSpPr/>
            <p:nvPr/>
          </p:nvSpPr>
          <p:spPr>
            <a:xfrm>
              <a:off x="2358389" y="3110026"/>
              <a:ext cx="7620" cy="9525"/>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296" name="object 190"/>
            <p:cNvSpPr/>
            <p:nvPr/>
          </p:nvSpPr>
          <p:spPr>
            <a:xfrm>
              <a:off x="2356866" y="3110026"/>
              <a:ext cx="10160" cy="10795"/>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297" name="object 191"/>
            <p:cNvSpPr/>
            <p:nvPr/>
          </p:nvSpPr>
          <p:spPr>
            <a:xfrm>
              <a:off x="2358389" y="3108502"/>
              <a:ext cx="8890" cy="635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298" name="object 192"/>
            <p:cNvSpPr/>
            <p:nvPr/>
          </p:nvSpPr>
          <p:spPr>
            <a:xfrm>
              <a:off x="2417064" y="3085642"/>
              <a:ext cx="19050" cy="58419"/>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299" name="object 193"/>
            <p:cNvSpPr/>
            <p:nvPr/>
          </p:nvSpPr>
          <p:spPr>
            <a:xfrm>
              <a:off x="2416301" y="3084880"/>
              <a:ext cx="20955" cy="60325"/>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300" name="object 194"/>
            <p:cNvSpPr/>
            <p:nvPr/>
          </p:nvSpPr>
          <p:spPr>
            <a:xfrm>
              <a:off x="2416301" y="3096310"/>
              <a:ext cx="2540" cy="5080"/>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301" name="object 195"/>
            <p:cNvSpPr/>
            <p:nvPr/>
          </p:nvSpPr>
          <p:spPr>
            <a:xfrm>
              <a:off x="2425445" y="3110026"/>
              <a:ext cx="7620" cy="9525"/>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302" name="object 196"/>
            <p:cNvSpPr/>
            <p:nvPr/>
          </p:nvSpPr>
          <p:spPr>
            <a:xfrm>
              <a:off x="2424683" y="3110026"/>
              <a:ext cx="10795" cy="10795"/>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303" name="object 197"/>
            <p:cNvSpPr/>
            <p:nvPr/>
          </p:nvSpPr>
          <p:spPr>
            <a:xfrm>
              <a:off x="2424683" y="3108502"/>
              <a:ext cx="9525" cy="635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304" name="object 198"/>
            <p:cNvSpPr/>
            <p:nvPr/>
          </p:nvSpPr>
          <p:spPr>
            <a:xfrm>
              <a:off x="2371344" y="3067354"/>
              <a:ext cx="49530" cy="22860"/>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305" name="object 199"/>
            <p:cNvSpPr/>
            <p:nvPr/>
          </p:nvSpPr>
          <p:spPr>
            <a:xfrm>
              <a:off x="2370582" y="3066592"/>
              <a:ext cx="52069" cy="24765"/>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306" name="object 200"/>
            <p:cNvSpPr/>
            <p:nvPr/>
          </p:nvSpPr>
          <p:spPr>
            <a:xfrm>
              <a:off x="2379726" y="3088690"/>
              <a:ext cx="5080" cy="2540"/>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307" name="object 201"/>
            <p:cNvSpPr/>
            <p:nvPr/>
          </p:nvSpPr>
          <p:spPr>
            <a:xfrm>
              <a:off x="2391155" y="3071926"/>
              <a:ext cx="8890" cy="9525"/>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308" name="object 202"/>
            <p:cNvSpPr/>
            <p:nvPr/>
          </p:nvSpPr>
          <p:spPr>
            <a:xfrm>
              <a:off x="2391155" y="3070402"/>
              <a:ext cx="10160" cy="11430"/>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309" name="object 203"/>
            <p:cNvSpPr/>
            <p:nvPr/>
          </p:nvSpPr>
          <p:spPr>
            <a:xfrm>
              <a:off x="2390394" y="3071926"/>
              <a:ext cx="5715" cy="10160"/>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310" name="object 204"/>
            <p:cNvSpPr txBox="1"/>
            <p:nvPr/>
          </p:nvSpPr>
          <p:spPr>
            <a:xfrm>
              <a:off x="1515110" y="3104189"/>
              <a:ext cx="73025" cy="55880"/>
            </a:xfrm>
            <a:prstGeom prst="rect">
              <a:avLst/>
            </a:prstGeom>
          </p:spPr>
          <p:txBody>
            <a:bodyPr vert="horz" wrap="square" lIns="0" tIns="12065" rIns="0" bIns="0" rtlCol="0">
              <a:spAutoFit/>
            </a:bodyPr>
            <a:lstStyle/>
            <a:p>
              <a:pPr marL="12700">
                <a:lnSpc>
                  <a:spcPct val="100000"/>
                </a:lnSpc>
                <a:spcBef>
                  <a:spcPts val="95"/>
                </a:spcBef>
              </a:pPr>
              <a:r>
                <a:rPr sz="200" b="1" i="1" spc="-60" dirty="0">
                  <a:solidFill>
                    <a:srgbClr val="FFFFFF"/>
                  </a:solidFill>
                  <a:latin typeface="Arial Narrow"/>
                  <a:cs typeface="Arial Narrow"/>
                </a:rPr>
                <a:t>ALBEDO</a:t>
              </a:r>
              <a:endParaRPr sz="200">
                <a:latin typeface="Arial Narrow"/>
                <a:cs typeface="Arial Narrow"/>
              </a:endParaRPr>
            </a:p>
          </p:txBody>
        </p:sp>
        <p:sp>
          <p:nvSpPr>
            <p:cNvPr id="311" name="object 205"/>
            <p:cNvSpPr/>
            <p:nvPr/>
          </p:nvSpPr>
          <p:spPr>
            <a:xfrm>
              <a:off x="2322576" y="3077260"/>
              <a:ext cx="5080" cy="16510"/>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312" name="object 206"/>
            <p:cNvSpPr/>
            <p:nvPr/>
          </p:nvSpPr>
          <p:spPr>
            <a:xfrm>
              <a:off x="2322576" y="3076498"/>
              <a:ext cx="5715" cy="1905"/>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313" name="object 207"/>
            <p:cNvSpPr/>
            <p:nvPr/>
          </p:nvSpPr>
          <p:spPr>
            <a:xfrm>
              <a:off x="2326385" y="3077260"/>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4" name="object 208"/>
            <p:cNvSpPr/>
            <p:nvPr/>
          </p:nvSpPr>
          <p:spPr>
            <a:xfrm>
              <a:off x="2321814" y="3092500"/>
              <a:ext cx="5715" cy="1905"/>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315" name="object 209"/>
            <p:cNvSpPr/>
            <p:nvPr/>
          </p:nvSpPr>
          <p:spPr>
            <a:xfrm>
              <a:off x="2321814" y="3076498"/>
              <a:ext cx="1905" cy="17145"/>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316" name="object 210"/>
            <p:cNvSpPr/>
            <p:nvPr/>
          </p:nvSpPr>
          <p:spPr>
            <a:xfrm>
              <a:off x="2453639" y="3137458"/>
              <a:ext cx="26034" cy="29845"/>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317" name="object 211"/>
            <p:cNvSpPr/>
            <p:nvPr/>
          </p:nvSpPr>
          <p:spPr>
            <a:xfrm>
              <a:off x="2452877" y="3136696"/>
              <a:ext cx="27940" cy="3175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318" name="object 212"/>
            <p:cNvSpPr/>
            <p:nvPr/>
          </p:nvSpPr>
          <p:spPr>
            <a:xfrm>
              <a:off x="2452877" y="3154984"/>
              <a:ext cx="1905"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319" name="object 213"/>
            <p:cNvSpPr/>
            <p:nvPr/>
          </p:nvSpPr>
          <p:spPr>
            <a:xfrm>
              <a:off x="2459735" y="3148888"/>
              <a:ext cx="13970" cy="635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320" name="object 214"/>
            <p:cNvSpPr/>
            <p:nvPr/>
          </p:nvSpPr>
          <p:spPr>
            <a:xfrm>
              <a:off x="2458973" y="3148126"/>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1" name="object 215"/>
            <p:cNvSpPr/>
            <p:nvPr/>
          </p:nvSpPr>
          <p:spPr>
            <a:xfrm>
              <a:off x="2459735" y="3148126"/>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2" name="object 216"/>
            <p:cNvSpPr/>
            <p:nvPr/>
          </p:nvSpPr>
          <p:spPr>
            <a:xfrm>
              <a:off x="2472689" y="3148888"/>
              <a:ext cx="1905" cy="6985"/>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323" name="object 217"/>
            <p:cNvSpPr/>
            <p:nvPr/>
          </p:nvSpPr>
          <p:spPr>
            <a:xfrm>
              <a:off x="2458973" y="3154222"/>
              <a:ext cx="14604" cy="1905"/>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324" name="object 218"/>
            <p:cNvSpPr/>
            <p:nvPr/>
          </p:nvSpPr>
          <p:spPr>
            <a:xfrm>
              <a:off x="2452116" y="3069640"/>
              <a:ext cx="26034" cy="29209"/>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325" name="object 219"/>
            <p:cNvSpPr/>
            <p:nvPr/>
          </p:nvSpPr>
          <p:spPr>
            <a:xfrm>
              <a:off x="2451354" y="3068878"/>
              <a:ext cx="27940" cy="30480"/>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326" name="object 220"/>
            <p:cNvSpPr/>
            <p:nvPr/>
          </p:nvSpPr>
          <p:spPr>
            <a:xfrm>
              <a:off x="2451354" y="3087166"/>
              <a:ext cx="1905" cy="1270"/>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327" name="object 221"/>
            <p:cNvSpPr/>
            <p:nvPr/>
          </p:nvSpPr>
          <p:spPr>
            <a:xfrm>
              <a:off x="2458211" y="3081070"/>
              <a:ext cx="13970" cy="6985"/>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328" name="object 222"/>
            <p:cNvSpPr/>
            <p:nvPr/>
          </p:nvSpPr>
          <p:spPr>
            <a:xfrm>
              <a:off x="2457450" y="3080308"/>
              <a:ext cx="15240" cy="7620"/>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329" name="object 223"/>
            <p:cNvSpPr/>
            <p:nvPr/>
          </p:nvSpPr>
          <p:spPr>
            <a:xfrm>
              <a:off x="2457450" y="3086404"/>
              <a:ext cx="14604" cy="2540"/>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330" name="object 224"/>
            <p:cNvSpPr/>
            <p:nvPr/>
          </p:nvSpPr>
          <p:spPr>
            <a:xfrm>
              <a:off x="2391155" y="3111550"/>
              <a:ext cx="7620" cy="9525"/>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331" name="object 225"/>
            <p:cNvSpPr/>
            <p:nvPr/>
          </p:nvSpPr>
          <p:spPr>
            <a:xfrm>
              <a:off x="2390394" y="3110788"/>
              <a:ext cx="9525" cy="10795"/>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332" name="object 226"/>
            <p:cNvSpPr/>
            <p:nvPr/>
          </p:nvSpPr>
          <p:spPr>
            <a:xfrm>
              <a:off x="2398014" y="3116122"/>
              <a:ext cx="1905"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333" name="object 227"/>
            <p:cNvSpPr/>
            <p:nvPr/>
          </p:nvSpPr>
          <p:spPr>
            <a:xfrm>
              <a:off x="1565910" y="3091738"/>
              <a:ext cx="9525" cy="10795"/>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334" name="object 228"/>
            <p:cNvSpPr/>
            <p:nvPr/>
          </p:nvSpPr>
          <p:spPr>
            <a:xfrm>
              <a:off x="1564386" y="3090214"/>
              <a:ext cx="13335" cy="14604"/>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335" name="object 229"/>
            <p:cNvSpPr/>
            <p:nvPr/>
          </p:nvSpPr>
          <p:spPr>
            <a:xfrm>
              <a:off x="1569719" y="3090214"/>
              <a:ext cx="1905" cy="3810"/>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sp>
        <p:nvSpPr>
          <p:cNvPr id="336" name="object 761"/>
          <p:cNvSpPr/>
          <p:nvPr/>
        </p:nvSpPr>
        <p:spPr>
          <a:xfrm>
            <a:off x="1515920" y="5209016"/>
            <a:ext cx="1383558" cy="510835"/>
          </a:xfrm>
          <a:prstGeom prst="rect">
            <a:avLst/>
          </a:prstGeom>
          <a:blipFill>
            <a:blip r:embed="rId6" cstate="print"/>
            <a:stretch>
              <a:fillRect/>
            </a:stretch>
          </a:blipFill>
        </p:spPr>
        <p:txBody>
          <a:bodyPr wrap="square" lIns="0" tIns="0" rIns="0" bIns="0" rtlCol="0"/>
          <a:lstStyle/>
          <a:p>
            <a:endParaRPr/>
          </a:p>
        </p:txBody>
      </p:sp>
      <p:cxnSp>
        <p:nvCxnSpPr>
          <p:cNvPr id="338" name="Straight Arrow Connector 337"/>
          <p:cNvCxnSpPr/>
          <p:nvPr/>
        </p:nvCxnSpPr>
        <p:spPr bwMode="auto">
          <a:xfrm>
            <a:off x="2177028" y="2036754"/>
            <a:ext cx="0" cy="33016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39" name="object 126"/>
          <p:cNvSpPr txBox="1"/>
          <p:nvPr/>
        </p:nvSpPr>
        <p:spPr>
          <a:xfrm>
            <a:off x="-25405" y="244090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smtClean="0">
                <a:solidFill>
                  <a:srgbClr val="00007F"/>
                </a:solidFill>
                <a:latin typeface="Verdana"/>
                <a:cs typeface="Verdana"/>
              </a:rPr>
              <a:t>NTP Server</a:t>
            </a:r>
            <a:endParaRPr sz="800" dirty="0">
              <a:latin typeface="Verdana"/>
              <a:cs typeface="Verdana"/>
            </a:endParaRPr>
          </a:p>
        </p:txBody>
      </p:sp>
      <p:sp>
        <p:nvSpPr>
          <p:cNvPr id="340" name="object 126"/>
          <p:cNvSpPr txBox="1"/>
          <p:nvPr/>
        </p:nvSpPr>
        <p:spPr>
          <a:xfrm>
            <a:off x="-99398" y="1889131"/>
            <a:ext cx="1718540" cy="394339"/>
          </a:xfrm>
          <a:prstGeom prst="rect">
            <a:avLst/>
          </a:prstGeom>
        </p:spPr>
        <p:txBody>
          <a:bodyPr vert="horz" wrap="square" lIns="0" tIns="12065" rIns="0" bIns="0" rtlCol="0">
            <a:spAutoFit/>
          </a:bodyPr>
          <a:lstStyle/>
          <a:p>
            <a:pPr marL="12700" algn="ctr">
              <a:spcBef>
                <a:spcPts val="95"/>
              </a:spcBef>
            </a:pPr>
            <a:r>
              <a:rPr lang="es-ES" sz="800" b="1" spc="-5" dirty="0" smtClean="0">
                <a:solidFill>
                  <a:srgbClr val="00007F"/>
                </a:solidFill>
                <a:latin typeface="Verdana"/>
                <a:cs typeface="Verdana"/>
              </a:rPr>
              <a:t>PRTC </a:t>
            </a:r>
            <a:br>
              <a:rPr lang="es-ES" sz="800" b="1" spc="-5" dirty="0" smtClean="0">
                <a:solidFill>
                  <a:srgbClr val="00007F"/>
                </a:solidFill>
                <a:latin typeface="Verdana"/>
                <a:cs typeface="Verdana"/>
              </a:rPr>
            </a:br>
            <a:r>
              <a:rPr lang="es-ES" sz="800" spc="-5" dirty="0" smtClean="0">
                <a:solidFill>
                  <a:srgbClr val="00007F"/>
                </a:solidFill>
                <a:latin typeface="Verdana"/>
                <a:cs typeface="Verdana"/>
              </a:rPr>
              <a:t>(</a:t>
            </a:r>
            <a:r>
              <a:rPr lang="en-US" sz="800" spc="-5" dirty="0">
                <a:solidFill>
                  <a:srgbClr val="00007F"/>
                </a:solidFill>
                <a:latin typeface="Verdana"/>
                <a:cs typeface="Verdana"/>
              </a:rPr>
              <a:t>Primary Reference </a:t>
            </a:r>
            <a:r>
              <a:rPr lang="en-US" sz="800" spc="-5" dirty="0" smtClean="0">
                <a:solidFill>
                  <a:srgbClr val="00007F"/>
                </a:solidFill>
                <a:latin typeface="Verdana"/>
                <a:cs typeface="Verdana"/>
              </a:rPr>
              <a:t>Clock</a:t>
            </a:r>
            <a:r>
              <a:rPr lang="en-US" sz="800" spc="-5" dirty="0">
                <a:solidFill>
                  <a:srgbClr val="00007F"/>
                </a:solidFill>
                <a:latin typeface="Verdana"/>
                <a:cs typeface="Verdana"/>
              </a:rPr>
              <a:t>)</a:t>
            </a:r>
            <a:endParaRPr lang="en-US" sz="800" dirty="0">
              <a:latin typeface="Verdana"/>
              <a:cs typeface="Verdana"/>
            </a:endParaRPr>
          </a:p>
          <a:p>
            <a:pPr marL="12700" algn="ctr">
              <a:lnSpc>
                <a:spcPct val="100000"/>
              </a:lnSpc>
              <a:spcBef>
                <a:spcPts val="95"/>
              </a:spcBef>
            </a:pPr>
            <a:endParaRPr sz="800" dirty="0">
              <a:latin typeface="Verdana"/>
              <a:cs typeface="Verdana"/>
            </a:endParaRPr>
          </a:p>
        </p:txBody>
      </p:sp>
      <p:cxnSp>
        <p:nvCxnSpPr>
          <p:cNvPr id="341" name="Straight Arrow Connector 340"/>
          <p:cNvCxnSpPr>
            <a:stCxn id="10" idx="2"/>
          </p:cNvCxnSpPr>
          <p:nvPr/>
        </p:nvCxnSpPr>
        <p:spPr bwMode="auto">
          <a:xfrm>
            <a:off x="2174828" y="2617352"/>
            <a:ext cx="6423" cy="691332"/>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46" name="object 126"/>
          <p:cNvSpPr txBox="1"/>
          <p:nvPr/>
        </p:nvSpPr>
        <p:spPr>
          <a:xfrm>
            <a:off x="265567" y="4454423"/>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smtClean="0">
                <a:solidFill>
                  <a:srgbClr val="00007F"/>
                </a:solidFill>
                <a:latin typeface="Verdana"/>
                <a:cs typeface="Verdana"/>
              </a:rPr>
              <a:t>NTP </a:t>
            </a:r>
            <a:r>
              <a:rPr lang="es-ES" sz="800" b="1" spc="-5" dirty="0" err="1" smtClean="0">
                <a:solidFill>
                  <a:srgbClr val="00007F"/>
                </a:solidFill>
                <a:latin typeface="Verdana"/>
                <a:cs typeface="Verdana"/>
              </a:rPr>
              <a:t>Client</a:t>
            </a:r>
            <a:endParaRPr sz="800" dirty="0">
              <a:latin typeface="Verdana"/>
              <a:cs typeface="Verdana"/>
            </a:endParaRPr>
          </a:p>
        </p:txBody>
      </p:sp>
      <p:cxnSp>
        <p:nvCxnSpPr>
          <p:cNvPr id="349" name="Straight Arrow Connector 348"/>
          <p:cNvCxnSpPr/>
          <p:nvPr/>
        </p:nvCxnSpPr>
        <p:spPr bwMode="auto">
          <a:xfrm>
            <a:off x="2181251" y="4700566"/>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0" name="object 126"/>
          <p:cNvSpPr txBox="1"/>
          <p:nvPr/>
        </p:nvSpPr>
        <p:spPr>
          <a:xfrm>
            <a:off x="1698781" y="359961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smtClean="0">
                <a:solidFill>
                  <a:srgbClr val="00007F"/>
                </a:solidFill>
                <a:latin typeface="Verdana"/>
                <a:cs typeface="Verdana"/>
              </a:rPr>
              <a:t>Ethernet / IP</a:t>
            </a:r>
            <a:endParaRPr sz="800" dirty="0">
              <a:latin typeface="Verdana"/>
              <a:cs typeface="Verdana"/>
            </a:endParaRPr>
          </a:p>
        </p:txBody>
      </p:sp>
      <p:grpSp>
        <p:nvGrpSpPr>
          <p:cNvPr id="377" name="Group 376"/>
          <p:cNvGrpSpPr/>
          <p:nvPr/>
        </p:nvGrpSpPr>
        <p:grpSpPr>
          <a:xfrm rot="19757381" flipH="1">
            <a:off x="3593933" y="1424700"/>
            <a:ext cx="1219675" cy="1190311"/>
            <a:chOff x="3759849" y="1225555"/>
            <a:chExt cx="1213171" cy="1190311"/>
          </a:xfrm>
        </p:grpSpPr>
        <p:sp>
          <p:nvSpPr>
            <p:cNvPr id="373" name="object 898"/>
            <p:cNvSpPr/>
            <p:nvPr/>
          </p:nvSpPr>
          <p:spPr>
            <a:xfrm>
              <a:off x="3759849" y="1225555"/>
              <a:ext cx="538868" cy="541913"/>
            </a:xfrm>
            <a:prstGeom prst="rect">
              <a:avLst/>
            </a:prstGeom>
            <a:blipFill>
              <a:blip r:embed="rId7" cstate="print"/>
              <a:stretch>
                <a:fillRect/>
              </a:stretch>
            </a:blipFill>
          </p:spPr>
          <p:txBody>
            <a:bodyPr wrap="square" lIns="0" tIns="0" rIns="0" bIns="0" rtlCol="0"/>
            <a:lstStyle/>
            <a:p>
              <a:endParaRPr/>
            </a:p>
          </p:txBody>
        </p:sp>
        <p:sp>
          <p:nvSpPr>
            <p:cNvPr id="374" name="object 899"/>
            <p:cNvSpPr/>
            <p:nvPr/>
          </p:nvSpPr>
          <p:spPr>
            <a:xfrm>
              <a:off x="4279601" y="1717112"/>
              <a:ext cx="171450" cy="171450"/>
            </a:xfrm>
            <a:prstGeom prst="rect">
              <a:avLst/>
            </a:prstGeom>
            <a:blipFill>
              <a:blip r:embed="rId8" cstate="print"/>
              <a:stretch>
                <a:fillRect/>
              </a:stretch>
            </a:blipFill>
          </p:spPr>
          <p:txBody>
            <a:bodyPr wrap="square" lIns="0" tIns="0" rIns="0" bIns="0" rtlCol="0"/>
            <a:lstStyle/>
            <a:p>
              <a:endParaRPr/>
            </a:p>
          </p:txBody>
        </p:sp>
        <p:sp>
          <p:nvSpPr>
            <p:cNvPr id="375"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376"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grpSp>
        <p:nvGrpSpPr>
          <p:cNvPr id="383" name="Group 382"/>
          <p:cNvGrpSpPr/>
          <p:nvPr/>
        </p:nvGrpSpPr>
        <p:grpSpPr>
          <a:xfrm>
            <a:off x="2115490" y="3185847"/>
            <a:ext cx="2871978" cy="1497292"/>
            <a:chOff x="2130315" y="3767345"/>
            <a:chExt cx="2871978" cy="1497292"/>
          </a:xfrm>
        </p:grpSpPr>
        <p:grpSp>
          <p:nvGrpSpPr>
            <p:cNvPr id="357" name="Group 356"/>
            <p:cNvGrpSpPr/>
            <p:nvPr/>
          </p:nvGrpSpPr>
          <p:grpSpPr>
            <a:xfrm>
              <a:off x="2130315" y="4169180"/>
              <a:ext cx="2777001" cy="1095457"/>
              <a:chOff x="2130315" y="4169180"/>
              <a:chExt cx="2777001" cy="1095457"/>
            </a:xfrm>
          </p:grpSpPr>
          <p:grpSp>
            <p:nvGrpSpPr>
              <p:cNvPr id="353" name="Group 352"/>
              <p:cNvGrpSpPr/>
              <p:nvPr/>
            </p:nvGrpSpPr>
            <p:grpSpPr>
              <a:xfrm>
                <a:off x="3283018" y="4169180"/>
                <a:ext cx="1624298" cy="1095457"/>
                <a:chOff x="3283018" y="4169180"/>
                <a:chExt cx="1624298" cy="1095457"/>
              </a:xfrm>
            </p:grpSpPr>
            <p:pic>
              <p:nvPicPr>
                <p:cNvPr id="351" name="Picture 350"/>
                <p:cNvPicPr>
                  <a:picLocks noChangeAspect="1"/>
                </p:cNvPicPr>
                <p:nvPr/>
              </p:nvPicPr>
              <p:blipFill>
                <a:blip r:embed="rId9"/>
                <a:stretch>
                  <a:fillRect/>
                </a:stretch>
              </p:blipFill>
              <p:spPr>
                <a:xfrm>
                  <a:off x="3283018" y="4169180"/>
                  <a:ext cx="1624298" cy="1095457"/>
                </a:xfrm>
                <a:prstGeom prst="rect">
                  <a:avLst/>
                </a:prstGeom>
              </p:spPr>
            </p:pic>
            <p:pic>
              <p:nvPicPr>
                <p:cNvPr id="352" name="Picture 351"/>
                <p:cNvPicPr>
                  <a:picLocks noChangeAspect="1"/>
                </p:cNvPicPr>
                <p:nvPr/>
              </p:nvPicPr>
              <p:blipFill>
                <a:blip r:embed="rId10"/>
                <a:stretch>
                  <a:fillRect/>
                </a:stretch>
              </p:blipFill>
              <p:spPr>
                <a:xfrm>
                  <a:off x="3650398" y="4484687"/>
                  <a:ext cx="828740" cy="487827"/>
                </a:xfrm>
                <a:prstGeom prst="rect">
                  <a:avLst/>
                </a:prstGeom>
              </p:spPr>
            </p:pic>
          </p:grpSp>
          <p:cxnSp>
            <p:nvCxnSpPr>
              <p:cNvPr id="355" name="Straight Arrow Connector 354"/>
              <p:cNvCxnSpPr/>
              <p:nvPr/>
            </p:nvCxnSpPr>
            <p:spPr bwMode="auto">
              <a:xfrm>
                <a:off x="2181251" y="4698124"/>
                <a:ext cx="1299775" cy="1261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56" name="Oval 355"/>
              <p:cNvSpPr/>
              <p:nvPr/>
            </p:nvSpPr>
            <p:spPr bwMode="auto">
              <a:xfrm>
                <a:off x="2130315" y="4649038"/>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pSp>
        <p:cxnSp>
          <p:nvCxnSpPr>
            <p:cNvPr id="378" name="Straight Arrow Connector 377"/>
            <p:cNvCxnSpPr/>
            <p:nvPr/>
          </p:nvCxnSpPr>
          <p:spPr bwMode="auto">
            <a:xfrm>
              <a:off x="4199354" y="3933567"/>
              <a:ext cx="0" cy="4120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9" name="object 126"/>
            <p:cNvSpPr txBox="1"/>
            <p:nvPr/>
          </p:nvSpPr>
          <p:spPr>
            <a:xfrm>
              <a:off x="3396414" y="376734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smtClean="0">
                  <a:solidFill>
                    <a:srgbClr val="00007F"/>
                  </a:solidFill>
                  <a:latin typeface="Verdana"/>
                  <a:cs typeface="Verdana"/>
                </a:rPr>
                <a:t>GNSS</a:t>
              </a:r>
              <a:endParaRPr sz="800" dirty="0">
                <a:latin typeface="Verdana"/>
                <a:cs typeface="Verdana"/>
              </a:endParaRPr>
            </a:p>
          </p:txBody>
        </p:sp>
      </p:grpSp>
      <p:sp>
        <p:nvSpPr>
          <p:cNvPr id="395" name="Oval 394"/>
          <p:cNvSpPr/>
          <p:nvPr/>
        </p:nvSpPr>
        <p:spPr bwMode="auto">
          <a:xfrm>
            <a:off x="562736" y="6562583"/>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
        <p:nvSpPr>
          <p:cNvPr id="396" name="object 126"/>
          <p:cNvSpPr txBox="1"/>
          <p:nvPr/>
        </p:nvSpPr>
        <p:spPr>
          <a:xfrm>
            <a:off x="705665" y="6529705"/>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smtClean="0">
                <a:solidFill>
                  <a:srgbClr val="00007F"/>
                </a:solidFill>
                <a:latin typeface="Verdana"/>
                <a:cs typeface="Verdana"/>
              </a:rPr>
              <a:t>Testing</a:t>
            </a:r>
            <a:r>
              <a:rPr lang="es-ES" sz="800" spc="-5" dirty="0" smtClean="0">
                <a:solidFill>
                  <a:srgbClr val="00007F"/>
                </a:solidFill>
                <a:latin typeface="Verdana"/>
                <a:cs typeface="Verdana"/>
              </a:rPr>
              <a:t> </a:t>
            </a:r>
            <a:r>
              <a:rPr lang="es-ES" sz="800" spc="-5" dirty="0" err="1" smtClean="0">
                <a:solidFill>
                  <a:srgbClr val="00007F"/>
                </a:solidFill>
                <a:latin typeface="Verdana"/>
                <a:cs typeface="Verdana"/>
              </a:rPr>
              <a:t>Points</a:t>
            </a:r>
            <a:endParaRPr sz="800" dirty="0">
              <a:latin typeface="Verdana"/>
              <a:cs typeface="Verdana"/>
            </a:endParaRPr>
          </a:p>
        </p:txBody>
      </p:sp>
      <p:sp>
        <p:nvSpPr>
          <p:cNvPr id="397" name="object 126"/>
          <p:cNvSpPr txBox="1"/>
          <p:nvPr/>
        </p:nvSpPr>
        <p:spPr>
          <a:xfrm>
            <a:off x="3552186" y="4598296"/>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smtClean="0">
                <a:solidFill>
                  <a:srgbClr val="00007F"/>
                </a:solidFill>
                <a:latin typeface="Verdana"/>
                <a:cs typeface="Verdana"/>
              </a:rPr>
              <a:t>xGenius</a:t>
            </a:r>
            <a:endParaRPr sz="800" dirty="0">
              <a:latin typeface="Verdana"/>
              <a:cs typeface="Verdana"/>
            </a:endParaRPr>
          </a:p>
        </p:txBody>
      </p:sp>
      <p:sp>
        <p:nvSpPr>
          <p:cNvPr id="337" name="Oval 336"/>
          <p:cNvSpPr/>
          <p:nvPr/>
        </p:nvSpPr>
        <p:spPr bwMode="auto">
          <a:xfrm>
            <a:off x="2123583" y="2870544"/>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3354675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T-GPSC-SMA - Antena en Miniatura, 1.57542GHz, 1.5 VSWR, Ganancia 4dB, Polarización Circular (Derecha), Magné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0" y="1347468"/>
            <a:ext cx="2131499" cy="1404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ble de Fibra Óptica para Router - Latiguillo Monomodo FTTH - 9/125 OS2 -  SC/APC-SC/APC Simplex - Compatible 99% Operadores Movistar Jazztel Vodafone  Orange Amena Masmovil Yoigo (1 M) | Cables Conect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0728" y="2446808"/>
            <a:ext cx="1493085" cy="116738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575620"/>
            <a:ext cx="8511977" cy="3048538"/>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xGenius </a:t>
            </a:r>
            <a:r>
              <a:rPr lang="en-US" altLang="en-US" dirty="0" smtClean="0"/>
              <a:t>is </a:t>
            </a:r>
            <a:r>
              <a:rPr lang="en-US" altLang="en-US" dirty="0"/>
              <a:t>equipped with a </a:t>
            </a:r>
            <a:r>
              <a:rPr lang="en-US" altLang="en-US" dirty="0" smtClean="0"/>
              <a:t>built-in </a:t>
            </a:r>
            <a:r>
              <a:rPr lang="en-US" altLang="en-US" dirty="0"/>
              <a:t>GNSS receiver</a:t>
            </a:r>
            <a:r>
              <a:rPr lang="en-US" altLang="en-US" dirty="0" smtClean="0"/>
              <a:t>. It has </a:t>
            </a:r>
            <a:r>
              <a:rPr lang="en-US" altLang="en-US" dirty="0"/>
              <a:t>a SMA female </a:t>
            </a:r>
            <a:r>
              <a:rPr lang="en-US" altLang="en-US" dirty="0" smtClean="0"/>
              <a:t>connector suitable </a:t>
            </a:r>
            <a:r>
              <a:rPr lang="en-US" altLang="en-US" dirty="0"/>
              <a:t>for connecting an antenna. </a:t>
            </a:r>
            <a:r>
              <a:rPr lang="en-US" altLang="en-US" dirty="0" smtClean="0"/>
              <a:t>A compact antenna </a:t>
            </a:r>
            <a:r>
              <a:rPr lang="en-US" altLang="en-US" dirty="0"/>
              <a:t>with 5 m of coaxial cable plus a 10 </a:t>
            </a:r>
            <a:r>
              <a:rPr lang="en-US" altLang="en-US" dirty="0" smtClean="0"/>
              <a:t>m extension </a:t>
            </a:r>
            <a:r>
              <a:rPr lang="en-US" altLang="en-US" dirty="0"/>
              <a:t>cable. Using a different antenna is </a:t>
            </a:r>
            <a:r>
              <a:rPr lang="en-US" altLang="en-US" dirty="0" smtClean="0"/>
              <a:t>possible whenever is compliant with xGenius specifications.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smtClean="0"/>
              <a:t>Connect the NTP network to Port A of the xGenius by means of one cable or one optical fiber.</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smtClean="0"/>
              <a:t>Connect the </a:t>
            </a:r>
            <a:r>
              <a:rPr lang="en-US" altLang="en-US" dirty="0"/>
              <a:t>antenna to the unit oriented to open sky. Some tests may loss accuracy if the number of satellites in sight is limited</a:t>
            </a:r>
            <a:r>
              <a:rPr lang="en-US" altLang="en-US" dirty="0" smtClean="0"/>
              <a:t>.</a:t>
            </a:r>
            <a:endParaRPr lang="en-US" altLang="en-US" dirty="0"/>
          </a:p>
        </p:txBody>
      </p:sp>
      <p:sp>
        <p:nvSpPr>
          <p:cNvPr id="4" name="Title 2"/>
          <p:cNvSpPr>
            <a:spLocks noGrp="1"/>
          </p:cNvSpPr>
          <p:nvPr>
            <p:ph type="title" idx="4294967295"/>
          </p:nvPr>
        </p:nvSpPr>
        <p:spPr>
          <a:xfrm>
            <a:off x="0" y="0"/>
            <a:ext cx="9134475" cy="827088"/>
          </a:xfrm>
        </p:spPr>
        <p:txBody>
          <a:bodyPr/>
          <a:lstStyle/>
          <a:p>
            <a:r>
              <a:rPr lang="en-US" altLang="en-US" dirty="0" smtClean="0"/>
              <a:t>Connecting the </a:t>
            </a:r>
            <a:r>
              <a:rPr lang="en-US" altLang="en-US" b="1" dirty="0" smtClean="0"/>
              <a:t>antenna</a:t>
            </a:r>
            <a:r>
              <a:rPr lang="en-US" altLang="en-US" dirty="0" smtClean="0"/>
              <a:t> &amp; the </a:t>
            </a:r>
            <a:r>
              <a:rPr lang="en-US" altLang="en-US" b="1" dirty="0" smtClean="0"/>
              <a:t>network</a:t>
            </a:r>
            <a:endParaRPr lang="en-US" b="1" dirty="0"/>
          </a:p>
        </p:txBody>
      </p:sp>
      <p:pic>
        <p:nvPicPr>
          <p:cNvPr id="10" name="Picture 9"/>
          <p:cNvPicPr>
            <a:picLocks noChangeAspect="1"/>
          </p:cNvPicPr>
          <p:nvPr/>
        </p:nvPicPr>
        <p:blipFill>
          <a:blip r:embed="rId4"/>
          <a:stretch>
            <a:fillRect/>
          </a:stretch>
        </p:blipFill>
        <p:spPr>
          <a:xfrm>
            <a:off x="2638675" y="1253507"/>
            <a:ext cx="5384270" cy="1366264"/>
          </a:xfrm>
          <a:prstGeom prst="rect">
            <a:avLst/>
          </a:prstGeom>
        </p:spPr>
      </p:pic>
      <p:sp>
        <p:nvSpPr>
          <p:cNvPr id="15" name="Freeform 14"/>
          <p:cNvSpPr/>
          <p:nvPr/>
        </p:nvSpPr>
        <p:spPr bwMode="auto">
          <a:xfrm>
            <a:off x="1715288" y="2049741"/>
            <a:ext cx="3916155" cy="570030"/>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pic>
        <p:nvPicPr>
          <p:cNvPr id="1028" name="Picture 4" descr="Cable RJ45 CAT 6 FTP 2m Azul - Cables y cordones - Accesorios - Teléfonos  Fij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6087" y="965588"/>
            <a:ext cx="1076424" cy="12289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6801009" y="1374753"/>
            <a:ext cx="548423" cy="88287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4376" y="831581"/>
            <a:ext cx="661687" cy="442646"/>
          </a:xfrm>
          <a:prstGeom prst="rect">
            <a:avLst/>
          </a:prstGeom>
        </p:spPr>
      </p:pic>
      <p:sp>
        <p:nvSpPr>
          <p:cNvPr id="13" name="Rounded Rectangle 12"/>
          <p:cNvSpPr/>
          <p:nvPr/>
        </p:nvSpPr>
        <p:spPr bwMode="auto">
          <a:xfrm>
            <a:off x="5784185" y="1460779"/>
            <a:ext cx="548423" cy="393246"/>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4040785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20304" y="1928168"/>
            <a:ext cx="3780000" cy="231954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2827091" y="1607699"/>
            <a:ext cx="3780000" cy="225260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61962" y="4420903"/>
            <a:ext cx="8538342" cy="2251064"/>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smtClean="0"/>
              <a:t>Home</a:t>
            </a:r>
            <a:r>
              <a:rPr lang="en-US" altLang="en-US" dirty="0" smtClean="0"/>
              <a:t> &gt; </a:t>
            </a:r>
            <a:r>
              <a:rPr lang="en-US" altLang="en-US" u="sng" dirty="0" err="1" smtClean="0"/>
              <a:t>Config</a:t>
            </a:r>
            <a:r>
              <a:rPr lang="en-US" altLang="en-US" dirty="0" smtClean="0"/>
              <a:t> &gt; </a:t>
            </a:r>
            <a:r>
              <a:rPr lang="en-US" altLang="en-US" u="sng" dirty="0"/>
              <a:t>Reference clock</a:t>
            </a:r>
            <a:r>
              <a:rPr lang="en-US" altLang="en-US" dirty="0"/>
              <a:t> </a:t>
            </a:r>
            <a:r>
              <a:rPr lang="en-US" altLang="en-US" dirty="0" smtClean="0"/>
              <a:t>&gt; </a:t>
            </a:r>
            <a:r>
              <a:rPr lang="en-US" altLang="en-US" u="sng" dirty="0"/>
              <a:t>Input clock</a:t>
            </a:r>
            <a:r>
              <a:rPr lang="en-US" altLang="en-US" dirty="0"/>
              <a:t> </a:t>
            </a:r>
            <a:r>
              <a:rPr lang="en-US" altLang="en-US" dirty="0" smtClean="0"/>
              <a:t>:= </a:t>
            </a:r>
            <a:r>
              <a:rPr lang="en-US" altLang="en-US" i="1" dirty="0" smtClean="0"/>
              <a:t>GNSS </a:t>
            </a:r>
            <a:r>
              <a:rPr lang="en-US" altLang="en-US" dirty="0" smtClean="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smtClean="0"/>
              <a:t>Press </a:t>
            </a:r>
            <a:r>
              <a:rPr lang="en-US" altLang="en-US" dirty="0"/>
              <a:t>LEDS to </a:t>
            </a:r>
            <a:r>
              <a:rPr lang="en-US" altLang="en-US" dirty="0" smtClean="0"/>
              <a:t>check </a:t>
            </a:r>
            <a:r>
              <a:rPr lang="en-US" altLang="en-US" dirty="0"/>
              <a:t>the </a:t>
            </a:r>
            <a:r>
              <a:rPr lang="en-US" altLang="en-US" dirty="0" smtClean="0"/>
              <a:t>status</a:t>
            </a:r>
            <a:endParaRPr lang="en-US" altLang="en-US" dirty="0"/>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sz="1400" i="1" dirty="0">
                <a:solidFill>
                  <a:schemeClr val="bg2"/>
                </a:solidFill>
              </a:rPr>
              <a:t/>
            </a:r>
            <a:br>
              <a:rPr lang="en-US" altLang="en-US" sz="1400" i="1" dirty="0">
                <a:solidFill>
                  <a:schemeClr val="bg2"/>
                </a:solidFill>
              </a:rPr>
            </a:br>
            <a:r>
              <a:rPr lang="en-US" altLang="en-US" sz="1400" i="1" dirty="0" smtClean="0">
                <a:solidFill>
                  <a:schemeClr val="bg2"/>
                </a:solidFill>
              </a:rPr>
              <a:t>(*) Go </a:t>
            </a:r>
            <a:r>
              <a:rPr lang="en-US" altLang="en-US" sz="1400" i="1" dirty="0">
                <a:solidFill>
                  <a:schemeClr val="bg2"/>
                </a:solidFill>
              </a:rPr>
              <a:t>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a:t>
            </a:r>
            <a:r>
              <a:rPr lang="en-US" altLang="en-US" sz="1400" i="1" dirty="0" smtClean="0">
                <a:solidFill>
                  <a:schemeClr val="bg2"/>
                </a:solidFill>
              </a:rPr>
              <a:t>GNSS.</a:t>
            </a:r>
            <a:endParaRPr lang="en-US" altLang="en-US" sz="1400" i="1" dirty="0">
              <a:solidFill>
                <a:schemeClr val="bg2"/>
              </a:solidFill>
            </a:endParaRPr>
          </a:p>
        </p:txBody>
      </p:sp>
      <p:sp>
        <p:nvSpPr>
          <p:cNvPr id="4" name="Title 2"/>
          <p:cNvSpPr>
            <a:spLocks noGrp="1"/>
          </p:cNvSpPr>
          <p:nvPr>
            <p:ph type="title" idx="4294967295"/>
          </p:nvPr>
        </p:nvSpPr>
        <p:spPr>
          <a:xfrm>
            <a:off x="0" y="0"/>
            <a:ext cx="9134475" cy="827088"/>
          </a:xfrm>
        </p:spPr>
        <p:txBody>
          <a:bodyPr/>
          <a:lstStyle/>
          <a:p>
            <a:r>
              <a:rPr lang="en-US" altLang="en-US" dirty="0"/>
              <a:t>Steps to </a:t>
            </a:r>
            <a:r>
              <a:rPr lang="en-US" altLang="en-US" dirty="0" smtClean="0"/>
              <a:t>connect the </a:t>
            </a:r>
            <a:r>
              <a:rPr lang="en-US" altLang="en-US" b="1" dirty="0"/>
              <a:t>built-in GNSS</a:t>
            </a:r>
            <a:endParaRPr lang="en-US" b="1" dirty="0"/>
          </a:p>
        </p:txBody>
      </p:sp>
      <p:grpSp>
        <p:nvGrpSpPr>
          <p:cNvPr id="18" name="Group 17"/>
          <p:cNvGrpSpPr/>
          <p:nvPr/>
        </p:nvGrpSpPr>
        <p:grpSpPr>
          <a:xfrm>
            <a:off x="2075817" y="1923619"/>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pic>
        <p:nvPicPr>
          <p:cNvPr id="8" name="Picture 7"/>
          <p:cNvPicPr>
            <a:picLocks noChangeAspect="1"/>
          </p:cNvPicPr>
          <p:nvPr/>
        </p:nvPicPr>
        <p:blipFill>
          <a:blip r:embed="rId5"/>
          <a:stretch>
            <a:fillRect/>
          </a:stretch>
        </p:blipFill>
        <p:spPr>
          <a:xfrm>
            <a:off x="187541" y="1358489"/>
            <a:ext cx="3780000" cy="2281803"/>
          </a:xfrm>
          <a:prstGeom prst="rect">
            <a:avLst/>
          </a:prstGeom>
          <a:ln>
            <a:noFill/>
          </a:ln>
          <a:effectLst>
            <a:outerShdw blurRad="190500" algn="tl" rotWithShape="0">
              <a:srgbClr val="000000">
                <a:alpha val="70000"/>
              </a:srgbClr>
            </a:outerShdw>
          </a:effectLst>
        </p:spPr>
      </p:pic>
      <p:grpSp>
        <p:nvGrpSpPr>
          <p:cNvPr id="17" name="Group 16"/>
          <p:cNvGrpSpPr/>
          <p:nvPr/>
        </p:nvGrpSpPr>
        <p:grpSpPr>
          <a:xfrm>
            <a:off x="105473" y="1367574"/>
            <a:ext cx="591940" cy="481707"/>
            <a:chOff x="1707517" y="1467106"/>
            <a:chExt cx="591940" cy="48170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3" name="TextBox 22"/>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sp>
        <p:nvSpPr>
          <p:cNvPr id="25" name="Rounded Rectangle 24"/>
          <p:cNvSpPr/>
          <p:nvPr/>
        </p:nvSpPr>
        <p:spPr bwMode="auto">
          <a:xfrm>
            <a:off x="697778" y="1470011"/>
            <a:ext cx="273380" cy="28771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pSp>
        <p:nvGrpSpPr>
          <p:cNvPr id="26" name="Group 25"/>
          <p:cNvGrpSpPr/>
          <p:nvPr/>
        </p:nvGrpSpPr>
        <p:grpSpPr>
          <a:xfrm>
            <a:off x="6894968" y="3210038"/>
            <a:ext cx="591940" cy="481707"/>
            <a:chOff x="1707517" y="1467106"/>
            <a:chExt cx="591940" cy="481707"/>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p>
          </p:txBody>
        </p:sp>
      </p:grpSp>
      <p:grpSp>
        <p:nvGrpSpPr>
          <p:cNvPr id="12" name="Group 11"/>
          <p:cNvGrpSpPr/>
          <p:nvPr/>
        </p:nvGrpSpPr>
        <p:grpSpPr>
          <a:xfrm>
            <a:off x="508651" y="811372"/>
            <a:ext cx="661687" cy="583930"/>
            <a:chOff x="868104" y="811372"/>
            <a:chExt cx="661687" cy="583930"/>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2" name="TextBox 31"/>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3243434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640080" y="4081194"/>
            <a:ext cx="8037196" cy="2447622"/>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a:t>
            </a:r>
            <a:r>
              <a:rPr lang="en-US" altLang="en-US" dirty="0" smtClean="0"/>
              <a:t>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smtClean="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1400" i="1" dirty="0" smtClean="0">
              <a:solidFill>
                <a:schemeClr val="tx1">
                  <a:lumMod val="50000"/>
                  <a:lumOff val="50000"/>
                </a:schemeClr>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smtClean="0">
                <a:solidFill>
                  <a:schemeClr val="tx1">
                    <a:lumMod val="50000"/>
                    <a:lumOff val="50000"/>
                  </a:schemeClr>
                </a:solidFill>
              </a:rPr>
              <a:t>Note:  Current </a:t>
            </a:r>
            <a:r>
              <a:rPr lang="en-US" altLang="en-US" sz="1400" i="1" dirty="0">
                <a:solidFill>
                  <a:schemeClr val="tx1">
                    <a:lumMod val="50000"/>
                    <a:lumOff val="50000"/>
                  </a:schemeClr>
                </a:solidFill>
              </a:rPr>
              <a:t>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smtClean="0"/>
              <a:t>OCXO</a:t>
            </a:r>
            <a:r>
              <a:rPr lang="en-US" altLang="en-US" sz="2800" dirty="0" smtClean="0"/>
              <a:t> or </a:t>
            </a:r>
            <a:r>
              <a:rPr lang="en-US" altLang="en-US" sz="2800" b="1" dirty="0" smtClean="0"/>
              <a:t>Rubidium</a:t>
            </a:r>
            <a:endParaRPr lang="en-US" altLang="en-US" sz="2800" b="1" dirty="0"/>
          </a:p>
        </p:txBody>
      </p:sp>
      <p:pic>
        <p:nvPicPr>
          <p:cNvPr id="9" name="Picture 4" descr="Resultado de imagen de o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extLst>
              <p:ext uri="{D42A27DB-BD31-4B8C-83A1-F6EECF244321}">
                <p14:modId xmlns:p14="http://schemas.microsoft.com/office/powerpoint/2010/main" val="2543843762"/>
              </p:ext>
            </p:extLst>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ctr" fontAlgn="ctr"/>
                      <a:r>
                        <a:rPr lang="en-US" sz="1400" u="none" strike="noStrike" dirty="0" smtClean="0">
                          <a:effectLst/>
                        </a:rPr>
                        <a:t>Locking time</a:t>
                      </a:r>
                    </a:p>
                  </a:txBody>
                  <a:tcPr marL="7620" marR="7620" marT="7620" marB="0" anchor="ctr">
                    <a:solidFill>
                      <a:schemeClr val="accent6">
                        <a:lumMod val="20000"/>
                        <a:lumOff val="80000"/>
                      </a:schemeClr>
                    </a:solidFill>
                  </a:tcPr>
                </a:tc>
                <a:tc>
                  <a:txBody>
                    <a:bodyPr/>
                    <a:lstStyle/>
                    <a:p>
                      <a:pPr algn="ctr" fontAlgn="ctr"/>
                      <a:r>
                        <a:rPr lang="en-US" sz="1400" u="none" strike="noStrike" dirty="0" smtClean="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tc>
                  <a:txBody>
                    <a:bodyPr/>
                    <a:lstStyle/>
                    <a:p>
                      <a:pPr algn="ctr" fontAlgn="ctr"/>
                      <a:r>
                        <a:rPr lang="en-US" sz="1400" u="none" strike="noStrike" dirty="0" smtClean="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solidFill>
                      <a:schemeClr val="accent6">
                        <a:lumMod val="20000"/>
                        <a:lumOff val="80000"/>
                      </a:schemeClr>
                    </a:solidFill>
                  </a:tcP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1</a:t>
              </a:r>
            </a:p>
          </p:txBody>
        </p:sp>
      </p:grpSp>
    </p:spTree>
    <p:extLst>
      <p:ext uri="{BB962C8B-B14F-4D97-AF65-F5344CB8AC3E}">
        <p14:creationId xmlns:p14="http://schemas.microsoft.com/office/powerpoint/2010/main" val="92636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067" y="4118614"/>
            <a:ext cx="8533116" cy="2510785"/>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t>
            </a:r>
            <a:r>
              <a:rPr lang="en-US" altLang="en-US" dirty="0" smtClean="0"/>
              <a:t>accuracy: </a:t>
            </a:r>
            <a:endParaRPr lang="en-US" altLang="en-US" dirty="0"/>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u="sng" dirty="0" err="1" smtClean="0"/>
              <a:t>Config</a:t>
            </a:r>
            <a:r>
              <a:rPr lang="en-US" altLang="en-US" dirty="0" smtClean="0"/>
              <a:t> &gt; </a:t>
            </a:r>
            <a:r>
              <a:rPr lang="en-US" altLang="en-US" u="sng" dirty="0" smtClean="0"/>
              <a:t>Reference clock</a:t>
            </a:r>
            <a:r>
              <a:rPr lang="en-US" altLang="en-US" dirty="0" smtClean="0"/>
              <a:t> &gt;  </a:t>
            </a:r>
            <a:r>
              <a:rPr lang="en-US" altLang="en-US" u="sng" dirty="0" smtClean="0"/>
              <a:t>GNSS receiver </a:t>
            </a:r>
            <a:r>
              <a:rPr lang="en-US" altLang="en-US" dirty="0" smtClean="0"/>
              <a:t> &gt; </a:t>
            </a:r>
            <a:r>
              <a:rPr lang="en-US" altLang="en-US" u="sng" dirty="0" smtClean="0"/>
              <a:t>Antenna cable delay</a:t>
            </a:r>
            <a:r>
              <a:rPr lang="en-US" altLang="en-US" dirty="0" smtClean="0"/>
              <a:t> to configure a compensation at the correction field</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smtClean="0"/>
              <a:t>Enable/Disable constellation </a:t>
            </a:r>
            <a:r>
              <a:rPr lang="en-US" altLang="en-US" u="sng" dirty="0" smtClean="0"/>
              <a:t>Active GNSS setting</a:t>
            </a:r>
            <a:r>
              <a:rPr lang="en-US" altLang="en-US" dirty="0" smtClean="0"/>
              <a:t> := [</a:t>
            </a:r>
            <a:r>
              <a:rPr lang="en-US" altLang="en-US" i="1" dirty="0" smtClean="0"/>
              <a:t>GPS | GLONASS</a:t>
            </a:r>
            <a:r>
              <a:rPr lang="en-US" altLang="en-US" i="1" dirty="0"/>
              <a:t> | </a:t>
            </a:r>
            <a:r>
              <a:rPr lang="en-US" altLang="en-US" i="1" dirty="0" smtClean="0"/>
              <a:t>GALILEO</a:t>
            </a:r>
            <a:r>
              <a:rPr lang="en-US" altLang="en-US" i="1" dirty="0"/>
              <a:t> | </a:t>
            </a:r>
            <a:r>
              <a:rPr lang="en-US" altLang="en-US" i="1" dirty="0" smtClean="0"/>
              <a:t>BEIDOU </a:t>
            </a:r>
            <a:r>
              <a:rPr lang="en-US" altLang="en-US" dirty="0" smtClean="0"/>
              <a:t>]</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smtClean="0"/>
              <a:t>Go </a:t>
            </a:r>
            <a:r>
              <a:rPr lang="en-US" altLang="en-US" dirty="0"/>
              <a:t>to </a:t>
            </a:r>
            <a:r>
              <a:rPr lang="en-US" altLang="en-US" u="sng" dirty="0" smtClean="0"/>
              <a:t>Fixed‐position mode</a:t>
            </a:r>
            <a:r>
              <a:rPr lang="en-US" altLang="en-US" dirty="0" smtClean="0"/>
              <a:t> := </a:t>
            </a:r>
            <a:r>
              <a:rPr lang="en-US" altLang="en-US" i="1" dirty="0" smtClean="0"/>
              <a:t>Auto-average</a:t>
            </a:r>
            <a:endParaRPr lang="en-US" altLang="en-US" i="1" u="sng" dirty="0"/>
          </a:p>
        </p:txBody>
      </p:sp>
      <p:sp>
        <p:nvSpPr>
          <p:cNvPr id="3" name="Title 2"/>
          <p:cNvSpPr>
            <a:spLocks noGrp="1"/>
          </p:cNvSpPr>
          <p:nvPr>
            <p:ph type="title" idx="4294967295"/>
          </p:nvPr>
        </p:nvSpPr>
        <p:spPr>
          <a:xfrm>
            <a:off x="0" y="0"/>
            <a:ext cx="9144000" cy="836613"/>
          </a:xfrm>
        </p:spPr>
        <p:txBody>
          <a:bodyPr/>
          <a:lstStyle/>
          <a:p>
            <a:r>
              <a:rPr lang="es-ES" dirty="0" err="1"/>
              <a:t>Configuring</a:t>
            </a:r>
            <a:r>
              <a:rPr lang="es-ES" dirty="0"/>
              <a:t> </a:t>
            </a:r>
            <a:r>
              <a:rPr lang="es-ES" dirty="0" err="1"/>
              <a:t>the</a:t>
            </a:r>
            <a:r>
              <a:rPr lang="es-ES" dirty="0"/>
              <a:t> </a:t>
            </a:r>
            <a:r>
              <a:rPr lang="es-ES" b="1" dirty="0"/>
              <a:t>GNSS </a:t>
            </a:r>
            <a:r>
              <a:rPr lang="es-ES" b="1" dirty="0" err="1"/>
              <a:t>Properties</a:t>
            </a:r>
            <a:endParaRPr lang="es-ES" dirty="0"/>
          </a:p>
        </p:txBody>
      </p:sp>
      <p:pic>
        <p:nvPicPr>
          <p:cNvPr id="11" name="Picture 10"/>
          <p:cNvPicPr>
            <a:picLocks noChangeAspect="1"/>
          </p:cNvPicPr>
          <p:nvPr/>
        </p:nvPicPr>
        <p:blipFill>
          <a:blip r:embed="rId2"/>
          <a:stretch>
            <a:fillRect/>
          </a:stretch>
        </p:blipFill>
        <p:spPr>
          <a:xfrm>
            <a:off x="179446" y="1080000"/>
            <a:ext cx="4320000" cy="2598919"/>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3"/>
          <a:stretch>
            <a:fillRect/>
          </a:stretch>
        </p:blipFill>
        <p:spPr>
          <a:xfrm>
            <a:off x="4649013" y="1080000"/>
            <a:ext cx="4320000" cy="2605025"/>
          </a:xfrm>
          <a:prstGeom prst="rect">
            <a:avLst/>
          </a:prstGeom>
          <a:ln>
            <a:noFill/>
          </a:ln>
          <a:effectLst>
            <a:outerShdw blurRad="190500" algn="tl" rotWithShape="0">
              <a:srgbClr val="000000">
                <a:alpha val="70000"/>
              </a:srgbClr>
            </a:outerShdw>
          </a:effectLst>
        </p:spPr>
      </p:pic>
      <p:grpSp>
        <p:nvGrpSpPr>
          <p:cNvPr id="14" name="Group 13"/>
          <p:cNvGrpSpPr/>
          <p:nvPr/>
        </p:nvGrpSpPr>
        <p:grpSpPr>
          <a:xfrm>
            <a:off x="2520572" y="2662628"/>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7" name="Group 16"/>
          <p:cNvGrpSpPr/>
          <p:nvPr/>
        </p:nvGrpSpPr>
        <p:grpSpPr>
          <a:xfrm>
            <a:off x="5908474" y="1477043"/>
            <a:ext cx="591940" cy="481707"/>
            <a:chOff x="1707517" y="1467106"/>
            <a:chExt cx="591940" cy="48170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grpSp>
        <p:nvGrpSpPr>
          <p:cNvPr id="20" name="Group 19"/>
          <p:cNvGrpSpPr/>
          <p:nvPr/>
        </p:nvGrpSpPr>
        <p:grpSpPr>
          <a:xfrm>
            <a:off x="5816418" y="2906887"/>
            <a:ext cx="591940" cy="481707"/>
            <a:chOff x="1707517" y="1467106"/>
            <a:chExt cx="591940" cy="481707"/>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2" name="TextBox 2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7240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737457"/>
            <a:ext cx="3618295" cy="2188797"/>
          </a:xfrm>
          <a:prstGeom prst="rect">
            <a:avLst/>
          </a:prstGeom>
        </p:spPr>
      </p:pic>
      <p:pic>
        <p:nvPicPr>
          <p:cNvPr id="5" name="Picture 4"/>
          <p:cNvPicPr>
            <a:picLocks noChangeAspect="1"/>
          </p:cNvPicPr>
          <p:nvPr/>
        </p:nvPicPr>
        <p:blipFill>
          <a:blip r:embed="rId3"/>
          <a:stretch>
            <a:fillRect/>
          </a:stretch>
        </p:blipFill>
        <p:spPr>
          <a:xfrm>
            <a:off x="-21921" y="1348693"/>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872010" y="1270000"/>
            <a:ext cx="5152173" cy="5319986"/>
          </a:xfrm>
        </p:spPr>
        <p:txBody>
          <a:bodyPr/>
          <a:lstStyle/>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GPS </a:t>
            </a:r>
            <a:r>
              <a:rPr lang="en-US" altLang="en-US" dirty="0" smtClean="0"/>
              <a:t>has </a:t>
            </a:r>
            <a:r>
              <a:rPr lang="en-US" altLang="en-US" dirty="0"/>
              <a:t>a statistical </a:t>
            </a:r>
            <a:r>
              <a:rPr lang="en-US" altLang="en-US" dirty="0" smtClean="0"/>
              <a:t>distribution and averaging for a time filters errors to improve accuracy.</a:t>
            </a:r>
            <a:endParaRPr lang="en-US" altLang="en-US" dirty="0"/>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smtClean="0"/>
              <a:t>Adjust </a:t>
            </a:r>
            <a:r>
              <a:rPr lang="en-US" altLang="en-US" dirty="0"/>
              <a:t>the </a:t>
            </a:r>
            <a:r>
              <a:rPr lang="en-US" altLang="en-US" u="sng" dirty="0"/>
              <a:t>Position </a:t>
            </a:r>
            <a:r>
              <a:rPr lang="en-US" altLang="en-US" u="sng" dirty="0" smtClean="0"/>
              <a:t>averaging time</a:t>
            </a:r>
            <a:r>
              <a:rPr lang="en-US" altLang="en-US" dirty="0" smtClean="0"/>
              <a:t> and </a:t>
            </a:r>
            <a:r>
              <a:rPr lang="en-US" altLang="en-US" dirty="0"/>
              <a:t>by configuring Auto‐average in the that now displays </a:t>
            </a:r>
            <a:r>
              <a:rPr lang="en-US" altLang="en-US" i="1" dirty="0" smtClean="0"/>
              <a:t>Averaging</a:t>
            </a: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a:p>
            <a:pPr>
              <a:buFont typeface="+mj-lt"/>
              <a:buAutoNum type="arabicPeriod"/>
            </a:pPr>
            <a:r>
              <a:rPr lang="en-US" dirty="0" smtClean="0"/>
              <a:t>Wait to the </a:t>
            </a:r>
            <a:r>
              <a:rPr lang="en-US" u="sng" dirty="0" smtClean="0"/>
              <a:t>Fixed position status </a:t>
            </a:r>
            <a:r>
              <a:rPr lang="en-US" dirty="0" smtClean="0"/>
              <a:t>to become </a:t>
            </a:r>
            <a:r>
              <a:rPr lang="en-US" i="1" dirty="0" smtClean="0"/>
              <a:t>Active</a:t>
            </a:r>
            <a:r>
              <a:rPr lang="en-US" dirty="0" smtClean="0"/>
              <a:t>. The unit is now ready for testing.</a:t>
            </a:r>
          </a:p>
          <a:p>
            <a:pPr marL="0" indent="0">
              <a:buNone/>
            </a:pPr>
            <a:r>
              <a:rPr lang="en-US" sz="1400" dirty="0" smtClean="0">
                <a:solidFill>
                  <a:schemeClr val="tx1">
                    <a:lumMod val="50000"/>
                    <a:lumOff val="50000"/>
                  </a:schemeClr>
                </a:solidFill>
              </a:rPr>
              <a:t>Note</a:t>
            </a:r>
            <a:r>
              <a:rPr lang="en-US" sz="1400" dirty="0">
                <a:solidFill>
                  <a:schemeClr val="tx1">
                    <a:lumMod val="50000"/>
                    <a:lumOff val="50000"/>
                  </a:schemeClr>
                </a:solidFill>
              </a:rPr>
              <a:t>: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 </a:t>
            </a:r>
            <a:r>
              <a:rPr lang="en-US" altLang="en-US" b="1" dirty="0" smtClean="0"/>
              <a:t>Averaging</a:t>
            </a:r>
            <a:r>
              <a:rPr lang="en-US" altLang="en-US" dirty="0" smtClean="0"/>
              <a:t> </a:t>
            </a:r>
            <a:r>
              <a:rPr lang="en-US" altLang="en-US" dirty="0"/>
              <a:t>time</a:t>
            </a:r>
            <a:endParaRPr lang="es-ES" dirty="0"/>
          </a:p>
        </p:txBody>
      </p:sp>
      <p:sp>
        <p:nvSpPr>
          <p:cNvPr id="9" name="Content Placeholder 1"/>
          <p:cNvSpPr txBox="1">
            <a:spLocks/>
          </p:cNvSpPr>
          <p:nvPr/>
        </p:nvSpPr>
        <p:spPr bwMode="auto">
          <a:xfrm>
            <a:off x="3991827" y="2915127"/>
            <a:ext cx="5152173" cy="101486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Font typeface="Wingdings" pitchFamily="2" charset="2"/>
              <a:buNone/>
            </a:pPr>
            <a:r>
              <a:rPr lang="en-US" sz="1400" u="sng" kern="0" dirty="0" smtClean="0">
                <a:solidFill>
                  <a:schemeClr val="tx1">
                    <a:lumMod val="50000"/>
                    <a:lumOff val="50000"/>
                  </a:schemeClr>
                </a:solidFill>
              </a:rPr>
              <a:t>Notes</a:t>
            </a:r>
            <a:r>
              <a:rPr lang="en-US" sz="1400" kern="0" dirty="0" smtClean="0">
                <a:solidFill>
                  <a:schemeClr val="tx1">
                    <a:lumMod val="50000"/>
                    <a:lumOff val="50000"/>
                  </a:schemeClr>
                </a:solidFill>
              </a:rPr>
              <a:t>: (a) At least 1h of averaging is required for reasonable accuracy. (b) The procedure should be run only once as long as the location does not change. If any change is detected (longitude, latitude, altitude) an error will be displayed.</a:t>
            </a:r>
            <a:endParaRPr lang="es-ES" sz="1400" kern="0" dirty="0">
              <a:solidFill>
                <a:schemeClr val="tx1">
                  <a:lumMod val="50000"/>
                  <a:lumOff val="50000"/>
                </a:schemeClr>
              </a:solidFill>
            </a:endParaRPr>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1</a:t>
              </a:r>
              <a:endParaRPr lang="en-US" dirty="0">
                <a:solidFill>
                  <a:srgbClr val="3E1FF5"/>
                </a:solidFill>
              </a:endParaRP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smtClean="0">
                  <a:solidFill>
                    <a:srgbClr val="3E1FF5"/>
                  </a:solidFill>
                </a:rPr>
                <a:t>2</a:t>
              </a:r>
              <a:endParaRPr lang="en-US" dirty="0">
                <a:solidFill>
                  <a:srgbClr val="3E1FF5"/>
                </a:solidFill>
              </a:endParaRPr>
            </a:p>
          </p:txBody>
        </p:sp>
      </p:grpSp>
    </p:spTree>
    <p:extLst>
      <p:ext uri="{BB962C8B-B14F-4D97-AF65-F5344CB8AC3E}">
        <p14:creationId xmlns:p14="http://schemas.microsoft.com/office/powerpoint/2010/main" val="580418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23986</TotalTime>
  <Words>2236</Words>
  <Application>Microsoft Office PowerPoint</Application>
  <PresentationFormat>On-screen Show (4:3)</PresentationFormat>
  <Paragraphs>335</Paragraphs>
  <Slides>23</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SimSun</vt:lpstr>
      <vt:lpstr>Arial</vt:lpstr>
      <vt:lpstr>Arial Black</vt:lpstr>
      <vt:lpstr>Arial Narrow</vt:lpstr>
      <vt:lpstr>Calibri</vt:lpstr>
      <vt:lpstr>Calibri Light</vt:lpstr>
      <vt:lpstr>Century Gothic</vt:lpstr>
      <vt:lpstr>Myriad Pro Cond</vt:lpstr>
      <vt:lpstr>Times New Roman</vt:lpstr>
      <vt:lpstr>Verdana</vt:lpstr>
      <vt:lpstr>WenQuanYi Zen Hei Sharp</vt:lpstr>
      <vt:lpstr>Wingdings</vt:lpstr>
      <vt:lpstr>ヒラギノ明朝 ProN W3</vt:lpstr>
      <vt:lpstr>ヒラギノ角ゴ ProN W3</vt:lpstr>
      <vt:lpstr>Office Theme</vt:lpstr>
      <vt:lpstr>Custom Design</vt:lpstr>
      <vt:lpstr>PowerPoint Presentation</vt:lpstr>
      <vt:lpstr>xGenius</vt:lpstr>
      <vt:lpstr>Interfaces &amp; time References</vt:lpstr>
      <vt:lpstr>NTP in xGenius &amp; Zeus</vt:lpstr>
      <vt:lpstr>Connecting the antenna &amp; the network</vt:lpstr>
      <vt:lpstr>Steps to connect the built-in GNSS</vt:lpstr>
      <vt:lpstr>OCXO or Rubidium</vt:lpstr>
      <vt:lpstr>Configuring the GNSS Properties</vt:lpstr>
      <vt:lpstr>Position Averaging time</vt:lpstr>
      <vt:lpstr>Hands-on to NTP test</vt:lpstr>
      <vt:lpstr>Connecting the tester</vt:lpstr>
      <vt:lpstr>Configuring NTP in test Port A</vt:lpstr>
      <vt:lpstr>Running the Test</vt:lpstr>
      <vt:lpstr>3 x type of  Results (Server &amp; Client mode)</vt:lpstr>
      <vt:lpstr>Time Error  results</vt:lpstr>
      <vt:lpstr>Event logger enable</vt:lpstr>
      <vt:lpstr>Configuring the Event Logger</vt:lpstr>
      <vt:lpstr>Display the logs</vt:lpstr>
      <vt:lpstr>Event logger results</vt:lpstr>
      <vt:lpstr>Scaling the trace</vt:lpstr>
      <vt:lpstr>Exporting Logs</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Jose Caballero</cp:lastModifiedBy>
  <cp:revision>201</cp:revision>
  <cp:lastPrinted>1601-01-01T00:00:00Z</cp:lastPrinted>
  <dcterms:created xsi:type="dcterms:W3CDTF">1601-01-01T00:00:00Z</dcterms:created>
  <dcterms:modified xsi:type="dcterms:W3CDTF">2021-02-09T13:52:37Z</dcterms:modified>
</cp:coreProperties>
</file>