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05" r:id="rId2"/>
  </p:sldMasterIdLst>
  <p:notesMasterIdLst>
    <p:notesMasterId r:id="rId31"/>
  </p:notesMasterIdLst>
  <p:handoutMasterIdLst>
    <p:handoutMasterId r:id="rId32"/>
  </p:handoutMasterIdLst>
  <p:sldIdLst>
    <p:sldId id="273" r:id="rId3"/>
    <p:sldId id="453" r:id="rId4"/>
    <p:sldId id="455" r:id="rId5"/>
    <p:sldId id="454" r:id="rId6"/>
    <p:sldId id="456" r:id="rId7"/>
    <p:sldId id="483" r:id="rId8"/>
    <p:sldId id="457" r:id="rId9"/>
    <p:sldId id="458" r:id="rId10"/>
    <p:sldId id="460" r:id="rId11"/>
    <p:sldId id="459" r:id="rId12"/>
    <p:sldId id="461" r:id="rId13"/>
    <p:sldId id="462" r:id="rId14"/>
    <p:sldId id="492" r:id="rId15"/>
    <p:sldId id="493" r:id="rId16"/>
    <p:sldId id="494" r:id="rId17"/>
    <p:sldId id="464" r:id="rId18"/>
    <p:sldId id="484" r:id="rId19"/>
    <p:sldId id="485" r:id="rId20"/>
    <p:sldId id="486" r:id="rId21"/>
    <p:sldId id="487" r:id="rId22"/>
    <p:sldId id="488" r:id="rId23"/>
    <p:sldId id="489" r:id="rId24"/>
    <p:sldId id="490" r:id="rId25"/>
    <p:sldId id="491" r:id="rId26"/>
    <p:sldId id="474" r:id="rId27"/>
    <p:sldId id="385" r:id="rId28"/>
    <p:sldId id="463" r:id="rId29"/>
    <p:sldId id="495" r:id="rId30"/>
  </p:sldIdLst>
  <p:sldSz cx="9144000" cy="6858000" type="screen4x3"/>
  <p:notesSz cx="6769100" cy="9906000"/>
  <p:defaultTextStyle>
    <a:defPPr>
      <a:defRPr lang="en-GB"/>
    </a:defPPr>
    <a:lvl1pPr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1pPr>
    <a:lvl2pPr marL="742950" indent="-28575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2pPr>
    <a:lvl3pPr marL="11430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3pPr>
    <a:lvl4pPr marL="16002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4pPr>
    <a:lvl5pPr marL="20574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5pPr>
    <a:lvl6pPr marL="2286000" algn="l" defTabSz="914400" rtl="0" eaLnBrk="1" latinLnBrk="0" hangingPunct="1">
      <a:defRPr sz="1200" kern="1200">
        <a:solidFill>
          <a:schemeClr val="bg1"/>
        </a:solidFill>
        <a:latin typeface="Arial" charset="0"/>
        <a:ea typeface="SimSun" pitchFamily="2" charset="-122"/>
        <a:cs typeface="+mn-cs"/>
      </a:defRPr>
    </a:lvl6pPr>
    <a:lvl7pPr marL="2743200" algn="l" defTabSz="914400" rtl="0" eaLnBrk="1" latinLnBrk="0" hangingPunct="1">
      <a:defRPr sz="1200" kern="1200">
        <a:solidFill>
          <a:schemeClr val="bg1"/>
        </a:solidFill>
        <a:latin typeface="Arial" charset="0"/>
        <a:ea typeface="SimSun" pitchFamily="2" charset="-122"/>
        <a:cs typeface="+mn-cs"/>
      </a:defRPr>
    </a:lvl7pPr>
    <a:lvl8pPr marL="3200400" algn="l" defTabSz="914400" rtl="0" eaLnBrk="1" latinLnBrk="0" hangingPunct="1">
      <a:defRPr sz="1200" kern="1200">
        <a:solidFill>
          <a:schemeClr val="bg1"/>
        </a:solidFill>
        <a:latin typeface="Arial" charset="0"/>
        <a:ea typeface="SimSun" pitchFamily="2" charset="-122"/>
        <a:cs typeface="+mn-cs"/>
      </a:defRPr>
    </a:lvl8pPr>
    <a:lvl9pPr marL="3657600" algn="l" defTabSz="914400" rtl="0" eaLnBrk="1" latinLnBrk="0" hangingPunct="1">
      <a:defRPr sz="1200" kern="1200">
        <a:solidFill>
          <a:schemeClr val="bg1"/>
        </a:solidFill>
        <a:latin typeface="Arial" charset="0"/>
        <a:ea typeface="SimSun" pitchFamily="2" charset="-122"/>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pe" initials="P" lastIdx="1" clrIdx="0">
    <p:extLst>
      <p:ext uri="{19B8F6BF-5375-455C-9EA6-DF929625EA0E}">
        <p15:presenceInfo xmlns:p15="http://schemas.microsoft.com/office/powerpoint/2012/main" userId="Pepe" providerId="None"/>
      </p:ext>
    </p:extLst>
  </p:cmAuthor>
  <p:cmAuthor id="2" name="Jose Caballero" initials="JC" lastIdx="2" clrIdx="1">
    <p:extLst>
      <p:ext uri="{19B8F6BF-5375-455C-9EA6-DF929625EA0E}">
        <p15:presenceInfo xmlns:p15="http://schemas.microsoft.com/office/powerpoint/2012/main" userId="d445ae9fa4b0f0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EE0"/>
    <a:srgbClr val="3E1FF5"/>
    <a:srgbClr val="14A444"/>
    <a:srgbClr val="422B95"/>
    <a:srgbClr val="0951BD"/>
    <a:srgbClr val="2609D3"/>
    <a:srgbClr val="4B1561"/>
    <a:srgbClr val="FF9900"/>
    <a:srgbClr val="800000"/>
    <a:srgbClr val="651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5132" autoAdjust="0"/>
  </p:normalViewPr>
  <p:slideViewPr>
    <p:cSldViewPr snapToGrid="0">
      <p:cViewPr>
        <p:scale>
          <a:sx n="109" d="100"/>
          <a:sy n="109" d="100"/>
        </p:scale>
        <p:origin x="7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3120"/>
        <p:guide pos="21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3277" cy="495300"/>
          </a:xfrm>
          <a:prstGeom prst="rect">
            <a:avLst/>
          </a:prstGeom>
        </p:spPr>
        <p:txBody>
          <a:bodyPr vert="horz" lIns="91440" tIns="45720" rIns="91440" bIns="45720" rtlCol="0"/>
          <a:lstStyle>
            <a:lvl1pPr algn="l">
              <a:buFont typeface="Times New Roman" pitchFamily="16" charset="0"/>
              <a:buNone/>
              <a:defRPr sz="1200">
                <a:ea typeface="SimSun" charset="-122"/>
              </a:defRPr>
            </a:lvl1pPr>
          </a:lstStyle>
          <a:p>
            <a:pPr>
              <a:defRPr/>
            </a:pPr>
            <a:endParaRPr lang="es-ES"/>
          </a:p>
        </p:txBody>
      </p:sp>
      <p:sp>
        <p:nvSpPr>
          <p:cNvPr id="3" name="Date Placeholder 2"/>
          <p:cNvSpPr>
            <a:spLocks noGrp="1"/>
          </p:cNvSpPr>
          <p:nvPr>
            <p:ph type="dt" sz="quarter" idx="1"/>
          </p:nvPr>
        </p:nvSpPr>
        <p:spPr>
          <a:xfrm>
            <a:off x="3834257" y="0"/>
            <a:ext cx="2933277" cy="495300"/>
          </a:xfrm>
          <a:prstGeom prst="rect">
            <a:avLst/>
          </a:prstGeom>
        </p:spPr>
        <p:txBody>
          <a:bodyPr vert="horz" lIns="91440" tIns="45720" rIns="91440" bIns="45720" rtlCol="0"/>
          <a:lstStyle>
            <a:lvl1pPr algn="r">
              <a:buFont typeface="Times New Roman" pitchFamily="16" charset="0"/>
              <a:buNone/>
              <a:defRPr sz="1200">
                <a:ea typeface="SimSun" charset="-122"/>
              </a:defRPr>
            </a:lvl1pPr>
          </a:lstStyle>
          <a:p>
            <a:pPr>
              <a:defRPr/>
            </a:pPr>
            <a:fld id="{9D74CCFD-52EF-4AAA-BC55-7101C628BCDA}" type="datetimeFigureOut">
              <a:rPr lang="es-ES"/>
              <a:pPr>
                <a:defRPr/>
              </a:pPr>
              <a:t>26/02/2024</a:t>
            </a:fld>
            <a:endParaRPr lang="es-ES"/>
          </a:p>
        </p:txBody>
      </p:sp>
      <p:sp>
        <p:nvSpPr>
          <p:cNvPr id="4" name="Footer Placeholder 3"/>
          <p:cNvSpPr>
            <a:spLocks noGrp="1"/>
          </p:cNvSpPr>
          <p:nvPr>
            <p:ph type="ftr" sz="quarter" idx="2"/>
          </p:nvPr>
        </p:nvSpPr>
        <p:spPr>
          <a:xfrm>
            <a:off x="0" y="9408981"/>
            <a:ext cx="2933277" cy="495300"/>
          </a:xfrm>
          <a:prstGeom prst="rect">
            <a:avLst/>
          </a:prstGeom>
        </p:spPr>
        <p:txBody>
          <a:bodyPr vert="horz" lIns="91440" tIns="45720" rIns="91440" bIns="45720" rtlCol="0" anchor="b"/>
          <a:lstStyle>
            <a:lvl1pPr algn="l">
              <a:buFont typeface="Times New Roman" pitchFamily="16" charset="0"/>
              <a:buNone/>
              <a:defRPr sz="1200">
                <a:ea typeface="SimSun" charset="-122"/>
              </a:defRPr>
            </a:lvl1pPr>
          </a:lstStyle>
          <a:p>
            <a:pPr>
              <a:defRPr/>
            </a:pPr>
            <a:endParaRPr lang="es-ES"/>
          </a:p>
        </p:txBody>
      </p:sp>
      <p:sp>
        <p:nvSpPr>
          <p:cNvPr id="5" name="Slide Number Placeholder 4"/>
          <p:cNvSpPr>
            <a:spLocks noGrp="1"/>
          </p:cNvSpPr>
          <p:nvPr>
            <p:ph type="sldNum" sz="quarter" idx="3"/>
          </p:nvPr>
        </p:nvSpPr>
        <p:spPr>
          <a:xfrm>
            <a:off x="3834257" y="9408981"/>
            <a:ext cx="2933277" cy="495300"/>
          </a:xfrm>
          <a:prstGeom prst="rect">
            <a:avLst/>
          </a:prstGeom>
        </p:spPr>
        <p:txBody>
          <a:bodyPr vert="horz" lIns="91440" tIns="45720" rIns="91440" bIns="45720" rtlCol="0" anchor="b"/>
          <a:lstStyle>
            <a:lvl1pPr algn="r">
              <a:buFont typeface="Times New Roman" pitchFamily="16" charset="0"/>
              <a:buNone/>
              <a:defRPr sz="1200">
                <a:ea typeface="SimSun" charset="-122"/>
              </a:defRPr>
            </a:lvl1pPr>
          </a:lstStyle>
          <a:p>
            <a:pPr>
              <a:defRPr/>
            </a:pPr>
            <a:fld id="{9A390C25-E115-42E1-AA1C-2FCE176D5FAE}" type="slidenum">
              <a:rPr lang="es-ES"/>
              <a:pPr>
                <a:defRPr/>
              </a:pPr>
              <a:t>‹#›</a:t>
            </a:fld>
            <a:endParaRPr lang="es-ES"/>
          </a:p>
        </p:txBody>
      </p:sp>
    </p:spTree>
    <p:extLst>
      <p:ext uri="{BB962C8B-B14F-4D97-AF65-F5344CB8AC3E}">
        <p14:creationId xmlns:p14="http://schemas.microsoft.com/office/powerpoint/2010/main" val="128141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69100" cy="9906000"/>
          </a:xfrm>
          <a:prstGeom prst="roundRect">
            <a:avLst>
              <a:gd name="adj" fmla="val 23"/>
            </a:avLst>
          </a:prstGeom>
          <a:solidFill>
            <a:srgbClr val="FFFFFF"/>
          </a:solidFill>
          <a:ln w="9360">
            <a:noFill/>
            <a:miter lim="800000"/>
            <a:headEnd/>
            <a:tailEnd/>
          </a:ln>
          <a:effectLst/>
        </p:spPr>
        <p:txBody>
          <a:bodyPr wrap="none" anchor="ctr"/>
          <a:lstStyle/>
          <a:p>
            <a:pPr>
              <a:buFont typeface="Times New Roman" pitchFamily="16" charset="0"/>
              <a:buNone/>
              <a:defRPr/>
            </a:pPr>
            <a:endParaRPr lang="es-ES">
              <a:ea typeface="SimSun" charset="-122"/>
            </a:endParaRPr>
          </a:p>
        </p:txBody>
      </p:sp>
      <p:sp>
        <p:nvSpPr>
          <p:cNvPr id="2050" name="AutoShape 2"/>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2051" name="AutoShape 3"/>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9221" name="Rectangle 4"/>
          <p:cNvSpPr>
            <a:spLocks noGrp="1" noRot="1" noChangeAspect="1" noChangeArrowheads="1"/>
          </p:cNvSpPr>
          <p:nvPr>
            <p:ph type="sldImg"/>
          </p:nvPr>
        </p:nvSpPr>
        <p:spPr bwMode="auto">
          <a:xfrm>
            <a:off x="909638" y="742950"/>
            <a:ext cx="4945062" cy="3709988"/>
          </a:xfrm>
          <a:prstGeom prst="rect">
            <a:avLst/>
          </a:prstGeom>
          <a:solidFill>
            <a:srgbClr val="FFFFFF"/>
          </a:solidFill>
          <a:ln w="9360">
            <a:solidFill>
              <a:srgbClr val="000000"/>
            </a:solidFill>
            <a:miter lim="800000"/>
            <a:headEnd/>
            <a:tailEnd/>
          </a:ln>
        </p:spPr>
      </p:sp>
      <p:sp>
        <p:nvSpPr>
          <p:cNvPr id="2053" name="Rectangle 5"/>
          <p:cNvSpPr>
            <a:spLocks noGrp="1" noChangeArrowheads="1"/>
          </p:cNvSpPr>
          <p:nvPr>
            <p:ph type="body"/>
          </p:nvPr>
        </p:nvSpPr>
        <p:spPr bwMode="auto">
          <a:xfrm>
            <a:off x="676910" y="4705350"/>
            <a:ext cx="5410580" cy="4452541"/>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s-ES" noProof="0"/>
          </a:p>
        </p:txBody>
      </p:sp>
    </p:spTree>
    <p:extLst>
      <p:ext uri="{BB962C8B-B14F-4D97-AF65-F5344CB8AC3E}">
        <p14:creationId xmlns:p14="http://schemas.microsoft.com/office/powerpoint/2010/main" val="66416345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79032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978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5204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1702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488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9" name="Straight Connector 8"/>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2" name="Straight Connector 11"/>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3" name="Straight Connector 12"/>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4" name="Straight Connector 13"/>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j-lt"/>
              </a:defRPr>
            </a:lvl1pPr>
          </a:lstStyle>
          <a:p>
            <a:r>
              <a:rPr lang="en-US"/>
              <a:t>Click to edit Master title style</a:t>
            </a:r>
          </a:p>
        </p:txBody>
      </p:sp>
      <p:sp>
        <p:nvSpPr>
          <p:cNvPr id="7" name="TextBox 6"/>
          <p:cNvSpPr txBox="1"/>
          <p:nvPr userDrawn="1"/>
        </p:nvSpPr>
        <p:spPr>
          <a:xfrm>
            <a:off x="8538359" y="275044"/>
            <a:ext cx="548884" cy="276999"/>
          </a:xfrm>
          <a:prstGeom prst="rect">
            <a:avLst/>
          </a:prstGeom>
          <a:noFill/>
        </p:spPr>
        <p:txBody>
          <a:bodyPr wrap="square" rtlCol="0">
            <a:spAutoFit/>
          </a:bodyPr>
          <a:lstStyle/>
          <a:p>
            <a:pPr algn="r"/>
            <a:fld id="{BDCD2390-82A7-49AE-A52E-14D58375305E}" type="slidenum">
              <a:rPr lang="en-US" smtClean="0"/>
              <a:pPr algn="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M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a:t>
            </a:fld>
            <a:endParaRPr lang="fr-M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fr-M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a:t>
            </a:fld>
            <a:endParaRPr lang="fr-MA"/>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0" y="0"/>
            <a:ext cx="9134475" cy="827088"/>
          </a:xfrm>
          <a:prstGeom prst="rect">
            <a:avLst/>
          </a:prstGeom>
          <a:noFill/>
          <a:ln w="9525">
            <a:noFill/>
            <a:round/>
            <a:headEnd/>
            <a:tailEnd/>
          </a:ln>
        </p:spPr>
        <p:txBody>
          <a:bodyPr vert="horz" wrap="square" lIns="50760" tIns="50760" rIns="90000" bIns="5076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57200" y="1052513"/>
            <a:ext cx="8220075" cy="5800725"/>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p>
            <a:pPr lvl="0"/>
            <a:r>
              <a:rPr lang="en-GB"/>
              <a:t>Click to edit the outline text format</a:t>
            </a:r>
          </a:p>
          <a:p>
            <a:pPr lvl="0"/>
            <a:r>
              <a:rPr lang="en-GB"/>
              <a:t>Dfd</a:t>
            </a:r>
          </a:p>
          <a:p>
            <a:pPr lvl="1"/>
            <a:r>
              <a:rPr lang="en-GB"/>
              <a:t>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804" r:id="rId1"/>
    <p:sldLayoutId id="2147483803" r:id="rId2"/>
  </p:sldLayoutIdLst>
  <p:hf hdr="0" ftr="0" dt="0"/>
  <p:txStyles>
    <p:titleStyle>
      <a:lvl1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2pPr>
      <a:lvl3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3pPr>
      <a:lvl4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4pPr>
      <a:lvl5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5pPr>
      <a:lvl6pPr marL="25146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6pPr>
      <a:lvl7pPr marL="29718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7pPr>
      <a:lvl8pPr marL="34290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8pPr>
      <a:lvl9pPr marL="38862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9pPr>
    </p:titleStyle>
    <p:body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noChangeArrowheads="1"/>
          </p:cNvSpPr>
          <p:nvPr userDrawn="1"/>
        </p:nvSpPr>
        <p:spPr bwMode="auto">
          <a:xfrm rot="16200000">
            <a:off x="7753350" y="2051050"/>
            <a:ext cx="2527300" cy="241300"/>
          </a:xfrm>
          <a:prstGeom prst="rect">
            <a:avLst/>
          </a:prstGeom>
          <a:noFill/>
          <a:ln w="9525">
            <a:noFill/>
            <a:round/>
            <a:headEnd/>
            <a:tailEnd/>
          </a:ln>
        </p:spPr>
        <p:txBody>
          <a:bodyPr lIns="0" tIns="0" rIns="39240" bIns="0"/>
          <a:lstStyle/>
          <a:p>
            <a:pPr marL="38100" algn="r">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1000">
                <a:solidFill>
                  <a:srgbClr val="808080"/>
                </a:solidFill>
                <a:cs typeface="Arial" charset="0"/>
              </a:rPr>
              <a:t>© Albedo Telecom. All rights reserved</a:t>
            </a:r>
          </a:p>
        </p:txBody>
      </p:sp>
      <p:pic>
        <p:nvPicPr>
          <p:cNvPr id="8" name="Picture 9"/>
          <p:cNvPicPr>
            <a:picLocks noChangeAspect="1" noChangeArrowheads="1"/>
          </p:cNvPicPr>
          <p:nvPr userDrawn="1"/>
        </p:nvPicPr>
        <p:blipFill>
          <a:blip r:embed="rId6" cstate="print"/>
          <a:srcRect/>
          <a:stretch>
            <a:fillRect/>
          </a:stretch>
        </p:blipFill>
        <p:spPr bwMode="auto">
          <a:xfrm>
            <a:off x="950913" y="0"/>
            <a:ext cx="8229600" cy="6869113"/>
          </a:xfrm>
          <a:prstGeom prst="rect">
            <a:avLst/>
          </a:prstGeom>
          <a:noFill/>
          <a:ln w="9525">
            <a:noFill/>
            <a:round/>
            <a:headEnd/>
            <a:tailEnd/>
          </a:ln>
        </p:spPr>
      </p:pic>
      <p:sp>
        <p:nvSpPr>
          <p:cNvPr id="9" name="Rectangle 10"/>
          <p:cNvSpPr>
            <a:spLocks noChangeArrowheads="1"/>
          </p:cNvSpPr>
          <p:nvPr userDrawn="1"/>
        </p:nvSpPr>
        <p:spPr bwMode="auto">
          <a:xfrm rot="16200000">
            <a:off x="-866775" y="1320800"/>
            <a:ext cx="3479800" cy="698500"/>
          </a:xfrm>
          <a:prstGeom prst="rect">
            <a:avLst/>
          </a:prstGeom>
          <a:noFill/>
          <a:ln w="9525">
            <a:noFill/>
            <a:round/>
            <a:headEnd/>
            <a:tailEnd/>
          </a:ln>
        </p:spPr>
        <p:txBody>
          <a:bodyPr lIns="0" tIns="0" rIns="39240" bIns="0"/>
          <a:lstStyle/>
          <a:p>
            <a:pPr marL="38100" algn="r">
              <a:spcBef>
                <a:spcPts val="2250"/>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3600">
                <a:solidFill>
                  <a:srgbClr val="730AD2"/>
                </a:solidFill>
                <a:latin typeface="Arial Black" pitchFamily="34" charset="0"/>
              </a:rPr>
              <a:t>That’s all</a:t>
            </a:r>
          </a:p>
        </p:txBody>
      </p:sp>
      <p:pic>
        <p:nvPicPr>
          <p:cNvPr id="10" name="Picture 8" descr="Alex"/>
          <p:cNvPicPr>
            <a:picLocks noChangeAspect="1" noChangeArrowheads="1"/>
          </p:cNvPicPr>
          <p:nvPr userDrawn="1"/>
        </p:nvPicPr>
        <p:blipFill>
          <a:blip r:embed="rId7" cstate="print"/>
          <a:srcRect/>
          <a:stretch>
            <a:fillRect/>
          </a:stretch>
        </p:blipFill>
        <p:spPr bwMode="auto">
          <a:xfrm>
            <a:off x="615950" y="4003675"/>
            <a:ext cx="1427163" cy="2857500"/>
          </a:xfrm>
          <a:prstGeom prst="rect">
            <a:avLst/>
          </a:prstGeom>
          <a:ln>
            <a:noFill/>
          </a:ln>
          <a:effectLst>
            <a:outerShdw blurRad="292100" dist="139700" dir="2700000" algn="tl" rotWithShape="0">
              <a:srgbClr val="333333">
                <a:alpha val="65000"/>
              </a:srgbClr>
            </a:outerShdw>
          </a:effectLst>
        </p:spPr>
      </p:pic>
      <p:pic>
        <p:nvPicPr>
          <p:cNvPr id="11" name="Picture 17"/>
          <p:cNvPicPr>
            <a:picLocks noChangeAspect="1" noChangeArrowheads="1"/>
          </p:cNvPicPr>
          <p:nvPr userDrawn="1"/>
        </p:nvPicPr>
        <p:blipFill>
          <a:blip r:embed="rId8" cstate="print"/>
          <a:srcRect/>
          <a:stretch>
            <a:fillRect/>
          </a:stretch>
        </p:blipFill>
        <p:spPr bwMode="auto">
          <a:xfrm>
            <a:off x="7340600" y="5373688"/>
            <a:ext cx="1835150" cy="954087"/>
          </a:xfrm>
          <a:prstGeom prst="rect">
            <a:avLst/>
          </a:prstGeom>
          <a:ln>
            <a:noFill/>
          </a:ln>
          <a:effectLst>
            <a:outerShdw blurRad="292100" dist="139700" dir="2700000" algn="tl" rotWithShape="0">
              <a:srgbClr val="333333">
                <a:alpha val="65000"/>
              </a:srgbClr>
            </a:outerShdw>
          </a:effectLst>
        </p:spPr>
      </p:pic>
      <p:sp>
        <p:nvSpPr>
          <p:cNvPr id="12" name="TextBox 10"/>
          <p:cNvSpPr txBox="1">
            <a:spLocks noChangeArrowheads="1"/>
          </p:cNvSpPr>
          <p:nvPr userDrawn="1"/>
        </p:nvSpPr>
        <p:spPr bwMode="auto">
          <a:xfrm rot="16200000">
            <a:off x="1146175" y="4632325"/>
            <a:ext cx="1658938" cy="261938"/>
          </a:xfrm>
          <a:prstGeom prst="rect">
            <a:avLst/>
          </a:prstGeom>
          <a:noFill/>
          <a:ln w="9525">
            <a:noFill/>
            <a:miter lim="800000"/>
            <a:headEnd/>
            <a:tailEnd/>
          </a:ln>
        </p:spPr>
        <p:txBody>
          <a:bodyPr wrap="none">
            <a:spAutoFit/>
          </a:bodyPr>
          <a:lstStyle/>
          <a:p>
            <a:pPr>
              <a:defRPr/>
            </a:pPr>
            <a:r>
              <a:rPr lang="es-ES" sz="1100">
                <a:solidFill>
                  <a:schemeClr val="accent2">
                    <a:lumMod val="20000"/>
                    <a:lumOff val="80000"/>
                  </a:schemeClr>
                </a:solidFill>
                <a:latin typeface="Calibri" pitchFamily="34" charset="0"/>
                <a:cs typeface="Calibri" pitchFamily="34" charset="0"/>
              </a:rPr>
              <a:t>www.albedotelecom.com</a:t>
            </a:r>
          </a:p>
        </p:txBody>
      </p:sp>
    </p:spTree>
  </p:cSld>
  <p:clrMap bg1="lt1" tx1="dk1" bg2="lt2" tx2="dk2" accent1="accent1" accent2="accent2" accent3="accent3" accent4="accent4" accent5="accent5" accent6="accent6" hlink="hlink" folHlink="folHlink"/>
  <p:sldLayoutIdLst>
    <p:sldLayoutId id="2147483806" r:id="rId1"/>
    <p:sldLayoutId id="2147483814" r:id="rId2"/>
    <p:sldLayoutId id="2147483815" r:id="rId3"/>
    <p:sldLayoutId id="2147483816"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28.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116;p2"/>
          <p:cNvPicPr preferRelativeResize="0"/>
          <p:nvPr/>
        </p:nvPicPr>
        <p:blipFill rotWithShape="1">
          <a:blip r:embed="rId3">
            <a:alphaModFix/>
          </a:blip>
          <a:srcRect/>
          <a:stretch/>
        </p:blipFill>
        <p:spPr>
          <a:xfrm>
            <a:off x="439241" y="3795679"/>
            <a:ext cx="3779838" cy="3060700"/>
          </a:xfrm>
          <a:prstGeom prst="rect">
            <a:avLst/>
          </a:prstGeom>
          <a:noFill/>
          <a:ln>
            <a:noFill/>
          </a:ln>
        </p:spPr>
      </p:pic>
      <p:sp>
        <p:nvSpPr>
          <p:cNvPr id="15" name="Line 3"/>
          <p:cNvSpPr>
            <a:spLocks noChangeShapeType="1"/>
          </p:cNvSpPr>
          <p:nvPr/>
        </p:nvSpPr>
        <p:spPr bwMode="auto">
          <a:xfrm>
            <a:off x="611188" y="1163390"/>
            <a:ext cx="8532812" cy="1587"/>
          </a:xfrm>
          <a:prstGeom prst="line">
            <a:avLst/>
          </a:prstGeom>
          <a:noFill/>
          <a:ln w="38160">
            <a:solidFill>
              <a:srgbClr val="FFFFFF"/>
            </a:solidFill>
            <a:miter lim="800000"/>
            <a:headEnd/>
            <a:tailEnd/>
          </a:ln>
        </p:spPr>
        <p:txBody>
          <a:bodyPr/>
          <a:lstStyle/>
          <a:p>
            <a:endParaRPr lang="fr-MA"/>
          </a:p>
        </p:txBody>
      </p:sp>
      <p:sp>
        <p:nvSpPr>
          <p:cNvPr id="16" name="Rectangle 6"/>
          <p:cNvSpPr>
            <a:spLocks noChangeArrowheads="1"/>
          </p:cNvSpPr>
          <p:nvPr/>
        </p:nvSpPr>
        <p:spPr bwMode="auto">
          <a:xfrm>
            <a:off x="899592" y="2998540"/>
            <a:ext cx="7992888" cy="317500"/>
          </a:xfrm>
          <a:prstGeom prst="rect">
            <a:avLst/>
          </a:prstGeom>
          <a:noFill/>
          <a:ln w="9525">
            <a:noFill/>
            <a:round/>
            <a:headEnd/>
            <a:tailEnd/>
          </a:ln>
        </p:spPr>
        <p:txBody>
          <a:bodyPr lIns="0" tIns="0" rIns="39240" bIns="0"/>
          <a:lstStyle/>
          <a:p>
            <a:pPr marL="38100" algn="r">
              <a:spcBef>
                <a:spcPts val="875"/>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endParaRPr lang="en-US" sz="1350">
              <a:solidFill>
                <a:srgbClr val="808080"/>
              </a:solidFill>
              <a:latin typeface="Century Gothic" pitchFamily="34" charset="0"/>
            </a:endParaRPr>
          </a:p>
        </p:txBody>
      </p:sp>
      <p:sp>
        <p:nvSpPr>
          <p:cNvPr id="20" name="CuadroTexto 19"/>
          <p:cNvSpPr txBox="1"/>
          <p:nvPr/>
        </p:nvSpPr>
        <p:spPr>
          <a:xfrm>
            <a:off x="3733227" y="3307937"/>
            <a:ext cx="5302823" cy="1077218"/>
          </a:xfrm>
          <a:prstGeom prst="rect">
            <a:avLst/>
          </a:prstGeom>
          <a:noFill/>
        </p:spPr>
        <p:txBody>
          <a:bodyPr wrap="square" rtlCol="0">
            <a:spAutoFit/>
          </a:bodyPr>
          <a:lstStyle/>
          <a:p>
            <a:pPr algn="r"/>
            <a:r>
              <a:rPr lang="en-US" sz="3200" u="sng" dirty="0">
                <a:solidFill>
                  <a:srgbClr val="1F4E79"/>
                </a:solidFill>
                <a:latin typeface="Myriad Pro Cond" panose="020B0506030403020204" pitchFamily="34" charset="0"/>
              </a:rPr>
              <a:t>PTP Slave analysis </a:t>
            </a:r>
            <a:r>
              <a:rPr lang="en-US" sz="3200" dirty="0">
                <a:solidFill>
                  <a:srgbClr val="1F4E79"/>
                </a:solidFill>
                <a:latin typeface="Myriad Pro Cond" panose="020B0506030403020204" pitchFamily="34" charset="0"/>
              </a:rPr>
              <a:t>with xGenius</a:t>
            </a:r>
          </a:p>
          <a:p>
            <a:pPr algn="r"/>
            <a:r>
              <a:rPr lang="en-US" sz="1600" dirty="0">
                <a:solidFill>
                  <a:schemeClr val="bg2">
                    <a:lumMod val="60000"/>
                    <a:lumOff val="40000"/>
                  </a:schemeClr>
                </a:solidFill>
                <a:latin typeface="Myriad Pro Cond" panose="020B0506030403020204" pitchFamily="34" charset="0"/>
              </a:rPr>
              <a:t>Guide &amp; Slides corresponding to software ver. 2.3.11</a:t>
            </a:r>
            <a:br>
              <a:rPr lang="en-US" sz="1600" dirty="0">
                <a:solidFill>
                  <a:schemeClr val="bg2">
                    <a:lumMod val="60000"/>
                    <a:lumOff val="40000"/>
                  </a:schemeClr>
                </a:solidFill>
                <a:latin typeface="Myriad Pro Cond" panose="020B0506030403020204" pitchFamily="34" charset="0"/>
              </a:rPr>
            </a:br>
            <a:endParaRPr lang="en-US" sz="1600" dirty="0">
              <a:solidFill>
                <a:schemeClr val="bg2">
                  <a:lumMod val="60000"/>
                  <a:lumOff val="40000"/>
                </a:schemeClr>
              </a:solidFill>
              <a:latin typeface="Myriad Pro Cond" panose="020B0506030403020204" pitchFamily="34" charset="0"/>
            </a:endParaRPr>
          </a:p>
        </p:txBody>
      </p:sp>
      <p:pic>
        <p:nvPicPr>
          <p:cNvPr id="21" name="Imagen 20"/>
          <p:cNvPicPr>
            <a:picLocks noChangeAspect="1"/>
          </p:cNvPicPr>
          <p:nvPr/>
        </p:nvPicPr>
        <p:blipFill>
          <a:blip r:embed="rId4"/>
          <a:stretch>
            <a:fillRect/>
          </a:stretch>
        </p:blipFill>
        <p:spPr>
          <a:xfrm>
            <a:off x="1115616" y="1731995"/>
            <a:ext cx="1611990" cy="1640601"/>
          </a:xfrm>
          <a:prstGeom prst="rect">
            <a:avLst/>
          </a:prstGeom>
        </p:spPr>
      </p:pic>
      <p:pic>
        <p:nvPicPr>
          <p:cNvPr id="25" name="Imagen 24"/>
          <p:cNvPicPr>
            <a:picLocks noChangeAspect="1"/>
          </p:cNvPicPr>
          <p:nvPr/>
        </p:nvPicPr>
        <p:blipFill>
          <a:blip r:embed="rId5"/>
          <a:stretch>
            <a:fillRect/>
          </a:stretch>
        </p:blipFill>
        <p:spPr>
          <a:xfrm>
            <a:off x="2705635" y="1731996"/>
            <a:ext cx="4832028" cy="1645290"/>
          </a:xfrm>
          <a:prstGeom prst="rect">
            <a:avLst/>
          </a:prstGeom>
        </p:spPr>
      </p:pic>
      <p:pic>
        <p:nvPicPr>
          <p:cNvPr id="26" name="Imagen 25"/>
          <p:cNvPicPr>
            <a:picLocks noChangeAspect="1"/>
          </p:cNvPicPr>
          <p:nvPr/>
        </p:nvPicPr>
        <p:blipFill>
          <a:blip r:embed="rId6"/>
          <a:stretch>
            <a:fillRect/>
          </a:stretch>
        </p:blipFill>
        <p:spPr>
          <a:xfrm>
            <a:off x="7537663" y="1731996"/>
            <a:ext cx="1606337" cy="1630369"/>
          </a:xfrm>
          <a:prstGeom prst="rect">
            <a:avLst/>
          </a:prstGeom>
        </p:spPr>
      </p:pic>
      <p:pic>
        <p:nvPicPr>
          <p:cNvPr id="12" name="Picture 2" descr="ALBEDO Tele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4484" y="5961096"/>
            <a:ext cx="1831180" cy="7479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7"/>
          <p:cNvSpPr>
            <a:spLocks noChangeArrowheads="1"/>
          </p:cNvSpPr>
          <p:nvPr/>
        </p:nvSpPr>
        <p:spPr bwMode="auto">
          <a:xfrm>
            <a:off x="570383" y="855525"/>
            <a:ext cx="8435281" cy="1015663"/>
          </a:xfrm>
          <a:prstGeom prst="rect">
            <a:avLst/>
          </a:prstGeom>
          <a:noFill/>
          <a:ln w="9525">
            <a:noFill/>
            <a:round/>
            <a:headEnd/>
            <a:tailEnd/>
          </a:ln>
        </p:spPr>
        <p:txBody>
          <a:bodyPr wrap="square" lIns="0" tIns="0" rIns="39240" bIns="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rgbClr val="FF0000"/>
                </a:solidFill>
                <a:latin typeface="Myriad Pro Cond" panose="020B0506030403020204" pitchFamily="34" charset="0"/>
              </a:rPr>
              <a:t>PTP</a:t>
            </a:r>
            <a:r>
              <a:rPr lang="en-US" sz="6600" b="1" dirty="0">
                <a:solidFill>
                  <a:schemeClr val="tx1"/>
                </a:solidFill>
                <a:latin typeface="Myriad Pro Cond" panose="020B0506030403020204" pitchFamily="34" charset="0"/>
              </a:rPr>
              <a:t> clock </a:t>
            </a:r>
            <a:r>
              <a:rPr lang="en-US" sz="6600" dirty="0">
                <a:solidFill>
                  <a:srgbClr val="0070C0"/>
                </a:solidFill>
                <a:latin typeface="Myriad Pro Cond" panose="020B0506030403020204" pitchFamily="34" charset="0"/>
              </a:rPr>
              <a:t>Testing</a:t>
            </a:r>
            <a:endParaRPr lang="en-US" sz="4800" dirty="0">
              <a:solidFill>
                <a:srgbClr val="0070C0"/>
              </a:solidFill>
              <a:latin typeface="Myriad Pro Cond" panose="020B0506030403020204" pitchFamily="34" charset="0"/>
            </a:endParaRPr>
          </a:p>
        </p:txBody>
      </p:sp>
      <p:pic>
        <p:nvPicPr>
          <p:cNvPr id="2" name="Picture 1">
            <a:extLst>
              <a:ext uri="{FF2B5EF4-FFF2-40B4-BE49-F238E27FC236}">
                <a16:creationId xmlns:a16="http://schemas.microsoft.com/office/drawing/2014/main" id="{F4E57422-7F06-AB0E-F1FB-753F24BA3FA0}"/>
              </a:ext>
            </a:extLst>
          </p:cNvPr>
          <p:cNvPicPr>
            <a:picLocks noChangeAspect="1"/>
          </p:cNvPicPr>
          <p:nvPr/>
        </p:nvPicPr>
        <p:blipFill>
          <a:blip r:embed="rId8"/>
          <a:stretch>
            <a:fillRect/>
          </a:stretch>
        </p:blipFill>
        <p:spPr>
          <a:xfrm>
            <a:off x="1152458" y="4325938"/>
            <a:ext cx="2383956" cy="143902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44766" y="2313666"/>
            <a:ext cx="1800225" cy="1143000"/>
          </a:xfrm>
          <a:prstGeom prst="rect">
            <a:avLst/>
          </a:prstGeom>
        </p:spPr>
      </p:pic>
      <p:sp>
        <p:nvSpPr>
          <p:cNvPr id="3" name="Title 2"/>
          <p:cNvSpPr>
            <a:spLocks noGrp="1"/>
          </p:cNvSpPr>
          <p:nvPr>
            <p:ph type="title" idx="4294967295"/>
          </p:nvPr>
        </p:nvSpPr>
        <p:spPr>
          <a:xfrm>
            <a:off x="0" y="0"/>
            <a:ext cx="9144000" cy="836613"/>
          </a:xfrm>
        </p:spPr>
        <p:txBody>
          <a:bodyPr/>
          <a:lstStyle/>
          <a:p>
            <a:r>
              <a:rPr lang="es-ES" b="1" dirty="0" err="1"/>
              <a:t>Hands</a:t>
            </a:r>
            <a:r>
              <a:rPr lang="es-ES" dirty="0" err="1"/>
              <a:t>-</a:t>
            </a:r>
            <a:r>
              <a:rPr lang="es-ES" b="1" dirty="0" err="1"/>
              <a:t>on</a:t>
            </a:r>
            <a:r>
              <a:rPr lang="es-ES" dirty="0"/>
              <a:t> to PTP test</a:t>
            </a:r>
          </a:p>
        </p:txBody>
      </p:sp>
      <p:sp>
        <p:nvSpPr>
          <p:cNvPr id="4" name="Content Placeholder 3"/>
          <p:cNvSpPr>
            <a:spLocks noGrp="1"/>
          </p:cNvSpPr>
          <p:nvPr>
            <p:ph idx="1"/>
          </p:nvPr>
        </p:nvSpPr>
        <p:spPr>
          <a:xfrm>
            <a:off x="457200" y="4212522"/>
            <a:ext cx="8447164" cy="2496728"/>
          </a:xfrm>
        </p:spPr>
        <p:txBody>
          <a:bodyPr/>
          <a:lstStyle/>
          <a:p>
            <a:pPr marL="0" indent="0">
              <a:buNone/>
            </a:pPr>
            <a:r>
              <a:rPr lang="en-US" dirty="0"/>
              <a:t>xGenius can be configured as a genuine PTP slave clock, </a:t>
            </a:r>
            <a:r>
              <a:rPr lang="en-US" b="1" dirty="0"/>
              <a:t>no differences </a:t>
            </a:r>
            <a:r>
              <a:rPr lang="en-US" dirty="0"/>
              <a:t>at all excepting that xGenius can also qualify the stability of a PTP timing source.</a:t>
            </a:r>
          </a:p>
          <a:p>
            <a:pPr marL="0" indent="0">
              <a:buNone/>
            </a:pPr>
            <a:r>
              <a:rPr lang="en-US" sz="1050" dirty="0"/>
              <a:t>   </a:t>
            </a:r>
          </a:p>
          <a:p>
            <a:pPr marL="0" indent="0">
              <a:buNone/>
            </a:pPr>
            <a:r>
              <a:rPr lang="en-US" dirty="0"/>
              <a:t>In the pseudo‐slave emulation mode xGenius behaves as a PTP slave but keeping an independent synchronization source that enables the unit to calculate parameters such as MTIE, TDEV, TE by comparing both timing signals. </a:t>
            </a:r>
            <a:endParaRPr lang="es-ES" dirty="0"/>
          </a:p>
        </p:txBody>
      </p:sp>
      <p:pic>
        <p:nvPicPr>
          <p:cNvPr id="2" name="Picture 1"/>
          <p:cNvPicPr>
            <a:picLocks noChangeAspect="1"/>
          </p:cNvPicPr>
          <p:nvPr/>
        </p:nvPicPr>
        <p:blipFill>
          <a:blip r:embed="rId3"/>
          <a:stretch>
            <a:fillRect/>
          </a:stretch>
        </p:blipFill>
        <p:spPr>
          <a:xfrm>
            <a:off x="457200" y="2179622"/>
            <a:ext cx="2652919" cy="982800"/>
          </a:xfrm>
          <a:prstGeom prst="rect">
            <a:avLst/>
          </a:prstGeom>
        </p:spPr>
      </p:pic>
      <p:cxnSp>
        <p:nvCxnSpPr>
          <p:cNvPr id="6" name="Straight Arrow Connector 5"/>
          <p:cNvCxnSpPr/>
          <p:nvPr/>
        </p:nvCxnSpPr>
        <p:spPr bwMode="auto">
          <a:xfrm flipV="1">
            <a:off x="2994452" y="3019616"/>
            <a:ext cx="674764" cy="87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pic>
        <p:nvPicPr>
          <p:cNvPr id="9" name="Picture 8"/>
          <p:cNvPicPr>
            <a:picLocks noChangeAspect="1"/>
          </p:cNvPicPr>
          <p:nvPr/>
        </p:nvPicPr>
        <p:blipFill>
          <a:blip r:embed="rId4"/>
          <a:stretch>
            <a:fillRect/>
          </a:stretch>
        </p:blipFill>
        <p:spPr>
          <a:xfrm>
            <a:off x="5590276" y="2194603"/>
            <a:ext cx="2047875" cy="1381125"/>
          </a:xfrm>
          <a:prstGeom prst="rect">
            <a:avLst/>
          </a:prstGeom>
        </p:spPr>
      </p:pic>
      <p:pic>
        <p:nvPicPr>
          <p:cNvPr id="11" name="Picture 10"/>
          <p:cNvPicPr>
            <a:picLocks noChangeAspect="1"/>
          </p:cNvPicPr>
          <p:nvPr/>
        </p:nvPicPr>
        <p:blipFill>
          <a:blip r:embed="rId5"/>
          <a:stretch>
            <a:fillRect/>
          </a:stretch>
        </p:blipFill>
        <p:spPr>
          <a:xfrm>
            <a:off x="6747644" y="1671926"/>
            <a:ext cx="388981" cy="328056"/>
          </a:xfrm>
          <a:prstGeom prst="rect">
            <a:avLst/>
          </a:prstGeom>
        </p:spPr>
      </p:pic>
      <p:cxnSp>
        <p:nvCxnSpPr>
          <p:cNvPr id="13" name="Straight Arrow Connector 12"/>
          <p:cNvCxnSpPr/>
          <p:nvPr/>
        </p:nvCxnSpPr>
        <p:spPr bwMode="auto">
          <a:xfrm>
            <a:off x="6948439" y="1936920"/>
            <a:ext cx="0" cy="460837"/>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14" name="Rectangle 4"/>
          <p:cNvSpPr>
            <a:spLocks noChangeArrowheads="1"/>
          </p:cNvSpPr>
          <p:nvPr/>
        </p:nvSpPr>
        <p:spPr bwMode="auto">
          <a:xfrm>
            <a:off x="1233145" y="3210445"/>
            <a:ext cx="14593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s-ES" altLang="en-US" sz="1600" dirty="0">
                <a:solidFill>
                  <a:schemeClr val="accent6">
                    <a:lumMod val="75000"/>
                  </a:schemeClr>
                </a:solidFill>
                <a:ea typeface="SimSun" panose="02010600030101010101" pitchFamily="2" charset="-122"/>
              </a:rPr>
              <a:t>Master </a:t>
            </a:r>
            <a:r>
              <a:rPr lang="es-ES" altLang="en-US" sz="1600" dirty="0" err="1">
                <a:solidFill>
                  <a:schemeClr val="accent6">
                    <a:lumMod val="75000"/>
                  </a:schemeClr>
                </a:solidFill>
                <a:ea typeface="SimSun" panose="02010600030101010101" pitchFamily="2" charset="-122"/>
              </a:rPr>
              <a:t>Clock</a:t>
            </a:r>
            <a:endParaRPr lang="es-ES" altLang="en-US" sz="1600" dirty="0">
              <a:solidFill>
                <a:schemeClr val="accent6">
                  <a:lumMod val="75000"/>
                </a:schemeClr>
              </a:solidFill>
              <a:ea typeface="SimSun" panose="02010600030101010101" pitchFamily="2" charset="-122"/>
            </a:endParaRPr>
          </a:p>
        </p:txBody>
      </p:sp>
      <p:sp>
        <p:nvSpPr>
          <p:cNvPr id="16" name="Rectangle 4"/>
          <p:cNvSpPr>
            <a:spLocks noChangeArrowheads="1"/>
          </p:cNvSpPr>
          <p:nvPr/>
        </p:nvSpPr>
        <p:spPr bwMode="auto">
          <a:xfrm>
            <a:off x="4737974" y="2728579"/>
            <a:ext cx="14593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s-ES" altLang="en-US" sz="1600" dirty="0">
                <a:solidFill>
                  <a:schemeClr val="accent6">
                    <a:lumMod val="75000"/>
                  </a:schemeClr>
                </a:solidFill>
                <a:ea typeface="SimSun" panose="02010600030101010101" pitchFamily="2" charset="-122"/>
              </a:rPr>
              <a:t>PTP</a:t>
            </a:r>
          </a:p>
        </p:txBody>
      </p:sp>
      <p:sp>
        <p:nvSpPr>
          <p:cNvPr id="17" name="Rectangle 4"/>
          <p:cNvSpPr>
            <a:spLocks noChangeArrowheads="1"/>
          </p:cNvSpPr>
          <p:nvPr/>
        </p:nvSpPr>
        <p:spPr bwMode="auto">
          <a:xfrm>
            <a:off x="6948439" y="1344606"/>
            <a:ext cx="1162255"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err="1">
                <a:solidFill>
                  <a:schemeClr val="accent6">
                    <a:lumMod val="75000"/>
                  </a:schemeClr>
                </a:solidFill>
              </a:rPr>
              <a:t>Referencia</a:t>
            </a:r>
            <a:br>
              <a:rPr lang="en-US" sz="1600" dirty="0">
                <a:solidFill>
                  <a:schemeClr val="accent6">
                    <a:lumMod val="75000"/>
                  </a:schemeClr>
                </a:solidFill>
              </a:rPr>
            </a:br>
            <a:r>
              <a:rPr lang="en-US" sz="1600" dirty="0">
                <a:solidFill>
                  <a:schemeClr val="accent6">
                    <a:lumMod val="75000"/>
                  </a:schemeClr>
                </a:solidFill>
              </a:rPr>
              <a:t>GPS</a:t>
            </a:r>
            <a:endParaRPr lang="es-ES" altLang="en-US" sz="1600" dirty="0">
              <a:solidFill>
                <a:schemeClr val="accent6">
                  <a:lumMod val="75000"/>
                </a:schemeClr>
              </a:solidFill>
            </a:endParaRPr>
          </a:p>
        </p:txBody>
      </p:sp>
      <p:sp>
        <p:nvSpPr>
          <p:cNvPr id="18" name="object 126"/>
          <p:cNvSpPr txBox="1"/>
          <p:nvPr/>
        </p:nvSpPr>
        <p:spPr>
          <a:xfrm>
            <a:off x="5590276" y="3449556"/>
            <a:ext cx="1957251" cy="671338"/>
          </a:xfrm>
          <a:prstGeom prst="rect">
            <a:avLst/>
          </a:prstGeom>
        </p:spPr>
        <p:txBody>
          <a:bodyPr vert="horz" wrap="square" lIns="0" tIns="12065" rIns="0" bIns="0" rtlCol="0">
            <a:spAutoFit/>
          </a:bodyPr>
          <a:lstStyle/>
          <a:p>
            <a:pPr marL="12700" algn="ctr">
              <a:lnSpc>
                <a:spcPct val="100000"/>
              </a:lnSpc>
              <a:spcBef>
                <a:spcPts val="95"/>
              </a:spcBef>
            </a:pPr>
            <a:r>
              <a:rPr lang="es-ES" sz="1400" b="1" spc="-5" dirty="0">
                <a:solidFill>
                  <a:srgbClr val="00007F"/>
                </a:solidFill>
                <a:latin typeface="Verdana"/>
                <a:cs typeface="Verdana"/>
              </a:rPr>
              <a:t>Analizador</a:t>
            </a:r>
            <a:endParaRPr lang="es-ES" sz="1400" spc="-5" dirty="0">
              <a:solidFill>
                <a:srgbClr val="00007F"/>
              </a:solidFill>
              <a:latin typeface="Verdana"/>
              <a:cs typeface="Verdana"/>
            </a:endParaRPr>
          </a:p>
          <a:p>
            <a:pPr marL="12700" algn="ctr">
              <a:lnSpc>
                <a:spcPct val="100000"/>
              </a:lnSpc>
              <a:spcBef>
                <a:spcPts val="95"/>
              </a:spcBef>
            </a:pPr>
            <a:r>
              <a:rPr lang="es-ES" sz="1400" spc="-5" dirty="0">
                <a:solidFill>
                  <a:srgbClr val="00007F"/>
                </a:solidFill>
                <a:latin typeface="Verdana"/>
                <a:cs typeface="Verdana"/>
              </a:rPr>
              <a:t>Frecuencia: TE</a:t>
            </a:r>
            <a:br>
              <a:rPr lang="es-ES" sz="1400" spc="-5" dirty="0">
                <a:solidFill>
                  <a:srgbClr val="00007F"/>
                </a:solidFill>
                <a:latin typeface="Verdana"/>
                <a:cs typeface="Verdana"/>
              </a:rPr>
            </a:br>
            <a:r>
              <a:rPr lang="es-ES" sz="1400" spc="-5" dirty="0">
                <a:solidFill>
                  <a:srgbClr val="00007F"/>
                </a:solidFill>
                <a:latin typeface="Verdana"/>
                <a:cs typeface="Verdana"/>
              </a:rPr>
              <a:t>Fase: MTIE/TEV</a:t>
            </a:r>
            <a:endParaRPr sz="1400" dirty="0">
              <a:latin typeface="Verdana"/>
              <a:cs typeface="Verdana"/>
            </a:endParaRPr>
          </a:p>
        </p:txBody>
      </p:sp>
      <p:sp>
        <p:nvSpPr>
          <p:cNvPr id="19" name="object 126"/>
          <p:cNvSpPr txBox="1"/>
          <p:nvPr/>
        </p:nvSpPr>
        <p:spPr>
          <a:xfrm>
            <a:off x="3669216" y="2876375"/>
            <a:ext cx="1412827" cy="196849"/>
          </a:xfrm>
          <a:prstGeom prst="rect">
            <a:avLst/>
          </a:prstGeom>
        </p:spPr>
        <p:txBody>
          <a:bodyPr vert="horz" wrap="square" lIns="0" tIns="12065" rIns="0" bIns="0" rtlCol="0">
            <a:spAutoFit/>
          </a:bodyPr>
          <a:lstStyle/>
          <a:p>
            <a:pPr marL="12700" algn="ctr">
              <a:lnSpc>
                <a:spcPct val="100000"/>
              </a:lnSpc>
              <a:spcBef>
                <a:spcPts val="95"/>
              </a:spcBef>
            </a:pPr>
            <a:r>
              <a:rPr lang="es-ES" spc="-5" dirty="0">
                <a:solidFill>
                  <a:srgbClr val="00007F"/>
                </a:solidFill>
                <a:latin typeface="Verdana"/>
                <a:cs typeface="Verdana"/>
              </a:rPr>
              <a:t>Ethernet / IP</a:t>
            </a:r>
            <a:endParaRPr dirty="0">
              <a:latin typeface="Verdana"/>
              <a:cs typeface="Verdana"/>
            </a:endParaRPr>
          </a:p>
        </p:txBody>
      </p:sp>
      <p:grpSp>
        <p:nvGrpSpPr>
          <p:cNvPr id="20" name="Group 19"/>
          <p:cNvGrpSpPr/>
          <p:nvPr/>
        </p:nvGrpSpPr>
        <p:grpSpPr>
          <a:xfrm rot="423970" flipH="1">
            <a:off x="7616108" y="962653"/>
            <a:ext cx="1219675" cy="1190311"/>
            <a:chOff x="3759849" y="1225555"/>
            <a:chExt cx="1213171" cy="1190311"/>
          </a:xfrm>
        </p:grpSpPr>
        <p:sp>
          <p:nvSpPr>
            <p:cNvPr id="21" name="object 898"/>
            <p:cNvSpPr/>
            <p:nvPr/>
          </p:nvSpPr>
          <p:spPr>
            <a:xfrm>
              <a:off x="3759849" y="1225555"/>
              <a:ext cx="538868" cy="541913"/>
            </a:xfrm>
            <a:prstGeom prst="rect">
              <a:avLst/>
            </a:prstGeom>
            <a:blipFill>
              <a:blip r:embed="rId6" cstate="print"/>
              <a:stretch>
                <a:fillRect/>
              </a:stretch>
            </a:blipFill>
          </p:spPr>
          <p:txBody>
            <a:bodyPr wrap="square" lIns="0" tIns="0" rIns="0" bIns="0" rtlCol="0"/>
            <a:lstStyle/>
            <a:p>
              <a:endParaRPr/>
            </a:p>
          </p:txBody>
        </p:sp>
        <p:sp>
          <p:nvSpPr>
            <p:cNvPr id="22" name="object 899"/>
            <p:cNvSpPr/>
            <p:nvPr/>
          </p:nvSpPr>
          <p:spPr>
            <a:xfrm>
              <a:off x="4279601" y="1717112"/>
              <a:ext cx="171450" cy="171450"/>
            </a:xfrm>
            <a:prstGeom prst="rect">
              <a:avLst/>
            </a:prstGeom>
            <a:blipFill>
              <a:blip r:embed="rId7" cstate="print"/>
              <a:stretch>
                <a:fillRect/>
              </a:stretch>
            </a:blipFill>
          </p:spPr>
          <p:txBody>
            <a:bodyPr wrap="square" lIns="0" tIns="0" rIns="0" bIns="0" rtlCol="0"/>
            <a:lstStyle/>
            <a:p>
              <a:endParaRPr/>
            </a:p>
          </p:txBody>
        </p:sp>
        <p:sp>
          <p:nvSpPr>
            <p:cNvPr id="23" name="object 901"/>
            <p:cNvSpPr/>
            <p:nvPr/>
          </p:nvSpPr>
          <p:spPr>
            <a:xfrm>
              <a:off x="4368754" y="1774262"/>
              <a:ext cx="288290" cy="319405"/>
            </a:xfrm>
            <a:custGeom>
              <a:avLst/>
              <a:gdLst/>
              <a:ahLst/>
              <a:cxnLst/>
              <a:rect l="l" t="t" r="r" b="b"/>
              <a:pathLst>
                <a:path w="288290" h="319405">
                  <a:moveTo>
                    <a:pt x="90677" y="289560"/>
                  </a:moveTo>
                  <a:lnTo>
                    <a:pt x="61721" y="300228"/>
                  </a:lnTo>
                  <a:lnTo>
                    <a:pt x="46481" y="304800"/>
                  </a:lnTo>
                  <a:lnTo>
                    <a:pt x="31241" y="307848"/>
                  </a:lnTo>
                  <a:lnTo>
                    <a:pt x="32003" y="307848"/>
                  </a:lnTo>
                  <a:lnTo>
                    <a:pt x="16001" y="310896"/>
                  </a:lnTo>
                  <a:lnTo>
                    <a:pt x="0" y="313182"/>
                  </a:lnTo>
                  <a:lnTo>
                    <a:pt x="0" y="319278"/>
                  </a:lnTo>
                  <a:lnTo>
                    <a:pt x="761" y="319278"/>
                  </a:lnTo>
                  <a:lnTo>
                    <a:pt x="16763" y="316992"/>
                  </a:lnTo>
                  <a:lnTo>
                    <a:pt x="48005" y="310896"/>
                  </a:lnTo>
                  <a:lnTo>
                    <a:pt x="63245" y="306324"/>
                  </a:lnTo>
                  <a:lnTo>
                    <a:pt x="64007" y="306324"/>
                  </a:lnTo>
                  <a:lnTo>
                    <a:pt x="92963" y="295656"/>
                  </a:lnTo>
                  <a:lnTo>
                    <a:pt x="104965" y="290322"/>
                  </a:lnTo>
                  <a:lnTo>
                    <a:pt x="90677" y="290322"/>
                  </a:lnTo>
                  <a:lnTo>
                    <a:pt x="90677" y="289560"/>
                  </a:lnTo>
                  <a:close/>
                </a:path>
                <a:path w="288290" h="319405">
                  <a:moveTo>
                    <a:pt x="198577" y="222504"/>
                  </a:moveTo>
                  <a:lnTo>
                    <a:pt x="190499" y="222504"/>
                  </a:lnTo>
                  <a:lnTo>
                    <a:pt x="189737" y="223265"/>
                  </a:lnTo>
                  <a:lnTo>
                    <a:pt x="168401" y="243078"/>
                  </a:lnTo>
                  <a:lnTo>
                    <a:pt x="144017" y="261365"/>
                  </a:lnTo>
                  <a:lnTo>
                    <a:pt x="131063" y="268986"/>
                  </a:lnTo>
                  <a:lnTo>
                    <a:pt x="103631" y="284226"/>
                  </a:lnTo>
                  <a:lnTo>
                    <a:pt x="104393" y="284226"/>
                  </a:lnTo>
                  <a:lnTo>
                    <a:pt x="90677" y="290322"/>
                  </a:lnTo>
                  <a:lnTo>
                    <a:pt x="104965" y="290322"/>
                  </a:lnTo>
                  <a:lnTo>
                    <a:pt x="106679" y="289560"/>
                  </a:lnTo>
                  <a:lnTo>
                    <a:pt x="134111" y="274320"/>
                  </a:lnTo>
                  <a:lnTo>
                    <a:pt x="147065" y="266700"/>
                  </a:lnTo>
                  <a:lnTo>
                    <a:pt x="147827" y="265938"/>
                  </a:lnTo>
                  <a:lnTo>
                    <a:pt x="172211" y="247650"/>
                  </a:lnTo>
                  <a:lnTo>
                    <a:pt x="194309" y="227076"/>
                  </a:lnTo>
                  <a:lnTo>
                    <a:pt x="198577" y="222504"/>
                  </a:lnTo>
                  <a:close/>
                </a:path>
                <a:path w="288290" h="319405">
                  <a:moveTo>
                    <a:pt x="190118" y="222857"/>
                  </a:moveTo>
                  <a:lnTo>
                    <a:pt x="189679" y="223265"/>
                  </a:lnTo>
                  <a:lnTo>
                    <a:pt x="190118" y="222857"/>
                  </a:lnTo>
                  <a:close/>
                </a:path>
                <a:path w="288290" h="319405">
                  <a:moveTo>
                    <a:pt x="190499" y="222504"/>
                  </a:moveTo>
                  <a:lnTo>
                    <a:pt x="190118" y="222857"/>
                  </a:lnTo>
                  <a:lnTo>
                    <a:pt x="189737" y="223265"/>
                  </a:lnTo>
                  <a:lnTo>
                    <a:pt x="190499" y="222504"/>
                  </a:lnTo>
                  <a:close/>
                </a:path>
                <a:path w="288290" h="319405">
                  <a:moveTo>
                    <a:pt x="251459" y="136398"/>
                  </a:moveTo>
                  <a:lnTo>
                    <a:pt x="228599" y="176022"/>
                  </a:lnTo>
                  <a:lnTo>
                    <a:pt x="200405" y="211836"/>
                  </a:lnTo>
                  <a:lnTo>
                    <a:pt x="190118" y="222857"/>
                  </a:lnTo>
                  <a:lnTo>
                    <a:pt x="190499" y="222504"/>
                  </a:lnTo>
                  <a:lnTo>
                    <a:pt x="198577" y="222504"/>
                  </a:lnTo>
                  <a:lnTo>
                    <a:pt x="204977" y="215646"/>
                  </a:lnTo>
                  <a:lnTo>
                    <a:pt x="214883" y="204215"/>
                  </a:lnTo>
                  <a:lnTo>
                    <a:pt x="224789" y="192024"/>
                  </a:lnTo>
                  <a:lnTo>
                    <a:pt x="225551" y="192024"/>
                  </a:lnTo>
                  <a:lnTo>
                    <a:pt x="233933" y="179832"/>
                  </a:lnTo>
                  <a:lnTo>
                    <a:pt x="233933" y="179070"/>
                  </a:lnTo>
                  <a:lnTo>
                    <a:pt x="242315" y="166116"/>
                  </a:lnTo>
                  <a:lnTo>
                    <a:pt x="249935" y="153162"/>
                  </a:lnTo>
                  <a:lnTo>
                    <a:pt x="256793" y="139446"/>
                  </a:lnTo>
                  <a:lnTo>
                    <a:pt x="257876" y="137160"/>
                  </a:lnTo>
                  <a:lnTo>
                    <a:pt x="251459" y="137160"/>
                  </a:lnTo>
                  <a:lnTo>
                    <a:pt x="251459" y="136398"/>
                  </a:lnTo>
                  <a:close/>
                </a:path>
                <a:path w="288290" h="319405">
                  <a:moveTo>
                    <a:pt x="275843" y="63246"/>
                  </a:moveTo>
                  <a:lnTo>
                    <a:pt x="268223" y="93726"/>
                  </a:lnTo>
                  <a:lnTo>
                    <a:pt x="257555" y="122682"/>
                  </a:lnTo>
                  <a:lnTo>
                    <a:pt x="258317" y="122682"/>
                  </a:lnTo>
                  <a:lnTo>
                    <a:pt x="251459" y="137160"/>
                  </a:lnTo>
                  <a:lnTo>
                    <a:pt x="257876" y="137160"/>
                  </a:lnTo>
                  <a:lnTo>
                    <a:pt x="263651" y="124968"/>
                  </a:lnTo>
                  <a:lnTo>
                    <a:pt x="274319" y="96012"/>
                  </a:lnTo>
                  <a:lnTo>
                    <a:pt x="274319" y="95250"/>
                  </a:lnTo>
                  <a:lnTo>
                    <a:pt x="281939" y="64769"/>
                  </a:lnTo>
                  <a:lnTo>
                    <a:pt x="282085" y="64008"/>
                  </a:lnTo>
                  <a:lnTo>
                    <a:pt x="275843" y="64008"/>
                  </a:lnTo>
                  <a:lnTo>
                    <a:pt x="275843" y="63246"/>
                  </a:lnTo>
                  <a:close/>
                </a:path>
                <a:path w="288290" h="319405">
                  <a:moveTo>
                    <a:pt x="288035" y="0"/>
                  </a:moveTo>
                  <a:lnTo>
                    <a:pt x="281939" y="0"/>
                  </a:lnTo>
                  <a:lnTo>
                    <a:pt x="281870" y="16764"/>
                  </a:lnTo>
                  <a:lnTo>
                    <a:pt x="280339" y="33527"/>
                  </a:lnTo>
                  <a:lnTo>
                    <a:pt x="278891" y="48006"/>
                  </a:lnTo>
                  <a:lnTo>
                    <a:pt x="275843" y="64008"/>
                  </a:lnTo>
                  <a:lnTo>
                    <a:pt x="282085" y="64008"/>
                  </a:lnTo>
                  <a:lnTo>
                    <a:pt x="284987" y="48768"/>
                  </a:lnTo>
                  <a:lnTo>
                    <a:pt x="286581" y="32766"/>
                  </a:lnTo>
                  <a:lnTo>
                    <a:pt x="288035" y="16764"/>
                  </a:lnTo>
                  <a:lnTo>
                    <a:pt x="288035" y="0"/>
                  </a:lnTo>
                  <a:close/>
                </a:path>
              </a:pathLst>
            </a:custGeom>
            <a:solidFill>
              <a:srgbClr val="C0C0C0"/>
            </a:solidFill>
          </p:spPr>
          <p:txBody>
            <a:bodyPr wrap="square" lIns="0" tIns="0" rIns="0" bIns="0" rtlCol="0"/>
            <a:lstStyle/>
            <a:p>
              <a:endParaRPr/>
            </a:p>
          </p:txBody>
        </p:sp>
        <p:sp>
          <p:nvSpPr>
            <p:cNvPr id="24" name="object 906"/>
            <p:cNvSpPr/>
            <p:nvPr/>
          </p:nvSpPr>
          <p:spPr>
            <a:xfrm>
              <a:off x="4439620" y="1825316"/>
              <a:ext cx="533400" cy="590550"/>
            </a:xfrm>
            <a:custGeom>
              <a:avLst/>
              <a:gdLst/>
              <a:ahLst/>
              <a:cxnLst/>
              <a:rect l="l" t="t" r="r" b="b"/>
              <a:pathLst>
                <a:path w="533400" h="590550">
                  <a:moveTo>
                    <a:pt x="142494" y="551688"/>
                  </a:moveTo>
                  <a:lnTo>
                    <a:pt x="115062" y="560832"/>
                  </a:lnTo>
                  <a:lnTo>
                    <a:pt x="86868" y="568452"/>
                  </a:lnTo>
                  <a:lnTo>
                    <a:pt x="57912" y="575310"/>
                  </a:lnTo>
                  <a:lnTo>
                    <a:pt x="58673" y="575310"/>
                  </a:lnTo>
                  <a:lnTo>
                    <a:pt x="29718" y="580644"/>
                  </a:lnTo>
                  <a:lnTo>
                    <a:pt x="0" y="584454"/>
                  </a:lnTo>
                  <a:lnTo>
                    <a:pt x="762" y="590550"/>
                  </a:lnTo>
                  <a:lnTo>
                    <a:pt x="30479" y="586740"/>
                  </a:lnTo>
                  <a:lnTo>
                    <a:pt x="59436" y="581406"/>
                  </a:lnTo>
                  <a:lnTo>
                    <a:pt x="88392" y="574548"/>
                  </a:lnTo>
                  <a:lnTo>
                    <a:pt x="116586" y="566928"/>
                  </a:lnTo>
                  <a:lnTo>
                    <a:pt x="117348" y="566928"/>
                  </a:lnTo>
                  <a:lnTo>
                    <a:pt x="144779" y="557784"/>
                  </a:lnTo>
                  <a:lnTo>
                    <a:pt x="158115" y="552450"/>
                  </a:lnTo>
                  <a:lnTo>
                    <a:pt x="142494" y="552450"/>
                  </a:lnTo>
                  <a:lnTo>
                    <a:pt x="142494" y="551688"/>
                  </a:lnTo>
                  <a:close/>
                </a:path>
                <a:path w="533400" h="590550">
                  <a:moveTo>
                    <a:pt x="374904" y="394716"/>
                  </a:moveTo>
                  <a:lnTo>
                    <a:pt x="355092" y="415290"/>
                  </a:lnTo>
                  <a:lnTo>
                    <a:pt x="355854" y="415290"/>
                  </a:lnTo>
                  <a:lnTo>
                    <a:pt x="335280" y="434340"/>
                  </a:lnTo>
                  <a:lnTo>
                    <a:pt x="291846" y="470916"/>
                  </a:lnTo>
                  <a:lnTo>
                    <a:pt x="244602" y="502158"/>
                  </a:lnTo>
                  <a:lnTo>
                    <a:pt x="194310" y="529590"/>
                  </a:lnTo>
                  <a:lnTo>
                    <a:pt x="195072" y="529590"/>
                  </a:lnTo>
                  <a:lnTo>
                    <a:pt x="169164" y="541782"/>
                  </a:lnTo>
                  <a:lnTo>
                    <a:pt x="142494" y="552450"/>
                  </a:lnTo>
                  <a:lnTo>
                    <a:pt x="158115" y="552450"/>
                  </a:lnTo>
                  <a:lnTo>
                    <a:pt x="197358" y="534924"/>
                  </a:lnTo>
                  <a:lnTo>
                    <a:pt x="247650" y="507492"/>
                  </a:lnTo>
                  <a:lnTo>
                    <a:pt x="294894" y="476250"/>
                  </a:lnTo>
                  <a:lnTo>
                    <a:pt x="295656" y="475488"/>
                  </a:lnTo>
                  <a:lnTo>
                    <a:pt x="317754" y="457962"/>
                  </a:lnTo>
                  <a:lnTo>
                    <a:pt x="339090" y="438912"/>
                  </a:lnTo>
                  <a:lnTo>
                    <a:pt x="359664" y="419862"/>
                  </a:lnTo>
                  <a:lnTo>
                    <a:pt x="379476" y="399288"/>
                  </a:lnTo>
                  <a:lnTo>
                    <a:pt x="382741" y="395478"/>
                  </a:lnTo>
                  <a:lnTo>
                    <a:pt x="374904" y="395478"/>
                  </a:lnTo>
                  <a:lnTo>
                    <a:pt x="374904" y="394716"/>
                  </a:lnTo>
                  <a:close/>
                </a:path>
                <a:path w="533400" h="590550">
                  <a:moveTo>
                    <a:pt x="470153" y="254508"/>
                  </a:moveTo>
                  <a:lnTo>
                    <a:pt x="442722" y="304800"/>
                  </a:lnTo>
                  <a:lnTo>
                    <a:pt x="410718" y="351282"/>
                  </a:lnTo>
                  <a:lnTo>
                    <a:pt x="374904" y="395478"/>
                  </a:lnTo>
                  <a:lnTo>
                    <a:pt x="382741" y="395478"/>
                  </a:lnTo>
                  <a:lnTo>
                    <a:pt x="397764" y="377952"/>
                  </a:lnTo>
                  <a:lnTo>
                    <a:pt x="415290" y="355092"/>
                  </a:lnTo>
                  <a:lnTo>
                    <a:pt x="432053" y="332232"/>
                  </a:lnTo>
                  <a:lnTo>
                    <a:pt x="432816" y="331470"/>
                  </a:lnTo>
                  <a:lnTo>
                    <a:pt x="448056" y="307848"/>
                  </a:lnTo>
                  <a:lnTo>
                    <a:pt x="462534" y="282702"/>
                  </a:lnTo>
                  <a:lnTo>
                    <a:pt x="475488" y="257556"/>
                  </a:lnTo>
                  <a:lnTo>
                    <a:pt x="476467" y="255270"/>
                  </a:lnTo>
                  <a:lnTo>
                    <a:pt x="470153" y="255270"/>
                  </a:lnTo>
                  <a:lnTo>
                    <a:pt x="470153" y="254508"/>
                  </a:lnTo>
                  <a:close/>
                </a:path>
                <a:path w="533400" h="590550">
                  <a:moveTo>
                    <a:pt x="515112" y="118110"/>
                  </a:moveTo>
                  <a:lnTo>
                    <a:pt x="509016" y="146304"/>
                  </a:lnTo>
                  <a:lnTo>
                    <a:pt x="500634" y="174498"/>
                  </a:lnTo>
                  <a:lnTo>
                    <a:pt x="491490" y="201930"/>
                  </a:lnTo>
                  <a:lnTo>
                    <a:pt x="492252" y="201930"/>
                  </a:lnTo>
                  <a:lnTo>
                    <a:pt x="481584" y="228600"/>
                  </a:lnTo>
                  <a:lnTo>
                    <a:pt x="470153" y="255270"/>
                  </a:lnTo>
                  <a:lnTo>
                    <a:pt x="476467" y="255270"/>
                  </a:lnTo>
                  <a:lnTo>
                    <a:pt x="486918" y="230886"/>
                  </a:lnTo>
                  <a:lnTo>
                    <a:pt x="497586" y="204215"/>
                  </a:lnTo>
                  <a:lnTo>
                    <a:pt x="506730" y="176784"/>
                  </a:lnTo>
                  <a:lnTo>
                    <a:pt x="506730" y="176022"/>
                  </a:lnTo>
                  <a:lnTo>
                    <a:pt x="515112" y="147828"/>
                  </a:lnTo>
                  <a:lnTo>
                    <a:pt x="521208" y="119634"/>
                  </a:lnTo>
                  <a:lnTo>
                    <a:pt x="521348" y="118872"/>
                  </a:lnTo>
                  <a:lnTo>
                    <a:pt x="515112" y="118872"/>
                  </a:lnTo>
                  <a:lnTo>
                    <a:pt x="515112" y="118110"/>
                  </a:lnTo>
                  <a:close/>
                </a:path>
                <a:path w="533400" h="590550">
                  <a:moveTo>
                    <a:pt x="533400" y="0"/>
                  </a:moveTo>
                  <a:lnTo>
                    <a:pt x="527304" y="0"/>
                  </a:lnTo>
                  <a:lnTo>
                    <a:pt x="526542" y="30480"/>
                  </a:lnTo>
                  <a:lnTo>
                    <a:pt x="524256" y="60198"/>
                  </a:lnTo>
                  <a:lnTo>
                    <a:pt x="520445" y="89916"/>
                  </a:lnTo>
                  <a:lnTo>
                    <a:pt x="515112" y="118872"/>
                  </a:lnTo>
                  <a:lnTo>
                    <a:pt x="521348" y="118872"/>
                  </a:lnTo>
                  <a:lnTo>
                    <a:pt x="526542" y="90678"/>
                  </a:lnTo>
                  <a:lnTo>
                    <a:pt x="530352" y="60960"/>
                  </a:lnTo>
                  <a:lnTo>
                    <a:pt x="532638" y="31242"/>
                  </a:lnTo>
                  <a:lnTo>
                    <a:pt x="532638" y="30480"/>
                  </a:lnTo>
                  <a:lnTo>
                    <a:pt x="533400" y="0"/>
                  </a:lnTo>
                  <a:close/>
                </a:path>
              </a:pathLst>
            </a:custGeom>
            <a:solidFill>
              <a:srgbClr val="C0C0C0"/>
            </a:solidFill>
          </p:spPr>
          <p:txBody>
            <a:bodyPr wrap="square" lIns="0" tIns="0" rIns="0" bIns="0" rtlCol="0"/>
            <a:lstStyle/>
            <a:p>
              <a:endParaRPr/>
            </a:p>
          </p:txBody>
        </p:sp>
      </p:grpSp>
    </p:spTree>
    <p:extLst>
      <p:ext uri="{BB962C8B-B14F-4D97-AF65-F5344CB8AC3E}">
        <p14:creationId xmlns:p14="http://schemas.microsoft.com/office/powerpoint/2010/main" val="455561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37448" y="1270789"/>
            <a:ext cx="4320000" cy="2616210"/>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330700"/>
            <a:ext cx="8220075" cy="2050628"/>
          </a:xfrm>
        </p:spPr>
        <p:txBody>
          <a:bodyPr/>
          <a:lstStyle/>
          <a:p>
            <a:pPr marL="0" indent="0">
              <a:buNone/>
            </a:pPr>
            <a:r>
              <a:rPr lang="en-US" dirty="0"/>
              <a:t>In order to connect the xGenius use the RJ‐45 to link the network and configure it as a  proper </a:t>
            </a:r>
            <a:r>
              <a:rPr lang="en-US" b="1" dirty="0"/>
              <a:t>Telecom Slave clock </a:t>
            </a:r>
            <a:r>
              <a:rPr lang="en-US" dirty="0"/>
              <a:t>(T‐TSC)</a:t>
            </a:r>
            <a:r>
              <a:rPr lang="es-ES" dirty="0"/>
              <a:t>:</a:t>
            </a:r>
          </a:p>
          <a:p>
            <a:pPr>
              <a:buFont typeface="+mj-lt"/>
              <a:buAutoNum type="arabicPeriod"/>
            </a:pPr>
            <a:r>
              <a:rPr lang="en-US" dirty="0"/>
              <a:t>From the </a:t>
            </a:r>
            <a:r>
              <a:rPr lang="en-US" u="sng" dirty="0"/>
              <a:t>Home</a:t>
            </a:r>
            <a:r>
              <a:rPr lang="en-US" i="1" dirty="0"/>
              <a:t> </a:t>
            </a:r>
            <a:r>
              <a:rPr lang="en-US" dirty="0"/>
              <a:t>&gt; </a:t>
            </a:r>
            <a:r>
              <a:rPr lang="en-US" u="sng" dirty="0" err="1"/>
              <a:t>Config</a:t>
            </a:r>
            <a:r>
              <a:rPr lang="en-US" dirty="0"/>
              <a:t> &gt; </a:t>
            </a:r>
            <a:r>
              <a:rPr lang="en-US" u="sng" dirty="0"/>
              <a:t>Mode</a:t>
            </a:r>
            <a:r>
              <a:rPr lang="en-US" i="1" dirty="0"/>
              <a:t> </a:t>
            </a:r>
            <a:r>
              <a:rPr lang="en-US" dirty="0"/>
              <a:t>to get the selection </a:t>
            </a:r>
          </a:p>
          <a:p>
            <a:pPr>
              <a:buFont typeface="+mj-lt"/>
              <a:buAutoNum type="arabicPeriod"/>
            </a:pPr>
            <a:r>
              <a:rPr lang="en-US" dirty="0"/>
              <a:t>Choose </a:t>
            </a:r>
            <a:r>
              <a:rPr lang="en-US" u="sng" dirty="0"/>
              <a:t>Mode</a:t>
            </a:r>
            <a:r>
              <a:rPr lang="en-US" dirty="0"/>
              <a:t> := </a:t>
            </a:r>
            <a:r>
              <a:rPr lang="en-US" i="1" dirty="0"/>
              <a:t>Ethernet endpoint</a:t>
            </a:r>
            <a:endParaRPr lang="es-ES" dirty="0"/>
          </a:p>
        </p:txBody>
      </p:sp>
      <p:sp>
        <p:nvSpPr>
          <p:cNvPr id="3" name="Title 2"/>
          <p:cNvSpPr>
            <a:spLocks noGrp="1"/>
          </p:cNvSpPr>
          <p:nvPr>
            <p:ph type="title" idx="4294967295"/>
          </p:nvPr>
        </p:nvSpPr>
        <p:spPr/>
        <p:txBody>
          <a:bodyPr/>
          <a:lstStyle/>
          <a:p>
            <a:r>
              <a:rPr lang="es-ES" dirty="0" err="1"/>
              <a:t>Connecting</a:t>
            </a:r>
            <a:r>
              <a:rPr lang="es-ES" dirty="0"/>
              <a:t> xGenius</a:t>
            </a:r>
          </a:p>
        </p:txBody>
      </p:sp>
      <p:pic>
        <p:nvPicPr>
          <p:cNvPr id="4" name="Picture 3"/>
          <p:cNvPicPr>
            <a:picLocks noChangeAspect="1"/>
          </p:cNvPicPr>
          <p:nvPr/>
        </p:nvPicPr>
        <p:blipFill>
          <a:blip r:embed="rId3"/>
          <a:stretch>
            <a:fillRect/>
          </a:stretch>
        </p:blipFill>
        <p:spPr>
          <a:xfrm>
            <a:off x="180000" y="1260000"/>
            <a:ext cx="4320000" cy="2585947"/>
          </a:xfrm>
          <a:prstGeom prst="rect">
            <a:avLst/>
          </a:prstGeom>
          <a:ln>
            <a:noFill/>
          </a:ln>
          <a:effectLst>
            <a:outerShdw blurRad="190500" algn="tl" rotWithShape="0">
              <a:srgbClr val="000000">
                <a:alpha val="70000"/>
              </a:srgbClr>
            </a:outerShdw>
          </a:effectLst>
        </p:spPr>
      </p:pic>
      <p:grpSp>
        <p:nvGrpSpPr>
          <p:cNvPr id="7" name="Group 6"/>
          <p:cNvGrpSpPr/>
          <p:nvPr/>
        </p:nvGrpSpPr>
        <p:grpSpPr>
          <a:xfrm>
            <a:off x="2264333" y="1516256"/>
            <a:ext cx="591940" cy="481707"/>
            <a:chOff x="1707517" y="1467106"/>
            <a:chExt cx="591940" cy="48170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9" name="TextBox 8"/>
            <p:cNvSpPr txBox="1"/>
            <p:nvPr/>
          </p:nvSpPr>
          <p:spPr>
            <a:xfrm>
              <a:off x="1764499" y="1671814"/>
              <a:ext cx="281745" cy="276999"/>
            </a:xfrm>
            <a:prstGeom prst="rect">
              <a:avLst/>
            </a:prstGeom>
            <a:noFill/>
          </p:spPr>
          <p:txBody>
            <a:bodyPr wrap="square" rtlCol="0">
              <a:spAutoFit/>
            </a:bodyPr>
            <a:lstStyle/>
            <a:p>
              <a:r>
                <a:rPr lang="en-US" dirty="0">
                  <a:solidFill>
                    <a:srgbClr val="3E1FF5"/>
                  </a:solidFill>
                </a:rPr>
                <a:t>1</a:t>
              </a:r>
            </a:p>
          </p:txBody>
        </p:sp>
      </p:grpSp>
      <p:grpSp>
        <p:nvGrpSpPr>
          <p:cNvPr id="10" name="Group 9"/>
          <p:cNvGrpSpPr/>
          <p:nvPr/>
        </p:nvGrpSpPr>
        <p:grpSpPr>
          <a:xfrm>
            <a:off x="5971282" y="1654756"/>
            <a:ext cx="591940" cy="481707"/>
            <a:chOff x="1707517" y="1467106"/>
            <a:chExt cx="591940" cy="481707"/>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2" name="TextBox 1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1155307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n 33">
            <a:extLst>
              <a:ext uri="{FF2B5EF4-FFF2-40B4-BE49-F238E27FC236}">
                <a16:creationId xmlns:a16="http://schemas.microsoft.com/office/drawing/2014/main" id="{10ED1BA1-1010-E52E-01F7-1FC32897F7F2}"/>
              </a:ext>
            </a:extLst>
          </p:cNvPr>
          <p:cNvPicPr>
            <a:picLocks noChangeAspect="1"/>
          </p:cNvPicPr>
          <p:nvPr/>
        </p:nvPicPr>
        <p:blipFill>
          <a:blip r:embed="rId3"/>
          <a:stretch>
            <a:fillRect/>
          </a:stretch>
        </p:blipFill>
        <p:spPr>
          <a:xfrm>
            <a:off x="4695001" y="1321705"/>
            <a:ext cx="4329090" cy="2635309"/>
          </a:xfrm>
          <a:prstGeom prst="rect">
            <a:avLst/>
          </a:prstGeom>
        </p:spPr>
      </p:pic>
      <p:pic>
        <p:nvPicPr>
          <p:cNvPr id="6" name="Imagen 5">
            <a:extLst>
              <a:ext uri="{FF2B5EF4-FFF2-40B4-BE49-F238E27FC236}">
                <a16:creationId xmlns:a16="http://schemas.microsoft.com/office/drawing/2014/main" id="{1E90ECD9-941D-082C-8F80-74C8A4C26490}"/>
              </a:ext>
            </a:extLst>
          </p:cNvPr>
          <p:cNvPicPr>
            <a:picLocks noChangeAspect="1"/>
          </p:cNvPicPr>
          <p:nvPr/>
        </p:nvPicPr>
        <p:blipFill>
          <a:blip r:embed="rId4"/>
          <a:stretch>
            <a:fillRect/>
          </a:stretch>
        </p:blipFill>
        <p:spPr>
          <a:xfrm>
            <a:off x="181324" y="1329370"/>
            <a:ext cx="4303531" cy="2635308"/>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23297" y="4092584"/>
            <a:ext cx="8524240" cy="2519574"/>
          </a:xfrm>
        </p:spPr>
        <p:txBody>
          <a:bodyPr/>
          <a:lstStyle/>
          <a:p>
            <a:pPr marL="0" indent="0">
              <a:buNone/>
            </a:pPr>
            <a:r>
              <a:rPr lang="en-US" sz="1600" dirty="0"/>
              <a:t>Assume a simple  configuration (1000BASE‐T, no VLANs)</a:t>
            </a:r>
          </a:p>
          <a:p>
            <a:pPr>
              <a:buFont typeface="+mj-lt"/>
              <a:buAutoNum type="arabicPeriod"/>
            </a:pPr>
            <a:r>
              <a:rPr lang="en-US" sz="1600" dirty="0"/>
              <a:t>From the </a:t>
            </a:r>
            <a:r>
              <a:rPr lang="en-US" sz="1600" u="sng" dirty="0"/>
              <a:t>Home</a:t>
            </a:r>
            <a:r>
              <a:rPr lang="en-US" sz="1600" i="1" dirty="0"/>
              <a:t> </a:t>
            </a:r>
            <a:r>
              <a:rPr lang="en-US" sz="1600" dirty="0"/>
              <a:t>&gt; </a:t>
            </a:r>
            <a:r>
              <a:rPr lang="en-US" sz="1600" u="sng" dirty="0"/>
              <a:t>Test</a:t>
            </a:r>
            <a:r>
              <a:rPr lang="en-US" sz="1600" dirty="0"/>
              <a:t> </a:t>
            </a:r>
            <a:r>
              <a:rPr lang="es-ES" sz="1600" dirty="0"/>
              <a:t>&gt;</a:t>
            </a:r>
            <a:r>
              <a:rPr lang="pl-PL" sz="1600" dirty="0"/>
              <a:t> </a:t>
            </a:r>
            <a:r>
              <a:rPr lang="pl-PL" sz="1600" u="sng" dirty="0"/>
              <a:t>PTP</a:t>
            </a:r>
            <a:r>
              <a:rPr lang="es-ES" sz="1600" dirty="0"/>
              <a:t> </a:t>
            </a:r>
            <a:r>
              <a:rPr lang="en-US" sz="1600" dirty="0"/>
              <a:t>&gt; </a:t>
            </a:r>
            <a:r>
              <a:rPr lang="en-US" sz="1600" u="sng" dirty="0"/>
              <a:t>PTP </a:t>
            </a:r>
            <a:r>
              <a:rPr lang="es-ES" sz="1600" u="sng" dirty="0" err="1"/>
              <a:t>mode</a:t>
            </a:r>
            <a:r>
              <a:rPr lang="es-ES" sz="1600" dirty="0"/>
              <a:t> :=</a:t>
            </a:r>
            <a:r>
              <a:rPr lang="es-ES" sz="1600" i="1" dirty="0"/>
              <a:t> BC/TC test</a:t>
            </a:r>
            <a:r>
              <a:rPr lang="es-ES" sz="1600" dirty="0"/>
              <a:t> </a:t>
            </a:r>
            <a:br>
              <a:rPr lang="es-ES" sz="1600" dirty="0"/>
            </a:br>
            <a:r>
              <a:rPr lang="en-US" sz="1600" dirty="0"/>
              <a:t>Configure the timing of PTP at </a:t>
            </a:r>
            <a:r>
              <a:rPr lang="en-US" sz="1600" u="sng" dirty="0"/>
              <a:t>Message timing</a:t>
            </a:r>
            <a:r>
              <a:rPr lang="es-ES" sz="1600" dirty="0"/>
              <a:t> menú</a:t>
            </a:r>
          </a:p>
          <a:p>
            <a:pPr>
              <a:buFont typeface="+mj-lt"/>
              <a:buAutoNum type="arabicPeriod"/>
            </a:pPr>
            <a:r>
              <a:rPr lang="en-US" sz="1600" i="1" dirty="0"/>
              <a:t> </a:t>
            </a:r>
            <a:r>
              <a:rPr lang="en-US" sz="1600" b="1" dirty="0"/>
              <a:t>PTP</a:t>
            </a:r>
            <a:r>
              <a:rPr lang="en-US" sz="1600" dirty="0"/>
              <a:t> indication changes yellow to green and </a:t>
            </a:r>
            <a:r>
              <a:rPr lang="en-US" sz="1600" b="1" dirty="0"/>
              <a:t>MS</a:t>
            </a:r>
            <a:r>
              <a:rPr lang="en-US" sz="1600" dirty="0"/>
              <a:t> is displayed</a:t>
            </a:r>
          </a:p>
          <a:p>
            <a:pPr algn="l">
              <a:buFont typeface="+mj-lt"/>
              <a:buAutoNum type="arabicPeriod"/>
            </a:pPr>
            <a:r>
              <a:rPr lang="en-US" sz="1600" b="0" i="0" u="none" strike="noStrike" baseline="0" dirty="0"/>
              <a:t>The following sequence is required to generate the PTP stimulus signal in Port A:</a:t>
            </a:r>
            <a:endParaRPr lang="en-US" sz="1600" dirty="0"/>
          </a:p>
          <a:p>
            <a:pPr marL="0" indent="0">
              <a:buNone/>
            </a:pPr>
            <a:r>
              <a:rPr lang="en-US" sz="1600" i="1" dirty="0"/>
              <a:t>	</a:t>
            </a:r>
            <a:r>
              <a:rPr lang="en-US" sz="1600" u="sng" dirty="0"/>
              <a:t>Test</a:t>
            </a:r>
            <a:r>
              <a:rPr lang="en-US" sz="1600" dirty="0"/>
              <a:t> </a:t>
            </a:r>
            <a:r>
              <a:rPr lang="es-ES" sz="1600" dirty="0"/>
              <a:t>&gt; </a:t>
            </a:r>
            <a:r>
              <a:rPr lang="pl-PL" sz="1600" u="sng" dirty="0"/>
              <a:t>PTP</a:t>
            </a:r>
            <a:r>
              <a:rPr lang="es-ES" sz="1600" dirty="0"/>
              <a:t> </a:t>
            </a:r>
            <a:r>
              <a:rPr lang="en-US" sz="1600" dirty="0"/>
              <a:t>&gt; </a:t>
            </a:r>
            <a:r>
              <a:rPr lang="en-US" sz="1600" u="sng" dirty="0"/>
              <a:t>Grandmaster A</a:t>
            </a:r>
            <a:r>
              <a:rPr lang="en-US" sz="1600" b="0" i="1" u="none" strike="noStrike" baseline="0" dirty="0">
                <a:solidFill>
                  <a:srgbClr val="000000"/>
                </a:solidFill>
              </a:rPr>
              <a:t> &gt; </a:t>
            </a:r>
            <a:r>
              <a:rPr lang="en-US" sz="1600" u="sng" dirty="0"/>
              <a:t>Message timing</a:t>
            </a:r>
            <a:r>
              <a:rPr lang="en-US" sz="1600" b="0" i="1" u="none" strike="noStrike" baseline="0" dirty="0">
                <a:solidFill>
                  <a:srgbClr val="000000"/>
                </a:solidFill>
              </a:rPr>
              <a:t> &gt; </a:t>
            </a:r>
            <a:r>
              <a:rPr lang="en-US" sz="1600" u="sng" dirty="0"/>
              <a:t>Sync TX interval</a:t>
            </a:r>
            <a:r>
              <a:rPr lang="es-ES" sz="1600" dirty="0"/>
              <a:t> :=</a:t>
            </a:r>
            <a:r>
              <a:rPr lang="es-ES" sz="1600" i="1" dirty="0"/>
              <a:t> </a:t>
            </a:r>
            <a:r>
              <a:rPr lang="en-US" sz="1600" i="1" dirty="0"/>
              <a:t>16 pkt/s,</a:t>
            </a:r>
            <a:br>
              <a:rPr lang="en-US" sz="1600" i="1" dirty="0"/>
            </a:br>
            <a:r>
              <a:rPr lang="en-US" sz="1600" i="1" dirty="0"/>
              <a:t>	</a:t>
            </a:r>
            <a:r>
              <a:rPr lang="en-US" sz="1600" u="sng" dirty="0"/>
              <a:t>Test</a:t>
            </a:r>
            <a:r>
              <a:rPr lang="en-US" sz="1600" dirty="0"/>
              <a:t> </a:t>
            </a:r>
            <a:r>
              <a:rPr lang="es-ES" sz="1600" dirty="0"/>
              <a:t>&gt;</a:t>
            </a:r>
            <a:r>
              <a:rPr lang="pl-PL" sz="1600" dirty="0"/>
              <a:t> </a:t>
            </a:r>
            <a:r>
              <a:rPr lang="en-US" sz="1600" u="sng" dirty="0"/>
              <a:t>Delay Request TX interval </a:t>
            </a:r>
            <a:r>
              <a:rPr lang="en-US" sz="1600" b="0" i="1" u="none" strike="noStrike" baseline="0" dirty="0">
                <a:solidFill>
                  <a:srgbClr val="000000"/>
                </a:solidFill>
              </a:rPr>
              <a:t>:= 16 pkt/s,</a:t>
            </a:r>
            <a:br>
              <a:rPr lang="en-US" sz="1600" b="0" i="1" u="none" strike="noStrike" baseline="0" dirty="0">
                <a:solidFill>
                  <a:srgbClr val="000000"/>
                </a:solidFill>
              </a:rPr>
            </a:br>
            <a:r>
              <a:rPr lang="en-US" sz="1600" b="0" i="1" u="none" strike="noStrike" baseline="0" dirty="0">
                <a:solidFill>
                  <a:srgbClr val="000000"/>
                </a:solidFill>
              </a:rPr>
              <a:t>	</a:t>
            </a:r>
            <a:r>
              <a:rPr lang="en-US" sz="1600" u="sng" dirty="0"/>
              <a:t>Test</a:t>
            </a:r>
            <a:r>
              <a:rPr lang="en-US" sz="1600" dirty="0"/>
              <a:t> </a:t>
            </a:r>
            <a:r>
              <a:rPr lang="es-ES" sz="1600" dirty="0"/>
              <a:t>&gt;</a:t>
            </a:r>
            <a:r>
              <a:rPr lang="pl-PL" sz="1600" dirty="0"/>
              <a:t> </a:t>
            </a:r>
            <a:r>
              <a:rPr lang="en-US" sz="1600" u="sng" dirty="0"/>
              <a:t>Announce TX interval </a:t>
            </a:r>
            <a:r>
              <a:rPr lang="en-US" sz="1600" b="0" i="0" u="none" strike="noStrike" baseline="0" dirty="0">
                <a:solidFill>
                  <a:srgbClr val="000000"/>
                </a:solidFill>
              </a:rPr>
              <a:t>:= </a:t>
            </a:r>
            <a:r>
              <a:rPr lang="en-US" sz="1600" b="0" i="1" u="none" strike="noStrike" baseline="0" dirty="0">
                <a:solidFill>
                  <a:srgbClr val="000000"/>
                </a:solidFill>
              </a:rPr>
              <a:t>8 pkt/s</a:t>
            </a:r>
            <a:endParaRPr lang="en-US" sz="1600" dirty="0"/>
          </a:p>
          <a:p>
            <a:pPr>
              <a:buFont typeface="+mj-lt"/>
              <a:buAutoNum type="arabicPeriod"/>
            </a:pPr>
            <a:endParaRPr lang="es-ES" b="1" dirty="0">
              <a:solidFill>
                <a:srgbClr val="C00000"/>
              </a:solidFill>
            </a:endParaRPr>
          </a:p>
        </p:txBody>
      </p:sp>
      <p:sp>
        <p:nvSpPr>
          <p:cNvPr id="3" name="Title 2"/>
          <p:cNvSpPr>
            <a:spLocks noGrp="1"/>
          </p:cNvSpPr>
          <p:nvPr>
            <p:ph type="title" idx="4294967295"/>
          </p:nvPr>
        </p:nvSpPr>
        <p:spPr>
          <a:xfrm>
            <a:off x="0" y="0"/>
            <a:ext cx="9144000" cy="836613"/>
          </a:xfrm>
        </p:spPr>
        <p:txBody>
          <a:bodyPr/>
          <a:lstStyle/>
          <a:p>
            <a:r>
              <a:rPr lang="es-ES" b="1" dirty="0" err="1"/>
              <a:t>Configuring</a:t>
            </a:r>
            <a:r>
              <a:rPr lang="es-ES" b="1" dirty="0"/>
              <a:t> PTP</a:t>
            </a:r>
            <a:r>
              <a:rPr lang="es-ES" dirty="0"/>
              <a:t> in test Port A</a:t>
            </a:r>
          </a:p>
        </p:txBody>
      </p:sp>
      <p:sp>
        <p:nvSpPr>
          <p:cNvPr id="9" name="Rounded Rectangle 8"/>
          <p:cNvSpPr/>
          <p:nvPr/>
        </p:nvSpPr>
        <p:spPr bwMode="auto">
          <a:xfrm>
            <a:off x="7436933" y="1292015"/>
            <a:ext cx="348608" cy="181393"/>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11" name="Group 10"/>
          <p:cNvGrpSpPr/>
          <p:nvPr/>
        </p:nvGrpSpPr>
        <p:grpSpPr>
          <a:xfrm>
            <a:off x="1223638" y="1498064"/>
            <a:ext cx="591940" cy="481707"/>
            <a:chOff x="1707517" y="1467106"/>
            <a:chExt cx="591940" cy="481707"/>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4" name="Group 13"/>
          <p:cNvGrpSpPr/>
          <p:nvPr/>
        </p:nvGrpSpPr>
        <p:grpSpPr>
          <a:xfrm>
            <a:off x="5852895" y="2045797"/>
            <a:ext cx="591940" cy="481707"/>
            <a:chOff x="1707517" y="1467106"/>
            <a:chExt cx="591940" cy="481707"/>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7" name="Group 16"/>
          <p:cNvGrpSpPr/>
          <p:nvPr/>
        </p:nvGrpSpPr>
        <p:grpSpPr>
          <a:xfrm>
            <a:off x="5852894" y="1715416"/>
            <a:ext cx="591940" cy="481707"/>
            <a:chOff x="1707517" y="1467106"/>
            <a:chExt cx="591940" cy="481707"/>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9" name="TextBox 1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20" name="Group 19"/>
          <p:cNvGrpSpPr/>
          <p:nvPr/>
        </p:nvGrpSpPr>
        <p:grpSpPr>
          <a:xfrm>
            <a:off x="7274087" y="745440"/>
            <a:ext cx="661687" cy="583930"/>
            <a:chOff x="868104" y="811372"/>
            <a:chExt cx="661687" cy="583930"/>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2" name="TextBox 21"/>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2</a:t>
              </a:r>
            </a:p>
          </p:txBody>
        </p:sp>
      </p:grpSp>
      <p:grpSp>
        <p:nvGrpSpPr>
          <p:cNvPr id="8" name="Group 10">
            <a:extLst>
              <a:ext uri="{FF2B5EF4-FFF2-40B4-BE49-F238E27FC236}">
                <a16:creationId xmlns:a16="http://schemas.microsoft.com/office/drawing/2014/main" id="{344DD16C-D61D-46F4-615C-17F82E461B7D}"/>
              </a:ext>
            </a:extLst>
          </p:cNvPr>
          <p:cNvGrpSpPr/>
          <p:nvPr/>
        </p:nvGrpSpPr>
        <p:grpSpPr>
          <a:xfrm>
            <a:off x="2445385" y="2795203"/>
            <a:ext cx="591940" cy="481707"/>
            <a:chOff x="1707517" y="1467106"/>
            <a:chExt cx="591940" cy="481707"/>
          </a:xfrm>
        </p:grpSpPr>
        <p:pic>
          <p:nvPicPr>
            <p:cNvPr id="10" name="Picture 11">
              <a:extLst>
                <a:ext uri="{FF2B5EF4-FFF2-40B4-BE49-F238E27FC236}">
                  <a16:creationId xmlns:a16="http://schemas.microsoft.com/office/drawing/2014/main" id="{E3820694-4172-6967-EF7E-87E477B052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3" name="TextBox 12">
              <a:extLst>
                <a:ext uri="{FF2B5EF4-FFF2-40B4-BE49-F238E27FC236}">
                  <a16:creationId xmlns:a16="http://schemas.microsoft.com/office/drawing/2014/main" id="{12685C83-E9C9-D145-B5D7-A5609FCC9E36}"/>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26" name="Group 13">
            <a:extLst>
              <a:ext uri="{FF2B5EF4-FFF2-40B4-BE49-F238E27FC236}">
                <a16:creationId xmlns:a16="http://schemas.microsoft.com/office/drawing/2014/main" id="{E299B463-33BD-6BEE-503F-18C1C7D16C64}"/>
              </a:ext>
            </a:extLst>
          </p:cNvPr>
          <p:cNvGrpSpPr/>
          <p:nvPr/>
        </p:nvGrpSpPr>
        <p:grpSpPr>
          <a:xfrm>
            <a:off x="3507386" y="1787707"/>
            <a:ext cx="591940" cy="481707"/>
            <a:chOff x="1707517" y="1467106"/>
            <a:chExt cx="591940" cy="481707"/>
          </a:xfrm>
        </p:grpSpPr>
        <p:pic>
          <p:nvPicPr>
            <p:cNvPr id="27" name="Picture 14">
              <a:extLst>
                <a:ext uri="{FF2B5EF4-FFF2-40B4-BE49-F238E27FC236}">
                  <a16:creationId xmlns:a16="http://schemas.microsoft.com/office/drawing/2014/main" id="{2A83D6F9-6F72-C590-9B7C-063C5E0BD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15">
              <a:extLst>
                <a:ext uri="{FF2B5EF4-FFF2-40B4-BE49-F238E27FC236}">
                  <a16:creationId xmlns:a16="http://schemas.microsoft.com/office/drawing/2014/main" id="{165FBC28-EE2D-04E0-A384-FC2075DB8971}"/>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
        <p:nvSpPr>
          <p:cNvPr id="29" name="Rounded Rectangle 8">
            <a:extLst>
              <a:ext uri="{FF2B5EF4-FFF2-40B4-BE49-F238E27FC236}">
                <a16:creationId xmlns:a16="http://schemas.microsoft.com/office/drawing/2014/main" id="{9C2AB8EF-9784-FCE2-EA9B-60D42D89D0DD}"/>
              </a:ext>
            </a:extLst>
          </p:cNvPr>
          <p:cNvSpPr/>
          <p:nvPr/>
        </p:nvSpPr>
        <p:spPr bwMode="auto">
          <a:xfrm>
            <a:off x="2928079" y="1329370"/>
            <a:ext cx="348608" cy="181393"/>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30" name="Group 19">
            <a:extLst>
              <a:ext uri="{FF2B5EF4-FFF2-40B4-BE49-F238E27FC236}">
                <a16:creationId xmlns:a16="http://schemas.microsoft.com/office/drawing/2014/main" id="{FDD169BF-DACF-77CD-1ADC-A3A9E90F80EC}"/>
              </a:ext>
            </a:extLst>
          </p:cNvPr>
          <p:cNvGrpSpPr/>
          <p:nvPr/>
        </p:nvGrpSpPr>
        <p:grpSpPr>
          <a:xfrm>
            <a:off x="2765233" y="782795"/>
            <a:ext cx="661687" cy="583930"/>
            <a:chOff x="868104" y="811372"/>
            <a:chExt cx="661687" cy="583930"/>
          </a:xfrm>
        </p:grpSpPr>
        <p:pic>
          <p:nvPicPr>
            <p:cNvPr id="31" name="Picture 20">
              <a:extLst>
                <a:ext uri="{FF2B5EF4-FFF2-40B4-BE49-F238E27FC236}">
                  <a16:creationId xmlns:a16="http://schemas.microsoft.com/office/drawing/2014/main" id="{24D821C8-7F56-B128-A103-9A52760B8D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2" name="TextBox 21">
              <a:extLst>
                <a:ext uri="{FF2B5EF4-FFF2-40B4-BE49-F238E27FC236}">
                  <a16:creationId xmlns:a16="http://schemas.microsoft.com/office/drawing/2014/main" id="{E84E8872-FED8-B973-E652-389B598A80C9}"/>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2</a:t>
              </a:r>
            </a:p>
          </p:txBody>
        </p:sp>
      </p:grpSp>
      <p:grpSp>
        <p:nvGrpSpPr>
          <p:cNvPr id="37" name="Group 16">
            <a:extLst>
              <a:ext uri="{FF2B5EF4-FFF2-40B4-BE49-F238E27FC236}">
                <a16:creationId xmlns:a16="http://schemas.microsoft.com/office/drawing/2014/main" id="{5E03E8A6-126E-A6AF-03B5-58AE1F4243CB}"/>
              </a:ext>
            </a:extLst>
          </p:cNvPr>
          <p:cNvGrpSpPr/>
          <p:nvPr/>
        </p:nvGrpSpPr>
        <p:grpSpPr>
          <a:xfrm>
            <a:off x="5852893" y="1498414"/>
            <a:ext cx="591940" cy="481707"/>
            <a:chOff x="1707517" y="1467106"/>
            <a:chExt cx="591940" cy="481707"/>
          </a:xfrm>
        </p:grpSpPr>
        <p:pic>
          <p:nvPicPr>
            <p:cNvPr id="38" name="Picture 17">
              <a:extLst>
                <a:ext uri="{FF2B5EF4-FFF2-40B4-BE49-F238E27FC236}">
                  <a16:creationId xmlns:a16="http://schemas.microsoft.com/office/drawing/2014/main" id="{0DBC892D-483C-57D6-FB1E-6B1C155363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9" name="TextBox 18">
              <a:extLst>
                <a:ext uri="{FF2B5EF4-FFF2-40B4-BE49-F238E27FC236}">
                  <a16:creationId xmlns:a16="http://schemas.microsoft.com/office/drawing/2014/main" id="{B07E28AF-AE42-52E9-335F-7A989C15B377}"/>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75805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5FD28276-91F6-E916-1440-1F4D244BE3A0}"/>
              </a:ext>
            </a:extLst>
          </p:cNvPr>
          <p:cNvPicPr>
            <a:picLocks noChangeAspect="1"/>
          </p:cNvPicPr>
          <p:nvPr/>
        </p:nvPicPr>
        <p:blipFill>
          <a:blip r:embed="rId3"/>
          <a:stretch>
            <a:fillRect/>
          </a:stretch>
        </p:blipFill>
        <p:spPr>
          <a:xfrm>
            <a:off x="4753688" y="1205621"/>
            <a:ext cx="4250556" cy="2564582"/>
          </a:xfrm>
          <a:prstGeom prst="rect">
            <a:avLst/>
          </a:prstGeom>
        </p:spPr>
      </p:pic>
      <p:pic>
        <p:nvPicPr>
          <p:cNvPr id="29" name="Imagen 28">
            <a:extLst>
              <a:ext uri="{FF2B5EF4-FFF2-40B4-BE49-F238E27FC236}">
                <a16:creationId xmlns:a16="http://schemas.microsoft.com/office/drawing/2014/main" id="{37482817-478F-9A3D-8610-729DE1ED0AFF}"/>
              </a:ext>
            </a:extLst>
          </p:cNvPr>
          <p:cNvPicPr>
            <a:picLocks noChangeAspect="1"/>
          </p:cNvPicPr>
          <p:nvPr/>
        </p:nvPicPr>
        <p:blipFill>
          <a:blip r:embed="rId4"/>
          <a:stretch>
            <a:fillRect/>
          </a:stretch>
        </p:blipFill>
        <p:spPr>
          <a:xfrm>
            <a:off x="166083" y="1224485"/>
            <a:ext cx="4303531" cy="2571564"/>
          </a:xfrm>
          <a:prstGeom prst="rect">
            <a:avLst/>
          </a:prstGeom>
        </p:spPr>
      </p:pic>
      <p:sp>
        <p:nvSpPr>
          <p:cNvPr id="2" name="Content Placeholder 1"/>
          <p:cNvSpPr>
            <a:spLocks noGrp="1"/>
          </p:cNvSpPr>
          <p:nvPr>
            <p:ph idx="1"/>
          </p:nvPr>
        </p:nvSpPr>
        <p:spPr>
          <a:xfrm>
            <a:off x="2098622" y="4009235"/>
            <a:ext cx="6852837" cy="2519574"/>
          </a:xfrm>
        </p:spPr>
        <p:txBody>
          <a:bodyPr/>
          <a:lstStyle/>
          <a:p>
            <a:pPr>
              <a:buFont typeface="+mj-lt"/>
              <a:buAutoNum type="arabicPeriod"/>
            </a:pPr>
            <a:r>
              <a:rPr lang="en-US" sz="1600" dirty="0"/>
              <a:t>Configure the Domain, Priority 1 &amp; 2 </a:t>
            </a:r>
            <a:r>
              <a:rPr lang="en-US" sz="1800" b="0" i="0" u="none" strike="noStrike" baseline="0" dirty="0">
                <a:latin typeface="Calibri" panose="020F0502020204030204" pitchFamily="34" charset="0"/>
              </a:rPr>
              <a:t>to </a:t>
            </a:r>
            <a:r>
              <a:rPr lang="en-US" dirty="0">
                <a:latin typeface="Calibri" panose="020F0502020204030204" pitchFamily="34" charset="0"/>
              </a:rPr>
              <a:t>match </a:t>
            </a:r>
            <a:r>
              <a:rPr lang="en-US" sz="1800" b="0" i="0" u="none" strike="noStrike" baseline="0" dirty="0">
                <a:latin typeface="Calibri" panose="020F0502020204030204" pitchFamily="34" charset="0"/>
              </a:rPr>
              <a:t>your network</a:t>
            </a:r>
            <a:br>
              <a:rPr lang="en-US" sz="1600" b="0" i="1" u="none" strike="noStrike" baseline="0" dirty="0">
                <a:latin typeface="Calibri,Italic"/>
              </a:rPr>
            </a:br>
            <a:r>
              <a:rPr lang="en-US" sz="1600" dirty="0"/>
              <a:t>Configure Clock class to Synchronized to PRC</a:t>
            </a:r>
            <a:br>
              <a:rPr lang="en-US" sz="1600" dirty="0"/>
            </a:br>
            <a:r>
              <a:rPr lang="en-US" sz="1600" dirty="0"/>
              <a:t>Configure Clock accuracy := 100 ns.</a:t>
            </a:r>
          </a:p>
          <a:p>
            <a:pPr>
              <a:buFont typeface="+mj-lt"/>
              <a:buAutoNum type="arabicPeriod"/>
            </a:pPr>
            <a:r>
              <a:rPr lang="en-US" sz="1600" dirty="0"/>
              <a:t>Go to Time properties</a:t>
            </a:r>
          </a:p>
          <a:p>
            <a:pPr>
              <a:buFont typeface="+mj-lt"/>
              <a:buAutoNum type="arabicPeriod"/>
            </a:pPr>
            <a:r>
              <a:rPr lang="en-US" sz="1600" dirty="0"/>
              <a:t>Mode := Manual</a:t>
            </a:r>
            <a:br>
              <a:rPr lang="en-US" sz="1600" dirty="0"/>
            </a:br>
            <a:r>
              <a:rPr lang="en-US" sz="1600" dirty="0"/>
              <a:t>Offset valid := Yes</a:t>
            </a:r>
            <a:br>
              <a:rPr lang="en-US" sz="1600" dirty="0"/>
            </a:br>
            <a:r>
              <a:rPr lang="en-US" sz="1600" dirty="0"/>
              <a:t>Timescale := TAI</a:t>
            </a:r>
            <a:br>
              <a:rPr lang="en-US" sz="1600" dirty="0"/>
            </a:br>
            <a:r>
              <a:rPr lang="en-US" sz="1600" dirty="0"/>
              <a:t>Time traceable := Yes</a:t>
            </a:r>
            <a:br>
              <a:rPr lang="en-US" sz="1600" dirty="0"/>
            </a:br>
            <a:r>
              <a:rPr lang="en-US" sz="1600" dirty="0"/>
              <a:t>Frequency traceable := Yes </a:t>
            </a:r>
            <a:br>
              <a:rPr lang="en-US" sz="1600" dirty="0"/>
            </a:br>
            <a:r>
              <a:rPr lang="en-US" sz="1600" dirty="0"/>
              <a:t>Time source := GPS.</a:t>
            </a:r>
            <a:endParaRPr lang="es-ES" b="1" dirty="0">
              <a:solidFill>
                <a:srgbClr val="C00000"/>
              </a:solidFill>
            </a:endParaRPr>
          </a:p>
        </p:txBody>
      </p:sp>
      <p:sp>
        <p:nvSpPr>
          <p:cNvPr id="3" name="Title 2"/>
          <p:cNvSpPr>
            <a:spLocks noGrp="1"/>
          </p:cNvSpPr>
          <p:nvPr>
            <p:ph type="title" idx="4294967295"/>
          </p:nvPr>
        </p:nvSpPr>
        <p:spPr>
          <a:xfrm>
            <a:off x="0" y="0"/>
            <a:ext cx="9144000" cy="836613"/>
          </a:xfrm>
        </p:spPr>
        <p:txBody>
          <a:bodyPr/>
          <a:lstStyle/>
          <a:p>
            <a:r>
              <a:rPr lang="es-ES" dirty="0" err="1"/>
              <a:t>Domain</a:t>
            </a:r>
            <a:r>
              <a:rPr lang="es-ES" dirty="0"/>
              <a:t>, </a:t>
            </a:r>
            <a:r>
              <a:rPr lang="es-ES" dirty="0" err="1"/>
              <a:t>of</a:t>
            </a:r>
            <a:r>
              <a:rPr lang="es-ES" dirty="0"/>
              <a:t> </a:t>
            </a:r>
            <a:r>
              <a:rPr lang="es-ES" dirty="0" err="1"/>
              <a:t>your</a:t>
            </a:r>
            <a:r>
              <a:rPr lang="es-ES" dirty="0"/>
              <a:t> Network</a:t>
            </a:r>
          </a:p>
        </p:txBody>
      </p:sp>
      <p:sp>
        <p:nvSpPr>
          <p:cNvPr id="9" name="Rounded Rectangle 8"/>
          <p:cNvSpPr/>
          <p:nvPr/>
        </p:nvSpPr>
        <p:spPr bwMode="auto">
          <a:xfrm>
            <a:off x="1581462" y="2272892"/>
            <a:ext cx="2660753" cy="845062"/>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14" name="Group 13"/>
          <p:cNvGrpSpPr/>
          <p:nvPr/>
        </p:nvGrpSpPr>
        <p:grpSpPr>
          <a:xfrm>
            <a:off x="5838916" y="1406774"/>
            <a:ext cx="591940" cy="481707"/>
            <a:chOff x="1707517" y="1467106"/>
            <a:chExt cx="591940" cy="481707"/>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7" name="Group 16"/>
          <p:cNvGrpSpPr/>
          <p:nvPr/>
        </p:nvGrpSpPr>
        <p:grpSpPr>
          <a:xfrm>
            <a:off x="5758450" y="2404877"/>
            <a:ext cx="591940" cy="481707"/>
            <a:chOff x="1707517" y="1467106"/>
            <a:chExt cx="591940" cy="481707"/>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9" name="TextBox 1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20" name="Group 19"/>
          <p:cNvGrpSpPr/>
          <p:nvPr/>
        </p:nvGrpSpPr>
        <p:grpSpPr>
          <a:xfrm>
            <a:off x="2741123" y="1769382"/>
            <a:ext cx="661687" cy="583930"/>
            <a:chOff x="868104" y="811372"/>
            <a:chExt cx="661687" cy="583930"/>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2" name="TextBox 21"/>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1</a:t>
              </a:r>
            </a:p>
          </p:txBody>
        </p:sp>
      </p:grpSp>
      <p:grpSp>
        <p:nvGrpSpPr>
          <p:cNvPr id="33" name="Group 10">
            <a:extLst>
              <a:ext uri="{FF2B5EF4-FFF2-40B4-BE49-F238E27FC236}">
                <a16:creationId xmlns:a16="http://schemas.microsoft.com/office/drawing/2014/main" id="{DC4C2598-2A55-8E3F-532A-B966BA714B28}"/>
              </a:ext>
            </a:extLst>
          </p:cNvPr>
          <p:cNvGrpSpPr/>
          <p:nvPr/>
        </p:nvGrpSpPr>
        <p:grpSpPr>
          <a:xfrm>
            <a:off x="1285492" y="3254502"/>
            <a:ext cx="591940" cy="481707"/>
            <a:chOff x="1707517" y="1467106"/>
            <a:chExt cx="591940" cy="481707"/>
          </a:xfrm>
        </p:grpSpPr>
        <p:pic>
          <p:nvPicPr>
            <p:cNvPr id="34" name="Picture 11">
              <a:extLst>
                <a:ext uri="{FF2B5EF4-FFF2-40B4-BE49-F238E27FC236}">
                  <a16:creationId xmlns:a16="http://schemas.microsoft.com/office/drawing/2014/main" id="{B34F0B8F-F4E6-EEB9-CF0E-0BC04FABD6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5" name="TextBox 12">
              <a:extLst>
                <a:ext uri="{FF2B5EF4-FFF2-40B4-BE49-F238E27FC236}">
                  <a16:creationId xmlns:a16="http://schemas.microsoft.com/office/drawing/2014/main" id="{C88CEA97-A9ED-E238-E973-2C3797EE377E}"/>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36" name="Group 19">
            <a:extLst>
              <a:ext uri="{FF2B5EF4-FFF2-40B4-BE49-F238E27FC236}">
                <a16:creationId xmlns:a16="http://schemas.microsoft.com/office/drawing/2014/main" id="{B47042B8-A32B-FFCE-FB0D-ED1741BAF1C3}"/>
              </a:ext>
            </a:extLst>
          </p:cNvPr>
          <p:cNvGrpSpPr/>
          <p:nvPr/>
        </p:nvGrpSpPr>
        <p:grpSpPr>
          <a:xfrm>
            <a:off x="8206053" y="840136"/>
            <a:ext cx="661687" cy="583930"/>
            <a:chOff x="868104" y="811372"/>
            <a:chExt cx="661687" cy="583930"/>
          </a:xfrm>
        </p:grpSpPr>
        <p:pic>
          <p:nvPicPr>
            <p:cNvPr id="37" name="Picture 20">
              <a:extLst>
                <a:ext uri="{FF2B5EF4-FFF2-40B4-BE49-F238E27FC236}">
                  <a16:creationId xmlns:a16="http://schemas.microsoft.com/office/drawing/2014/main" id="{0213B836-B69A-0F78-59CE-EB8EEA2C14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8" name="TextBox 21">
              <a:extLst>
                <a:ext uri="{FF2B5EF4-FFF2-40B4-BE49-F238E27FC236}">
                  <a16:creationId xmlns:a16="http://schemas.microsoft.com/office/drawing/2014/main" id="{C8E623D2-9661-55DE-BB04-75B10B7D90CE}"/>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sp>
        <p:nvSpPr>
          <p:cNvPr id="39" name="Rounded Rectangle 8">
            <a:extLst>
              <a:ext uri="{FF2B5EF4-FFF2-40B4-BE49-F238E27FC236}">
                <a16:creationId xmlns:a16="http://schemas.microsoft.com/office/drawing/2014/main" id="{6FDC1AB7-9227-BD7D-ADC2-9D0385D14BBF}"/>
              </a:ext>
            </a:extLst>
          </p:cNvPr>
          <p:cNvSpPr/>
          <p:nvPr/>
        </p:nvSpPr>
        <p:spPr bwMode="auto">
          <a:xfrm>
            <a:off x="8364511" y="1363662"/>
            <a:ext cx="397240" cy="1302457"/>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41" name="Group 10">
            <a:extLst>
              <a:ext uri="{FF2B5EF4-FFF2-40B4-BE49-F238E27FC236}">
                <a16:creationId xmlns:a16="http://schemas.microsoft.com/office/drawing/2014/main" id="{2C9AE84F-9D38-A834-47FD-9D067ACDF1B8}"/>
              </a:ext>
            </a:extLst>
          </p:cNvPr>
          <p:cNvGrpSpPr/>
          <p:nvPr/>
        </p:nvGrpSpPr>
        <p:grpSpPr>
          <a:xfrm>
            <a:off x="1193436" y="2222068"/>
            <a:ext cx="591940" cy="481707"/>
            <a:chOff x="1707517" y="1467106"/>
            <a:chExt cx="591940" cy="481707"/>
          </a:xfrm>
        </p:grpSpPr>
        <p:pic>
          <p:nvPicPr>
            <p:cNvPr id="42" name="Picture 11">
              <a:extLst>
                <a:ext uri="{FF2B5EF4-FFF2-40B4-BE49-F238E27FC236}">
                  <a16:creationId xmlns:a16="http://schemas.microsoft.com/office/drawing/2014/main" id="{A6BC8765-3FB1-8A07-E843-621779AB6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3" name="TextBox 12">
              <a:extLst>
                <a:ext uri="{FF2B5EF4-FFF2-40B4-BE49-F238E27FC236}">
                  <a16:creationId xmlns:a16="http://schemas.microsoft.com/office/drawing/2014/main" id="{6FEB1234-3EF9-A3F7-09F3-41AA27D66569}"/>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3632087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5475DEC7-9459-6CFE-DD5B-86B673688F15}"/>
              </a:ext>
            </a:extLst>
          </p:cNvPr>
          <p:cNvPicPr>
            <a:picLocks noChangeAspect="1"/>
          </p:cNvPicPr>
          <p:nvPr/>
        </p:nvPicPr>
        <p:blipFill>
          <a:blip r:embed="rId3"/>
          <a:stretch>
            <a:fillRect/>
          </a:stretch>
        </p:blipFill>
        <p:spPr>
          <a:xfrm>
            <a:off x="4633906" y="1329370"/>
            <a:ext cx="4387549" cy="2631551"/>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45476601-A67C-4C70-B1B4-B9B2256205B8}"/>
              </a:ext>
            </a:extLst>
          </p:cNvPr>
          <p:cNvPicPr>
            <a:picLocks noChangeAspect="1"/>
          </p:cNvPicPr>
          <p:nvPr/>
        </p:nvPicPr>
        <p:blipFill>
          <a:blip r:embed="rId4"/>
          <a:stretch>
            <a:fillRect/>
          </a:stretch>
        </p:blipFill>
        <p:spPr>
          <a:xfrm>
            <a:off x="149643" y="1329370"/>
            <a:ext cx="4377766" cy="2631550"/>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457200" y="4183922"/>
            <a:ext cx="8524240" cy="2519574"/>
          </a:xfrm>
        </p:spPr>
        <p:txBody>
          <a:bodyPr/>
          <a:lstStyle/>
          <a:p>
            <a:pPr marL="0" indent="0">
              <a:buNone/>
            </a:pPr>
            <a:r>
              <a:rPr lang="en-US" sz="1600" dirty="0"/>
              <a:t>Enable the PTP performance test in port B which has the telecom profile like in Port A</a:t>
            </a:r>
          </a:p>
          <a:p>
            <a:pPr>
              <a:buFont typeface="+mj-lt"/>
              <a:buAutoNum type="arabicPeriod"/>
            </a:pPr>
            <a:r>
              <a:rPr lang="en-US" sz="1600" dirty="0"/>
              <a:t>From the </a:t>
            </a:r>
            <a:r>
              <a:rPr lang="en-US" sz="1600" u="sng" dirty="0"/>
              <a:t>Home</a:t>
            </a:r>
            <a:r>
              <a:rPr lang="en-US" sz="1600" i="1" dirty="0"/>
              <a:t> </a:t>
            </a:r>
            <a:r>
              <a:rPr lang="en-US" sz="1600" dirty="0"/>
              <a:t>&gt; </a:t>
            </a:r>
            <a:r>
              <a:rPr lang="en-US" sz="1600" u="sng" dirty="0"/>
              <a:t>Test</a:t>
            </a:r>
            <a:r>
              <a:rPr lang="en-US" sz="1600" dirty="0"/>
              <a:t> </a:t>
            </a:r>
            <a:r>
              <a:rPr lang="es-ES" sz="1600" dirty="0"/>
              <a:t>&gt;</a:t>
            </a:r>
            <a:r>
              <a:rPr lang="pl-PL" sz="1600" dirty="0"/>
              <a:t> </a:t>
            </a:r>
            <a:r>
              <a:rPr lang="pl-PL" sz="1600" u="sng" dirty="0"/>
              <a:t>PTP</a:t>
            </a:r>
            <a:r>
              <a:rPr lang="es-ES" sz="1600" dirty="0"/>
              <a:t> </a:t>
            </a:r>
            <a:r>
              <a:rPr lang="en-US" sz="1600" dirty="0"/>
              <a:t>&gt; </a:t>
            </a:r>
            <a:r>
              <a:rPr lang="en-US" sz="1600" u="sng" dirty="0"/>
              <a:t>Slave clock B settings</a:t>
            </a:r>
            <a:r>
              <a:rPr lang="es-ES" sz="1600" dirty="0"/>
              <a:t> &gt; </a:t>
            </a:r>
            <a:r>
              <a:rPr lang="en-US" sz="1600" u="sng" dirty="0"/>
              <a:t>Message timing</a:t>
            </a:r>
            <a:r>
              <a:rPr lang="en-US" sz="1600" dirty="0"/>
              <a:t> </a:t>
            </a:r>
            <a:br>
              <a:rPr lang="en-US" sz="1600" dirty="0"/>
            </a:br>
            <a:r>
              <a:rPr lang="en-US" sz="1600" dirty="0"/>
              <a:t>Announce TX interval := 8 pkt/s</a:t>
            </a:r>
          </a:p>
          <a:p>
            <a:pPr>
              <a:buFont typeface="+mj-lt"/>
              <a:buAutoNum type="arabicPeriod"/>
            </a:pPr>
            <a:r>
              <a:rPr lang="en-US" sz="1600" dirty="0"/>
              <a:t>Domain to the right value for your network</a:t>
            </a:r>
          </a:p>
          <a:p>
            <a:pPr>
              <a:buFont typeface="+mj-lt"/>
              <a:buAutoNum type="arabicPeriod"/>
            </a:pPr>
            <a:r>
              <a:rPr lang="en-US" sz="1600" dirty="0"/>
              <a:t>If correct, PTP indications will change from yellow to green</a:t>
            </a:r>
            <a:endParaRPr lang="es-ES" sz="1600" dirty="0"/>
          </a:p>
          <a:p>
            <a:pPr marL="0" indent="0">
              <a:buNone/>
            </a:pPr>
            <a:br>
              <a:rPr lang="es-ES" sz="1600" b="1" dirty="0">
                <a:solidFill>
                  <a:srgbClr val="C00000"/>
                </a:solidFill>
              </a:rPr>
            </a:br>
            <a:endParaRPr lang="es-ES" b="1" dirty="0">
              <a:solidFill>
                <a:srgbClr val="C00000"/>
              </a:solidFill>
            </a:endParaRPr>
          </a:p>
        </p:txBody>
      </p:sp>
      <p:sp>
        <p:nvSpPr>
          <p:cNvPr id="3" name="Title 2"/>
          <p:cNvSpPr>
            <a:spLocks noGrp="1"/>
          </p:cNvSpPr>
          <p:nvPr>
            <p:ph type="title" idx="4294967295"/>
          </p:nvPr>
        </p:nvSpPr>
        <p:spPr>
          <a:xfrm>
            <a:off x="0" y="0"/>
            <a:ext cx="9144000" cy="836613"/>
          </a:xfrm>
        </p:spPr>
        <p:txBody>
          <a:bodyPr/>
          <a:lstStyle/>
          <a:p>
            <a:r>
              <a:rPr lang="es-ES" b="1" dirty="0" err="1"/>
              <a:t>Configuring</a:t>
            </a:r>
            <a:r>
              <a:rPr lang="es-ES" b="1" dirty="0"/>
              <a:t> PTP</a:t>
            </a:r>
            <a:r>
              <a:rPr lang="es-ES" dirty="0"/>
              <a:t> </a:t>
            </a:r>
            <a:r>
              <a:rPr lang="es-ES" dirty="0" err="1"/>
              <a:t>Pseudo-slave</a:t>
            </a:r>
            <a:r>
              <a:rPr lang="es-ES" dirty="0"/>
              <a:t> &amp; </a:t>
            </a:r>
            <a:r>
              <a:rPr lang="es-ES" dirty="0" err="1"/>
              <a:t>Priorities</a:t>
            </a:r>
            <a:endParaRPr lang="es-ES" dirty="0"/>
          </a:p>
        </p:txBody>
      </p:sp>
      <p:grpSp>
        <p:nvGrpSpPr>
          <p:cNvPr id="11" name="Group 10"/>
          <p:cNvGrpSpPr/>
          <p:nvPr/>
        </p:nvGrpSpPr>
        <p:grpSpPr>
          <a:xfrm>
            <a:off x="1300618" y="2033962"/>
            <a:ext cx="591940" cy="481707"/>
            <a:chOff x="1707517" y="1467106"/>
            <a:chExt cx="591940" cy="481707"/>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4" name="Group 13"/>
          <p:cNvGrpSpPr/>
          <p:nvPr/>
        </p:nvGrpSpPr>
        <p:grpSpPr>
          <a:xfrm>
            <a:off x="5719651" y="2714590"/>
            <a:ext cx="591940" cy="481707"/>
            <a:chOff x="1707517" y="1467106"/>
            <a:chExt cx="591940" cy="481707"/>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7" name="Group 19">
            <a:extLst>
              <a:ext uri="{FF2B5EF4-FFF2-40B4-BE49-F238E27FC236}">
                <a16:creationId xmlns:a16="http://schemas.microsoft.com/office/drawing/2014/main" id="{08667BC8-10DC-B5D2-CDDC-84A342325081}"/>
              </a:ext>
            </a:extLst>
          </p:cNvPr>
          <p:cNvGrpSpPr/>
          <p:nvPr/>
        </p:nvGrpSpPr>
        <p:grpSpPr>
          <a:xfrm>
            <a:off x="3650036" y="1477417"/>
            <a:ext cx="661687" cy="583930"/>
            <a:chOff x="868104" y="811372"/>
            <a:chExt cx="661687" cy="583930"/>
          </a:xfrm>
        </p:grpSpPr>
        <p:pic>
          <p:nvPicPr>
            <p:cNvPr id="24" name="Picture 20">
              <a:extLst>
                <a:ext uri="{FF2B5EF4-FFF2-40B4-BE49-F238E27FC236}">
                  <a16:creationId xmlns:a16="http://schemas.microsoft.com/office/drawing/2014/main" id="{BA2408C4-6B37-2601-7877-548FC448DC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5" name="TextBox 21">
              <a:extLst>
                <a:ext uri="{FF2B5EF4-FFF2-40B4-BE49-F238E27FC236}">
                  <a16:creationId xmlns:a16="http://schemas.microsoft.com/office/drawing/2014/main" id="{D528985D-D6AB-2EBE-4E08-2F784078934C}"/>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1</a:t>
              </a:r>
            </a:p>
          </p:txBody>
        </p:sp>
      </p:grpSp>
      <p:sp>
        <p:nvSpPr>
          <p:cNvPr id="32" name="Rounded Rectangle 8">
            <a:extLst>
              <a:ext uri="{FF2B5EF4-FFF2-40B4-BE49-F238E27FC236}">
                <a16:creationId xmlns:a16="http://schemas.microsoft.com/office/drawing/2014/main" id="{0969B7D9-125E-80B6-20AC-A26EF00CEE03}"/>
              </a:ext>
            </a:extLst>
          </p:cNvPr>
          <p:cNvSpPr/>
          <p:nvPr/>
        </p:nvSpPr>
        <p:spPr bwMode="auto">
          <a:xfrm>
            <a:off x="7436933" y="1292015"/>
            <a:ext cx="348608" cy="181393"/>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33" name="Group 19">
            <a:extLst>
              <a:ext uri="{FF2B5EF4-FFF2-40B4-BE49-F238E27FC236}">
                <a16:creationId xmlns:a16="http://schemas.microsoft.com/office/drawing/2014/main" id="{49B8DAC4-FBC4-97F3-9622-FFB388D66087}"/>
              </a:ext>
            </a:extLst>
          </p:cNvPr>
          <p:cNvGrpSpPr/>
          <p:nvPr/>
        </p:nvGrpSpPr>
        <p:grpSpPr>
          <a:xfrm>
            <a:off x="7274087" y="745440"/>
            <a:ext cx="661687" cy="583930"/>
            <a:chOff x="868104" y="811372"/>
            <a:chExt cx="661687" cy="583930"/>
          </a:xfrm>
        </p:grpSpPr>
        <p:pic>
          <p:nvPicPr>
            <p:cNvPr id="34" name="Picture 20">
              <a:extLst>
                <a:ext uri="{FF2B5EF4-FFF2-40B4-BE49-F238E27FC236}">
                  <a16:creationId xmlns:a16="http://schemas.microsoft.com/office/drawing/2014/main" id="{43404F95-28E4-8F9D-D6FD-BEF3BEF30A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5" name="TextBox 21">
              <a:extLst>
                <a:ext uri="{FF2B5EF4-FFF2-40B4-BE49-F238E27FC236}">
                  <a16:creationId xmlns:a16="http://schemas.microsoft.com/office/drawing/2014/main" id="{BA452B9F-2399-2C09-51BF-950BFE662EF0}"/>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2082908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36254F8-6743-44A8-A516-43572392DD69}"/>
              </a:ext>
            </a:extLst>
          </p:cNvPr>
          <p:cNvPicPr>
            <a:picLocks noChangeAspect="1"/>
          </p:cNvPicPr>
          <p:nvPr/>
        </p:nvPicPr>
        <p:blipFill>
          <a:blip r:embed="rId3"/>
          <a:stretch>
            <a:fillRect/>
          </a:stretch>
        </p:blipFill>
        <p:spPr>
          <a:xfrm>
            <a:off x="4665210" y="1335171"/>
            <a:ext cx="4335747" cy="2631551"/>
          </a:xfrm>
          <a:prstGeom prst="rect">
            <a:avLst/>
          </a:prstGeom>
        </p:spPr>
      </p:pic>
      <p:sp>
        <p:nvSpPr>
          <p:cNvPr id="2" name="Content Placeholder 1"/>
          <p:cNvSpPr>
            <a:spLocks noGrp="1"/>
          </p:cNvSpPr>
          <p:nvPr>
            <p:ph idx="1"/>
          </p:nvPr>
        </p:nvSpPr>
        <p:spPr>
          <a:xfrm>
            <a:off x="457200" y="4183922"/>
            <a:ext cx="8524240" cy="2519574"/>
          </a:xfrm>
        </p:spPr>
        <p:txBody>
          <a:bodyPr/>
          <a:lstStyle/>
          <a:p>
            <a:pPr marL="0" indent="0">
              <a:buNone/>
            </a:pPr>
            <a:r>
              <a:rPr lang="en-US" sz="1600" dirty="0"/>
              <a:t>To enable MTIE &amp; TDEV test configure thresholds for the G.8273.2</a:t>
            </a:r>
          </a:p>
          <a:p>
            <a:pPr>
              <a:buFont typeface="+mj-lt"/>
              <a:buAutoNum type="arabicPeriod"/>
            </a:pPr>
            <a:r>
              <a:rPr lang="en-US" sz="1600" u="sng" dirty="0"/>
              <a:t>Test</a:t>
            </a:r>
            <a:r>
              <a:rPr lang="en-US" sz="1600" dirty="0"/>
              <a:t> </a:t>
            </a:r>
            <a:r>
              <a:rPr lang="es-ES" sz="1600" dirty="0"/>
              <a:t>&gt;</a:t>
            </a:r>
            <a:r>
              <a:rPr lang="pl-PL" sz="1600" dirty="0"/>
              <a:t> </a:t>
            </a:r>
            <a:r>
              <a:rPr lang="pl-PL" sz="1600" u="sng" dirty="0"/>
              <a:t>PTP</a:t>
            </a:r>
            <a:r>
              <a:rPr lang="es-ES" sz="1600" u="sng" dirty="0"/>
              <a:t> </a:t>
            </a:r>
            <a:r>
              <a:rPr lang="es-ES" sz="1600" u="sng" dirty="0" err="1"/>
              <a:t>two</a:t>
            </a:r>
            <a:r>
              <a:rPr lang="es-ES" sz="1600" u="sng" dirty="0"/>
              <a:t> </a:t>
            </a:r>
            <a:r>
              <a:rPr lang="es-ES" sz="1600" u="sng" dirty="0" err="1"/>
              <a:t>way</a:t>
            </a:r>
            <a:r>
              <a:rPr lang="es-ES" sz="1600" u="sng" dirty="0"/>
              <a:t> TE </a:t>
            </a:r>
            <a:r>
              <a:rPr lang="es-ES" sz="1600" u="sng" dirty="0" err="1"/>
              <a:t>objectives</a:t>
            </a:r>
            <a:r>
              <a:rPr lang="en-US" sz="1600" dirty="0"/>
              <a:t> := 30 ns </a:t>
            </a:r>
          </a:p>
          <a:p>
            <a:pPr>
              <a:buFont typeface="+mj-lt"/>
              <a:buAutoNum type="arabicPeriod"/>
            </a:pPr>
            <a:r>
              <a:rPr lang="en-US" sz="1600" u="sng" dirty="0"/>
              <a:t>Test</a:t>
            </a:r>
            <a:r>
              <a:rPr lang="en-US" sz="1600" dirty="0"/>
              <a:t> </a:t>
            </a:r>
            <a:r>
              <a:rPr lang="es-ES" sz="1600" dirty="0"/>
              <a:t>&gt;</a:t>
            </a:r>
            <a:r>
              <a:rPr lang="pl-PL" sz="1600" dirty="0"/>
              <a:t> </a:t>
            </a:r>
            <a:r>
              <a:rPr lang="pl-PL" sz="1600" u="sng" dirty="0"/>
              <a:t>PTP</a:t>
            </a:r>
            <a:r>
              <a:rPr lang="es-ES" sz="1600" u="sng" dirty="0"/>
              <a:t> </a:t>
            </a:r>
            <a:r>
              <a:rPr lang="es-ES" sz="1600" u="sng" dirty="0" err="1"/>
              <a:t>wander</a:t>
            </a:r>
            <a:r>
              <a:rPr lang="es-ES" sz="1600" u="sng" dirty="0"/>
              <a:t> test </a:t>
            </a:r>
            <a:r>
              <a:rPr lang="en-US" sz="1600" dirty="0"/>
              <a:t>:</a:t>
            </a:r>
            <a:br>
              <a:rPr lang="en-US" sz="1600" dirty="0"/>
            </a:br>
            <a:r>
              <a:rPr lang="en-US" sz="1600" dirty="0"/>
              <a:t>MTIE / TDEV := On</a:t>
            </a:r>
            <a:br>
              <a:rPr lang="en-US" sz="1600" dirty="0"/>
            </a:br>
            <a:r>
              <a:rPr lang="en-US" sz="1600" dirty="0"/>
              <a:t>Mask source := Standard</a:t>
            </a:r>
            <a:br>
              <a:rPr lang="en-US" sz="1600" dirty="0"/>
            </a:br>
            <a:r>
              <a:rPr lang="en-US" sz="1600" dirty="0"/>
              <a:t>Configure Device Type := PTP ITU Masks</a:t>
            </a:r>
            <a:br>
              <a:rPr lang="en-US" sz="1600" dirty="0"/>
            </a:br>
            <a:r>
              <a:rPr lang="en-US" sz="1600" dirty="0"/>
              <a:t>Set Standard := BC G.8273.2 </a:t>
            </a:r>
            <a:r>
              <a:rPr lang="en-US" sz="1600" dirty="0" err="1"/>
              <a:t>dTE</a:t>
            </a:r>
            <a:r>
              <a:rPr lang="en-US" sz="1600" dirty="0"/>
              <a:t> (CT)</a:t>
            </a:r>
            <a:br>
              <a:rPr lang="es-ES" sz="1600" b="1" dirty="0">
                <a:solidFill>
                  <a:srgbClr val="C00000"/>
                </a:solidFill>
              </a:rPr>
            </a:br>
            <a:endParaRPr lang="es-ES" b="1" dirty="0">
              <a:solidFill>
                <a:srgbClr val="C00000"/>
              </a:solidFill>
            </a:endParaRPr>
          </a:p>
        </p:txBody>
      </p:sp>
      <p:sp>
        <p:nvSpPr>
          <p:cNvPr id="3" name="Title 2"/>
          <p:cNvSpPr>
            <a:spLocks noGrp="1"/>
          </p:cNvSpPr>
          <p:nvPr>
            <p:ph type="title" idx="4294967295"/>
          </p:nvPr>
        </p:nvSpPr>
        <p:spPr>
          <a:xfrm>
            <a:off x="0" y="0"/>
            <a:ext cx="9144000" cy="836613"/>
          </a:xfrm>
        </p:spPr>
        <p:txBody>
          <a:bodyPr/>
          <a:lstStyle/>
          <a:p>
            <a:r>
              <a:rPr lang="es-ES" dirty="0" err="1"/>
              <a:t>Configuring</a:t>
            </a:r>
            <a:r>
              <a:rPr lang="es-ES" dirty="0"/>
              <a:t> </a:t>
            </a:r>
            <a:r>
              <a:rPr lang="es-ES" dirty="0" err="1"/>
              <a:t>the</a:t>
            </a:r>
            <a:r>
              <a:rPr lang="es-ES" dirty="0"/>
              <a:t> </a:t>
            </a:r>
            <a:r>
              <a:rPr lang="es-ES" dirty="0" err="1"/>
              <a:t>Wander</a:t>
            </a:r>
            <a:r>
              <a:rPr lang="es-ES" dirty="0"/>
              <a:t> Test</a:t>
            </a:r>
          </a:p>
        </p:txBody>
      </p:sp>
      <p:grpSp>
        <p:nvGrpSpPr>
          <p:cNvPr id="11" name="Group 10"/>
          <p:cNvGrpSpPr/>
          <p:nvPr/>
        </p:nvGrpSpPr>
        <p:grpSpPr>
          <a:xfrm>
            <a:off x="1300618" y="2033962"/>
            <a:ext cx="591940" cy="481707"/>
            <a:chOff x="1707517" y="1467106"/>
            <a:chExt cx="591940" cy="48170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7" name="Group 19">
            <a:extLst>
              <a:ext uri="{FF2B5EF4-FFF2-40B4-BE49-F238E27FC236}">
                <a16:creationId xmlns:a16="http://schemas.microsoft.com/office/drawing/2014/main" id="{08667BC8-10DC-B5D2-CDDC-84A342325081}"/>
              </a:ext>
            </a:extLst>
          </p:cNvPr>
          <p:cNvGrpSpPr/>
          <p:nvPr/>
        </p:nvGrpSpPr>
        <p:grpSpPr>
          <a:xfrm>
            <a:off x="3650036" y="1477417"/>
            <a:ext cx="661687" cy="583930"/>
            <a:chOff x="868104" y="811372"/>
            <a:chExt cx="661687" cy="583930"/>
          </a:xfrm>
        </p:grpSpPr>
        <p:pic>
          <p:nvPicPr>
            <p:cNvPr id="24" name="Picture 20">
              <a:extLst>
                <a:ext uri="{FF2B5EF4-FFF2-40B4-BE49-F238E27FC236}">
                  <a16:creationId xmlns:a16="http://schemas.microsoft.com/office/drawing/2014/main" id="{BA2408C4-6B37-2601-7877-548FC448DC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5" name="TextBox 21">
              <a:extLst>
                <a:ext uri="{FF2B5EF4-FFF2-40B4-BE49-F238E27FC236}">
                  <a16:creationId xmlns:a16="http://schemas.microsoft.com/office/drawing/2014/main" id="{D528985D-D6AB-2EBE-4E08-2F784078934C}"/>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1</a:t>
              </a:r>
            </a:p>
          </p:txBody>
        </p:sp>
      </p:grpSp>
      <p:sp>
        <p:nvSpPr>
          <p:cNvPr id="32" name="Rounded Rectangle 8">
            <a:extLst>
              <a:ext uri="{FF2B5EF4-FFF2-40B4-BE49-F238E27FC236}">
                <a16:creationId xmlns:a16="http://schemas.microsoft.com/office/drawing/2014/main" id="{0969B7D9-125E-80B6-20AC-A26EF00CEE03}"/>
              </a:ext>
            </a:extLst>
          </p:cNvPr>
          <p:cNvSpPr/>
          <p:nvPr/>
        </p:nvSpPr>
        <p:spPr bwMode="auto">
          <a:xfrm>
            <a:off x="6118917" y="1520997"/>
            <a:ext cx="2660698" cy="1813469"/>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33" name="Group 19">
            <a:extLst>
              <a:ext uri="{FF2B5EF4-FFF2-40B4-BE49-F238E27FC236}">
                <a16:creationId xmlns:a16="http://schemas.microsoft.com/office/drawing/2014/main" id="{49B8DAC4-FBC4-97F3-9622-FFB388D66087}"/>
              </a:ext>
            </a:extLst>
          </p:cNvPr>
          <p:cNvGrpSpPr/>
          <p:nvPr/>
        </p:nvGrpSpPr>
        <p:grpSpPr>
          <a:xfrm>
            <a:off x="7274087" y="745440"/>
            <a:ext cx="661687" cy="583930"/>
            <a:chOff x="868104" y="811372"/>
            <a:chExt cx="661687" cy="583930"/>
          </a:xfrm>
        </p:grpSpPr>
        <p:pic>
          <p:nvPicPr>
            <p:cNvPr id="34" name="Picture 20">
              <a:extLst>
                <a:ext uri="{FF2B5EF4-FFF2-40B4-BE49-F238E27FC236}">
                  <a16:creationId xmlns:a16="http://schemas.microsoft.com/office/drawing/2014/main" id="{43404F95-28E4-8F9D-D6FD-BEF3BEF30A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5" name="TextBox 21">
              <a:extLst>
                <a:ext uri="{FF2B5EF4-FFF2-40B4-BE49-F238E27FC236}">
                  <a16:creationId xmlns:a16="http://schemas.microsoft.com/office/drawing/2014/main" id="{BA452B9F-2399-2C09-51BF-950BFE662EF0}"/>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2</a:t>
              </a:r>
            </a:p>
          </p:txBody>
        </p:sp>
      </p:grpSp>
      <p:pic>
        <p:nvPicPr>
          <p:cNvPr id="5" name="Imagen 4">
            <a:extLst>
              <a:ext uri="{FF2B5EF4-FFF2-40B4-BE49-F238E27FC236}">
                <a16:creationId xmlns:a16="http://schemas.microsoft.com/office/drawing/2014/main" id="{B206EC0F-7477-4ECC-1976-8CD19D78E081}"/>
              </a:ext>
            </a:extLst>
          </p:cNvPr>
          <p:cNvPicPr>
            <a:picLocks noChangeAspect="1"/>
          </p:cNvPicPr>
          <p:nvPr/>
        </p:nvPicPr>
        <p:blipFill>
          <a:blip r:embed="rId6"/>
          <a:stretch>
            <a:fillRect/>
          </a:stretch>
        </p:blipFill>
        <p:spPr>
          <a:xfrm>
            <a:off x="47438" y="1329369"/>
            <a:ext cx="4468205" cy="2631551"/>
          </a:xfrm>
          <a:prstGeom prst="rect">
            <a:avLst/>
          </a:prstGeom>
        </p:spPr>
      </p:pic>
      <p:grpSp>
        <p:nvGrpSpPr>
          <p:cNvPr id="10" name="Group 13"/>
          <p:cNvGrpSpPr/>
          <p:nvPr/>
        </p:nvGrpSpPr>
        <p:grpSpPr>
          <a:xfrm>
            <a:off x="1300617" y="1677170"/>
            <a:ext cx="591940" cy="481707"/>
            <a:chOff x="1707517" y="1467106"/>
            <a:chExt cx="591940" cy="481707"/>
          </a:xfrm>
        </p:grpSpPr>
        <p:pic>
          <p:nvPicPr>
            <p:cNvPr id="17"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3345689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BCDF06AF-5835-87BB-9AA2-CA8A56A71046}"/>
              </a:ext>
            </a:extLst>
          </p:cNvPr>
          <p:cNvPicPr>
            <a:picLocks noChangeAspect="1"/>
          </p:cNvPicPr>
          <p:nvPr/>
        </p:nvPicPr>
        <p:blipFill>
          <a:blip r:embed="rId2"/>
          <a:stretch>
            <a:fillRect/>
          </a:stretch>
        </p:blipFill>
        <p:spPr>
          <a:xfrm>
            <a:off x="5361142" y="1667483"/>
            <a:ext cx="3656610" cy="2216871"/>
          </a:xfrm>
          <a:prstGeom prst="rect">
            <a:avLst/>
          </a:prstGeom>
          <a:ln>
            <a:noFill/>
          </a:ln>
          <a:effectLst>
            <a:outerShdw blurRad="292100" dist="139700" dir="2700000" algn="tl" rotWithShape="0">
              <a:srgbClr val="333333">
                <a:alpha val="65000"/>
              </a:srgbClr>
            </a:outerShdw>
          </a:effectLst>
        </p:spPr>
      </p:pic>
      <p:pic>
        <p:nvPicPr>
          <p:cNvPr id="20" name="Imagen 19">
            <a:extLst>
              <a:ext uri="{FF2B5EF4-FFF2-40B4-BE49-F238E27FC236}">
                <a16:creationId xmlns:a16="http://schemas.microsoft.com/office/drawing/2014/main" id="{F836F307-C95E-96A3-87D5-B1A5BC7E645E}"/>
              </a:ext>
            </a:extLst>
          </p:cNvPr>
          <p:cNvPicPr>
            <a:picLocks noChangeAspect="1"/>
          </p:cNvPicPr>
          <p:nvPr/>
        </p:nvPicPr>
        <p:blipFill>
          <a:blip r:embed="rId3"/>
          <a:stretch>
            <a:fillRect/>
          </a:stretch>
        </p:blipFill>
        <p:spPr>
          <a:xfrm>
            <a:off x="2818238" y="1311113"/>
            <a:ext cx="3759364" cy="2262309"/>
          </a:xfrm>
          <a:prstGeom prst="rect">
            <a:avLst/>
          </a:prstGeom>
          <a:ln>
            <a:no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C0B4CE96-72DC-F826-859B-32177EEEF6CD}"/>
              </a:ext>
            </a:extLst>
          </p:cNvPr>
          <p:cNvPicPr>
            <a:picLocks noChangeAspect="1"/>
          </p:cNvPicPr>
          <p:nvPr/>
        </p:nvPicPr>
        <p:blipFill>
          <a:blip r:embed="rId4"/>
          <a:stretch>
            <a:fillRect/>
          </a:stretch>
        </p:blipFill>
        <p:spPr>
          <a:xfrm>
            <a:off x="244902" y="1044793"/>
            <a:ext cx="3771916" cy="2262309"/>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457200" y="4064672"/>
            <a:ext cx="8220075" cy="2518456"/>
          </a:xfrm>
        </p:spPr>
        <p:txBody>
          <a:bodyPr/>
          <a:lstStyle/>
          <a:p>
            <a:pPr>
              <a:buFont typeface="+mj-lt"/>
              <a:buAutoNum type="arabicPeriod"/>
            </a:pPr>
            <a:r>
              <a:rPr lang="en-US" dirty="0"/>
              <a:t>Press </a:t>
            </a:r>
            <a:r>
              <a:rPr lang="en-US" b="1" dirty="0"/>
              <a:t>RUN</a:t>
            </a:r>
            <a:r>
              <a:rPr lang="en-US" dirty="0"/>
              <a:t> and TE and MTIE / TDEV will be computed in real-time</a:t>
            </a:r>
          </a:p>
          <a:p>
            <a:pPr marL="0" indent="0">
              <a:buNone/>
            </a:pPr>
            <a:r>
              <a:rPr lang="en-US" dirty="0"/>
              <a:t>You can check the TE results following these steps:</a:t>
            </a:r>
          </a:p>
          <a:p>
            <a:pPr>
              <a:buFont typeface="+mj-lt"/>
              <a:buAutoNum type="arabicPeriod" startAt="2"/>
            </a:pPr>
            <a:r>
              <a:rPr lang="en-US" dirty="0"/>
              <a:t>To see statistic: </a:t>
            </a:r>
            <a:r>
              <a:rPr lang="en-US" u="sng" dirty="0"/>
              <a:t>Results</a:t>
            </a:r>
            <a:r>
              <a:rPr lang="en-US" dirty="0"/>
              <a:t> &gt; </a:t>
            </a:r>
            <a:r>
              <a:rPr lang="en-US" u="sng" dirty="0"/>
              <a:t>Port B</a:t>
            </a:r>
            <a:r>
              <a:rPr lang="en-US" dirty="0"/>
              <a:t> &gt; </a:t>
            </a:r>
            <a:r>
              <a:rPr lang="en-US" u="sng" dirty="0"/>
              <a:t>PTP  </a:t>
            </a:r>
            <a:endParaRPr lang="en-US" dirty="0"/>
          </a:p>
          <a:p>
            <a:pPr>
              <a:buFont typeface="+mj-lt"/>
              <a:buAutoNum type="arabicPeriod" startAt="2"/>
            </a:pPr>
            <a:r>
              <a:rPr lang="en-US" u="sng" dirty="0"/>
              <a:t>Results</a:t>
            </a:r>
            <a:r>
              <a:rPr lang="en-US" dirty="0"/>
              <a:t> &gt; </a:t>
            </a:r>
            <a:r>
              <a:rPr lang="en-US" u="sng" dirty="0"/>
              <a:t>Port B</a:t>
            </a:r>
            <a:r>
              <a:rPr lang="en-US" dirty="0"/>
              <a:t> &gt; </a:t>
            </a:r>
            <a:r>
              <a:rPr lang="en-US" u="sng" dirty="0"/>
              <a:t>PTP</a:t>
            </a:r>
            <a:r>
              <a:rPr lang="en-US" dirty="0"/>
              <a:t> &gt; </a:t>
            </a:r>
            <a:r>
              <a:rPr lang="en-US" u="sng" dirty="0"/>
              <a:t>Delay / PDV</a:t>
            </a:r>
          </a:p>
          <a:p>
            <a:pPr>
              <a:buFont typeface="+mj-lt"/>
              <a:buAutoNum type="arabicPeriod" startAt="2"/>
            </a:pPr>
            <a:r>
              <a:rPr lang="en-US" u="sng" dirty="0"/>
              <a:t>Results</a:t>
            </a:r>
            <a:r>
              <a:rPr lang="en-US" dirty="0"/>
              <a:t> &gt; </a:t>
            </a:r>
            <a:r>
              <a:rPr lang="en-US" u="sng" dirty="0"/>
              <a:t>Port B</a:t>
            </a:r>
            <a:r>
              <a:rPr lang="en-US" dirty="0"/>
              <a:t> &gt; </a:t>
            </a:r>
            <a:r>
              <a:rPr lang="en-US" u="sng" dirty="0"/>
              <a:t>PTP</a:t>
            </a:r>
            <a:r>
              <a:rPr lang="en-US" dirty="0"/>
              <a:t> &gt; </a:t>
            </a:r>
            <a:r>
              <a:rPr lang="en-US" u="sng" dirty="0"/>
              <a:t>Time error statistics</a:t>
            </a:r>
            <a:r>
              <a:rPr lang="en-US" dirty="0"/>
              <a:t> to get the 2‐way TE results</a:t>
            </a:r>
            <a:br>
              <a:rPr lang="en-US" dirty="0"/>
            </a:br>
            <a:r>
              <a:rPr lang="en-US" dirty="0"/>
              <a:t>Look at </a:t>
            </a:r>
            <a:r>
              <a:rPr lang="en-US" i="1" dirty="0"/>
              <a:t>Maximum</a:t>
            </a:r>
            <a:r>
              <a:rPr lang="en-US" dirty="0"/>
              <a:t> and </a:t>
            </a:r>
            <a:r>
              <a:rPr lang="en-US" i="1" dirty="0"/>
              <a:t>Minimum </a:t>
            </a:r>
            <a:r>
              <a:rPr lang="en-US" dirty="0"/>
              <a:t>of </a:t>
            </a:r>
            <a:r>
              <a:rPr lang="en-US" i="1" dirty="0"/>
              <a:t>Total, Low frequency </a:t>
            </a:r>
            <a:r>
              <a:rPr lang="en-US" dirty="0"/>
              <a:t>&amp; </a:t>
            </a:r>
            <a:r>
              <a:rPr lang="en-US" i="1" dirty="0"/>
              <a:t>High frequency</a:t>
            </a:r>
            <a:r>
              <a:rPr lang="en-US" dirty="0"/>
              <a:t> TE and check if are under the limits defined in ITU‐T G.8271.1</a:t>
            </a:r>
            <a:endParaRPr lang="es-ES" dirty="0"/>
          </a:p>
          <a:p>
            <a:pPr>
              <a:buFont typeface="+mj-lt"/>
              <a:buAutoNum type="arabicPeriod" startAt="2"/>
            </a:pPr>
            <a:endParaRPr lang="es-ES" dirty="0"/>
          </a:p>
        </p:txBody>
      </p:sp>
      <p:sp>
        <p:nvSpPr>
          <p:cNvPr id="3" name="Title 2"/>
          <p:cNvSpPr>
            <a:spLocks noGrp="1"/>
          </p:cNvSpPr>
          <p:nvPr>
            <p:ph type="title" idx="4294967295"/>
          </p:nvPr>
        </p:nvSpPr>
        <p:spPr>
          <a:xfrm>
            <a:off x="0" y="0"/>
            <a:ext cx="9144000" cy="836613"/>
          </a:xfrm>
        </p:spPr>
        <p:txBody>
          <a:bodyPr/>
          <a:lstStyle/>
          <a:p>
            <a:r>
              <a:rPr lang="en-US" dirty="0"/>
              <a:t>Running the Test</a:t>
            </a:r>
            <a:endParaRPr lang="es-ES" dirty="0"/>
          </a:p>
        </p:txBody>
      </p:sp>
      <p:sp>
        <p:nvSpPr>
          <p:cNvPr id="16" name="TextBox 15"/>
          <p:cNvSpPr txBox="1"/>
          <p:nvPr/>
        </p:nvSpPr>
        <p:spPr>
          <a:xfrm>
            <a:off x="5757158" y="1700571"/>
            <a:ext cx="184731" cy="276999"/>
          </a:xfrm>
          <a:prstGeom prst="rect">
            <a:avLst/>
          </a:prstGeom>
          <a:noFill/>
        </p:spPr>
        <p:txBody>
          <a:bodyPr wrap="none" rtlCol="0">
            <a:spAutoFit/>
          </a:bodyPr>
          <a:lstStyle/>
          <a:p>
            <a:endParaRPr lang="en-US" dirty="0">
              <a:solidFill>
                <a:srgbClr val="3E1FF5"/>
              </a:solidFill>
            </a:endParaRPr>
          </a:p>
        </p:txBody>
      </p:sp>
      <p:grpSp>
        <p:nvGrpSpPr>
          <p:cNvPr id="17" name="Group 16"/>
          <p:cNvGrpSpPr/>
          <p:nvPr/>
        </p:nvGrpSpPr>
        <p:grpSpPr>
          <a:xfrm>
            <a:off x="5026383" y="787203"/>
            <a:ext cx="661687" cy="583930"/>
            <a:chOff x="868104" y="811372"/>
            <a:chExt cx="661687" cy="583930"/>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9" name="TextBox 18"/>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grpSp>
        <p:nvGrpSpPr>
          <p:cNvPr id="8" name="Group 13">
            <a:extLst>
              <a:ext uri="{FF2B5EF4-FFF2-40B4-BE49-F238E27FC236}">
                <a16:creationId xmlns:a16="http://schemas.microsoft.com/office/drawing/2014/main" id="{074927B7-567E-06BA-AA8B-E407F5E29121}"/>
              </a:ext>
            </a:extLst>
          </p:cNvPr>
          <p:cNvGrpSpPr/>
          <p:nvPr/>
        </p:nvGrpSpPr>
        <p:grpSpPr>
          <a:xfrm>
            <a:off x="0" y="3040733"/>
            <a:ext cx="591940" cy="481707"/>
            <a:chOff x="1707517" y="1467106"/>
            <a:chExt cx="591940" cy="481707"/>
          </a:xfrm>
        </p:grpSpPr>
        <p:pic>
          <p:nvPicPr>
            <p:cNvPr id="10" name="Picture 14">
              <a:extLst>
                <a:ext uri="{FF2B5EF4-FFF2-40B4-BE49-F238E27FC236}">
                  <a16:creationId xmlns:a16="http://schemas.microsoft.com/office/drawing/2014/main" id="{C71FA25E-7D50-7290-6ADE-EFCC4C4913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4" name="TextBox 15">
              <a:extLst>
                <a:ext uri="{FF2B5EF4-FFF2-40B4-BE49-F238E27FC236}">
                  <a16:creationId xmlns:a16="http://schemas.microsoft.com/office/drawing/2014/main" id="{D4D47490-9F4A-EFCC-CC0F-CC0323DAEAB6}"/>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23" name="Group 13">
            <a:extLst>
              <a:ext uri="{FF2B5EF4-FFF2-40B4-BE49-F238E27FC236}">
                <a16:creationId xmlns:a16="http://schemas.microsoft.com/office/drawing/2014/main" id="{3B212EE3-63E0-BA4C-D61C-C8A906FEB669}"/>
              </a:ext>
            </a:extLst>
          </p:cNvPr>
          <p:cNvGrpSpPr/>
          <p:nvPr/>
        </p:nvGrpSpPr>
        <p:grpSpPr>
          <a:xfrm>
            <a:off x="1334933" y="1274956"/>
            <a:ext cx="591940" cy="481707"/>
            <a:chOff x="1707517" y="1467106"/>
            <a:chExt cx="591940" cy="481707"/>
          </a:xfrm>
        </p:grpSpPr>
        <p:pic>
          <p:nvPicPr>
            <p:cNvPr id="24" name="Picture 14">
              <a:extLst>
                <a:ext uri="{FF2B5EF4-FFF2-40B4-BE49-F238E27FC236}">
                  <a16:creationId xmlns:a16="http://schemas.microsoft.com/office/drawing/2014/main" id="{859827DE-C0E1-F751-C63A-F3CF0EBC4B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5" name="TextBox 15">
              <a:extLst>
                <a:ext uri="{FF2B5EF4-FFF2-40B4-BE49-F238E27FC236}">
                  <a16:creationId xmlns:a16="http://schemas.microsoft.com/office/drawing/2014/main" id="{1B31FB67-AA1F-3861-E029-85F84B29240B}"/>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6" name="Group 13">
            <a:extLst>
              <a:ext uri="{FF2B5EF4-FFF2-40B4-BE49-F238E27FC236}">
                <a16:creationId xmlns:a16="http://schemas.microsoft.com/office/drawing/2014/main" id="{05B8E97E-F6D9-5D47-62B3-40AC6C56BFFD}"/>
              </a:ext>
            </a:extLst>
          </p:cNvPr>
          <p:cNvGrpSpPr/>
          <p:nvPr/>
        </p:nvGrpSpPr>
        <p:grpSpPr>
          <a:xfrm>
            <a:off x="1487333" y="1427356"/>
            <a:ext cx="591940" cy="481707"/>
            <a:chOff x="1707517" y="1467106"/>
            <a:chExt cx="591940" cy="481707"/>
          </a:xfrm>
        </p:grpSpPr>
        <p:pic>
          <p:nvPicPr>
            <p:cNvPr id="27" name="Picture 14">
              <a:extLst>
                <a:ext uri="{FF2B5EF4-FFF2-40B4-BE49-F238E27FC236}">
                  <a16:creationId xmlns:a16="http://schemas.microsoft.com/office/drawing/2014/main" id="{9D4ACC9C-D90A-DA68-2478-9E9DEB825A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15">
              <a:extLst>
                <a:ext uri="{FF2B5EF4-FFF2-40B4-BE49-F238E27FC236}">
                  <a16:creationId xmlns:a16="http://schemas.microsoft.com/office/drawing/2014/main" id="{BC7FEAE1-780E-79AC-120B-C5BEBFB44541}"/>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9" name="Group 13">
            <a:extLst>
              <a:ext uri="{FF2B5EF4-FFF2-40B4-BE49-F238E27FC236}">
                <a16:creationId xmlns:a16="http://schemas.microsoft.com/office/drawing/2014/main" id="{2276E406-1026-3790-C665-0632FFADB015}"/>
              </a:ext>
            </a:extLst>
          </p:cNvPr>
          <p:cNvGrpSpPr/>
          <p:nvPr/>
        </p:nvGrpSpPr>
        <p:grpSpPr>
          <a:xfrm>
            <a:off x="1639733" y="1579756"/>
            <a:ext cx="591940" cy="481707"/>
            <a:chOff x="1707517" y="1467106"/>
            <a:chExt cx="591940" cy="481707"/>
          </a:xfrm>
        </p:grpSpPr>
        <p:pic>
          <p:nvPicPr>
            <p:cNvPr id="30" name="Picture 14">
              <a:extLst>
                <a:ext uri="{FF2B5EF4-FFF2-40B4-BE49-F238E27FC236}">
                  <a16:creationId xmlns:a16="http://schemas.microsoft.com/office/drawing/2014/main" id="{A7ED71C8-E162-3466-FFED-D2165C4885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1" name="TextBox 15">
              <a:extLst>
                <a:ext uri="{FF2B5EF4-FFF2-40B4-BE49-F238E27FC236}">
                  <a16:creationId xmlns:a16="http://schemas.microsoft.com/office/drawing/2014/main" id="{3DCF3605-01BA-C2F6-B92E-28CEED4EB03E}"/>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32" name="Group 13">
            <a:extLst>
              <a:ext uri="{FF2B5EF4-FFF2-40B4-BE49-F238E27FC236}">
                <a16:creationId xmlns:a16="http://schemas.microsoft.com/office/drawing/2014/main" id="{76D1B26E-5416-7F52-2327-7BB3C6658D92}"/>
              </a:ext>
            </a:extLst>
          </p:cNvPr>
          <p:cNvGrpSpPr/>
          <p:nvPr/>
        </p:nvGrpSpPr>
        <p:grpSpPr>
          <a:xfrm>
            <a:off x="1792133" y="1732156"/>
            <a:ext cx="591940" cy="481707"/>
            <a:chOff x="1707517" y="1467106"/>
            <a:chExt cx="591940" cy="481707"/>
          </a:xfrm>
        </p:grpSpPr>
        <p:pic>
          <p:nvPicPr>
            <p:cNvPr id="33" name="Picture 14">
              <a:extLst>
                <a:ext uri="{FF2B5EF4-FFF2-40B4-BE49-F238E27FC236}">
                  <a16:creationId xmlns:a16="http://schemas.microsoft.com/office/drawing/2014/main" id="{7D5ABB9B-1479-ED84-6357-2374094437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4" name="TextBox 15">
              <a:extLst>
                <a:ext uri="{FF2B5EF4-FFF2-40B4-BE49-F238E27FC236}">
                  <a16:creationId xmlns:a16="http://schemas.microsoft.com/office/drawing/2014/main" id="{749A611D-FD0B-0610-C23D-145365C890C6}"/>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
        <p:nvSpPr>
          <p:cNvPr id="35" name="Rounded Rectangle 8">
            <a:extLst>
              <a:ext uri="{FF2B5EF4-FFF2-40B4-BE49-F238E27FC236}">
                <a16:creationId xmlns:a16="http://schemas.microsoft.com/office/drawing/2014/main" id="{055F6734-944F-792B-48C4-1EE3C9DDDD84}"/>
              </a:ext>
            </a:extLst>
          </p:cNvPr>
          <p:cNvSpPr/>
          <p:nvPr/>
        </p:nvSpPr>
        <p:spPr bwMode="auto">
          <a:xfrm>
            <a:off x="4146526" y="1359585"/>
            <a:ext cx="2215871" cy="1101732"/>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41" name="Group 16">
            <a:extLst>
              <a:ext uri="{FF2B5EF4-FFF2-40B4-BE49-F238E27FC236}">
                <a16:creationId xmlns:a16="http://schemas.microsoft.com/office/drawing/2014/main" id="{6B053021-8CEA-419B-8B74-DA43B139ED5F}"/>
              </a:ext>
            </a:extLst>
          </p:cNvPr>
          <p:cNvGrpSpPr/>
          <p:nvPr/>
        </p:nvGrpSpPr>
        <p:grpSpPr>
          <a:xfrm>
            <a:off x="7523228" y="1104605"/>
            <a:ext cx="661687" cy="583930"/>
            <a:chOff x="868104" y="811372"/>
            <a:chExt cx="661687" cy="583930"/>
          </a:xfrm>
        </p:grpSpPr>
        <p:pic>
          <p:nvPicPr>
            <p:cNvPr id="42" name="Picture 17">
              <a:extLst>
                <a:ext uri="{FF2B5EF4-FFF2-40B4-BE49-F238E27FC236}">
                  <a16:creationId xmlns:a16="http://schemas.microsoft.com/office/drawing/2014/main" id="{26B77CF5-21EB-B5B8-814F-810A16FFC1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43" name="TextBox 18">
              <a:extLst>
                <a:ext uri="{FF2B5EF4-FFF2-40B4-BE49-F238E27FC236}">
                  <a16:creationId xmlns:a16="http://schemas.microsoft.com/office/drawing/2014/main" id="{6845063B-9B9B-99C1-E9BC-BD867633D4A2}"/>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sp>
        <p:nvSpPr>
          <p:cNvPr id="44" name="Rounded Rectangle 8">
            <a:extLst>
              <a:ext uri="{FF2B5EF4-FFF2-40B4-BE49-F238E27FC236}">
                <a16:creationId xmlns:a16="http://schemas.microsoft.com/office/drawing/2014/main" id="{F39CE937-8277-CD28-04CF-38EBC095479B}"/>
              </a:ext>
            </a:extLst>
          </p:cNvPr>
          <p:cNvSpPr/>
          <p:nvPr/>
        </p:nvSpPr>
        <p:spPr bwMode="auto">
          <a:xfrm>
            <a:off x="6643371" y="1829818"/>
            <a:ext cx="2215871" cy="906507"/>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612562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7387" y="1330161"/>
            <a:ext cx="4320000" cy="2614297"/>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4303"/>
            <a:ext cx="8497614" cy="2610215"/>
          </a:xfrm>
        </p:spPr>
        <p:txBody>
          <a:bodyPr/>
          <a:lstStyle/>
          <a:p>
            <a:pPr marL="0" indent="0">
              <a:buNone/>
            </a:pPr>
            <a:r>
              <a:rPr lang="en-US" dirty="0"/>
              <a:t>The MTIE / TDEV test is executed at the same time that the TE test:</a:t>
            </a:r>
          </a:p>
          <a:p>
            <a:pPr>
              <a:buFont typeface="+mj-lt"/>
              <a:buAutoNum type="arabicPeriod"/>
            </a:pPr>
            <a:r>
              <a:rPr lang="en-US" u="sng" dirty="0"/>
              <a:t>Results</a:t>
            </a:r>
            <a:r>
              <a:rPr lang="en-US" dirty="0"/>
              <a:t> &gt; </a:t>
            </a:r>
            <a:r>
              <a:rPr lang="en-US" u="sng" dirty="0"/>
              <a:t>Port B</a:t>
            </a:r>
            <a:r>
              <a:rPr lang="en-US" dirty="0"/>
              <a:t> &gt; </a:t>
            </a:r>
            <a:r>
              <a:rPr lang="en-US" u="sng" dirty="0"/>
              <a:t>PTP</a:t>
            </a:r>
            <a:r>
              <a:rPr lang="en-US" dirty="0"/>
              <a:t> &gt; </a:t>
            </a:r>
            <a:r>
              <a:rPr lang="en-US" u="sng" dirty="0"/>
              <a:t>PTP wander test</a:t>
            </a:r>
            <a:r>
              <a:rPr lang="en-US" dirty="0"/>
              <a:t> &gt; </a:t>
            </a:r>
            <a:r>
              <a:rPr lang="en-US" u="sng" dirty="0"/>
              <a:t>MTIE </a:t>
            </a:r>
            <a:r>
              <a:rPr lang="en-US" dirty="0"/>
              <a:t>to display PTP results </a:t>
            </a:r>
          </a:p>
          <a:p>
            <a:pPr>
              <a:buFont typeface="+mj-lt"/>
              <a:buAutoNum type="arabicPeriod"/>
            </a:pPr>
            <a:r>
              <a:rPr lang="en-US" dirty="0"/>
              <a:t>Check [</a:t>
            </a:r>
            <a:r>
              <a:rPr lang="en-US" i="1" dirty="0"/>
              <a:t>Time</a:t>
            </a:r>
            <a:r>
              <a:rPr lang="en-US" dirty="0"/>
              <a:t>, </a:t>
            </a:r>
            <a:r>
              <a:rPr lang="en-US" i="1" dirty="0"/>
              <a:t>TIE</a:t>
            </a:r>
            <a:r>
              <a:rPr lang="en-US" dirty="0"/>
              <a:t>, </a:t>
            </a:r>
            <a:r>
              <a:rPr lang="en-US" i="1" dirty="0"/>
              <a:t>MTIE, Mask</a:t>
            </a:r>
            <a:r>
              <a:rPr lang="en-US" dirty="0"/>
              <a:t>]</a:t>
            </a:r>
            <a:r>
              <a:rPr lang="en-US" i="1" dirty="0"/>
              <a:t> </a:t>
            </a:r>
            <a:r>
              <a:rPr lang="en-US" dirty="0"/>
              <a:t>results in table format</a:t>
            </a:r>
            <a:endParaRPr lang="en-US" i="1" dirty="0"/>
          </a:p>
          <a:p>
            <a:pPr>
              <a:buFont typeface="+mj-lt"/>
              <a:buAutoNum type="arabicPeriod"/>
            </a:pPr>
            <a:r>
              <a:rPr lang="en-US" dirty="0"/>
              <a:t>Press </a:t>
            </a:r>
            <a:r>
              <a:rPr lang="en-US" u="sng" dirty="0"/>
              <a:t>Plot </a:t>
            </a:r>
            <a:r>
              <a:rPr lang="en-US" dirty="0"/>
              <a:t>to display the same results in graphical mode</a:t>
            </a:r>
            <a:endParaRPr lang="en-US" sz="1400" i="1" dirty="0">
              <a:solidFill>
                <a:schemeClr val="tx1">
                  <a:lumMod val="50000"/>
                  <a:lumOff val="50000"/>
                </a:schemeClr>
              </a:solidFill>
            </a:endParaRPr>
          </a:p>
          <a:p>
            <a:pPr marL="0" indent="0">
              <a:buNone/>
            </a:pPr>
            <a:r>
              <a:rPr lang="en-US" sz="1400" i="1" dirty="0">
                <a:solidFill>
                  <a:schemeClr val="tx1">
                    <a:lumMod val="50000"/>
                    <a:lumOff val="50000"/>
                  </a:schemeClr>
                </a:solidFill>
              </a:rPr>
              <a:t>Notes: </a:t>
            </a:r>
            <a:br>
              <a:rPr lang="en-US" sz="1400" i="1" dirty="0">
                <a:solidFill>
                  <a:schemeClr val="tx1">
                    <a:lumMod val="50000"/>
                    <a:lumOff val="50000"/>
                  </a:schemeClr>
                </a:solidFill>
              </a:rPr>
            </a:br>
            <a:r>
              <a:rPr lang="en-US" sz="1400" dirty="0">
                <a:solidFill>
                  <a:schemeClr val="tx1">
                    <a:lumMod val="50000"/>
                    <a:lumOff val="50000"/>
                  </a:schemeClr>
                </a:solidFill>
              </a:rPr>
              <a:t>(1) </a:t>
            </a:r>
            <a:r>
              <a:rPr lang="en-US" sz="1400" i="1" dirty="0">
                <a:solidFill>
                  <a:schemeClr val="tx1">
                    <a:lumMod val="50000"/>
                    <a:lumOff val="50000"/>
                  </a:schemeClr>
                </a:solidFill>
              </a:rPr>
              <a:t>TIE, MTIE, TDEV values must be understood as </a:t>
            </a:r>
            <a:r>
              <a:rPr lang="en-US" sz="1400" i="1" dirty="0" err="1">
                <a:solidFill>
                  <a:schemeClr val="tx1">
                    <a:lumMod val="50000"/>
                    <a:lumOff val="50000"/>
                  </a:schemeClr>
                </a:solidFill>
              </a:rPr>
              <a:t>pktfilteredTIE</a:t>
            </a:r>
            <a:r>
              <a:rPr lang="en-US" sz="1400" i="1" dirty="0">
                <a:solidFill>
                  <a:schemeClr val="tx1">
                    <a:lumMod val="50000"/>
                    <a:lumOff val="50000"/>
                  </a:schemeClr>
                </a:solidFill>
              </a:rPr>
              <a:t>, </a:t>
            </a:r>
            <a:r>
              <a:rPr lang="en-US" sz="1400" i="1" dirty="0" err="1">
                <a:solidFill>
                  <a:schemeClr val="tx1">
                    <a:lumMod val="50000"/>
                    <a:lumOff val="50000"/>
                  </a:schemeClr>
                </a:solidFill>
              </a:rPr>
              <a:t>pktfilteredMTIE</a:t>
            </a:r>
            <a:r>
              <a:rPr lang="en-US" sz="1400" i="1" dirty="0">
                <a:solidFill>
                  <a:schemeClr val="tx1">
                    <a:lumMod val="50000"/>
                    <a:lumOff val="50000"/>
                  </a:schemeClr>
                </a:solidFill>
              </a:rPr>
              <a:t>, and </a:t>
            </a:r>
            <a:r>
              <a:rPr lang="en-US" sz="1400" i="1" dirty="0" err="1">
                <a:solidFill>
                  <a:schemeClr val="tx1">
                    <a:lumMod val="50000"/>
                    <a:lumOff val="50000"/>
                  </a:schemeClr>
                </a:solidFill>
              </a:rPr>
              <a:t>pktfilteredTDEV</a:t>
            </a:r>
            <a:r>
              <a:rPr lang="en-US" sz="1400" i="1" dirty="0">
                <a:solidFill>
                  <a:schemeClr val="tx1">
                    <a:lumMod val="50000"/>
                    <a:lumOff val="50000"/>
                  </a:schemeClr>
                </a:solidFill>
              </a:rPr>
              <a:t> </a:t>
            </a:r>
            <a:r>
              <a:rPr lang="en-US" sz="1400" dirty="0">
                <a:solidFill>
                  <a:schemeClr val="tx1">
                    <a:lumMod val="50000"/>
                    <a:lumOff val="50000"/>
                  </a:schemeClr>
                </a:solidFill>
              </a:rPr>
              <a:t>(2)</a:t>
            </a:r>
            <a:r>
              <a:rPr lang="en-US" sz="1400" i="1" dirty="0">
                <a:solidFill>
                  <a:schemeClr val="tx1">
                    <a:lumMod val="50000"/>
                    <a:lumOff val="50000"/>
                  </a:schemeClr>
                </a:solidFill>
              </a:rPr>
              <a:t> The amount of time to wait before the first results are displayed depends of the filter settings</a:t>
            </a:r>
            <a:br>
              <a:rPr lang="es-ES" sz="1400" i="1" dirty="0">
                <a:solidFill>
                  <a:schemeClr val="tx1">
                    <a:lumMod val="50000"/>
                    <a:lumOff val="50000"/>
                  </a:schemeClr>
                </a:solidFill>
              </a:rPr>
            </a:br>
            <a:r>
              <a:rPr lang="es-ES" sz="1400" dirty="0">
                <a:solidFill>
                  <a:schemeClr val="tx1">
                    <a:lumMod val="50000"/>
                    <a:lumOff val="50000"/>
                  </a:schemeClr>
                </a:solidFill>
              </a:rPr>
              <a:t>(3) </a:t>
            </a:r>
            <a:r>
              <a:rPr lang="en-US" sz="1400" i="1" dirty="0">
                <a:solidFill>
                  <a:schemeClr val="tx1">
                    <a:lumMod val="50000"/>
                    <a:lumOff val="50000"/>
                  </a:schemeClr>
                </a:solidFill>
              </a:rPr>
              <a:t>To stop the tests press RUN a second time at any moment.</a:t>
            </a:r>
          </a:p>
        </p:txBody>
      </p:sp>
      <p:sp>
        <p:nvSpPr>
          <p:cNvPr id="3" name="Title 2"/>
          <p:cNvSpPr>
            <a:spLocks noGrp="1"/>
          </p:cNvSpPr>
          <p:nvPr>
            <p:ph type="title" idx="4294967295"/>
          </p:nvPr>
        </p:nvSpPr>
        <p:spPr>
          <a:xfrm>
            <a:off x="0" y="0"/>
            <a:ext cx="9144000" cy="836613"/>
          </a:xfrm>
        </p:spPr>
        <p:txBody>
          <a:bodyPr/>
          <a:lstStyle/>
          <a:p>
            <a:r>
              <a:rPr lang="en-US" b="1" dirty="0"/>
              <a:t>MTIE</a:t>
            </a:r>
            <a:r>
              <a:rPr lang="en-US" dirty="0"/>
              <a:t>  results</a:t>
            </a:r>
            <a:endParaRPr lang="es-ES" dirty="0"/>
          </a:p>
        </p:txBody>
      </p:sp>
      <p:pic>
        <p:nvPicPr>
          <p:cNvPr id="8" name="Picture 7"/>
          <p:cNvPicPr>
            <a:picLocks noChangeAspect="1"/>
          </p:cNvPicPr>
          <p:nvPr/>
        </p:nvPicPr>
        <p:blipFill>
          <a:blip r:embed="rId3"/>
          <a:stretch>
            <a:fillRect/>
          </a:stretch>
        </p:blipFill>
        <p:spPr>
          <a:xfrm>
            <a:off x="4660038" y="1337779"/>
            <a:ext cx="4320000" cy="2607668"/>
          </a:xfrm>
          <a:prstGeom prst="rect">
            <a:avLst/>
          </a:prstGeom>
          <a:ln>
            <a:noFill/>
          </a:ln>
          <a:effectLst>
            <a:outerShdw blurRad="190500" algn="tl" rotWithShape="0">
              <a:srgbClr val="000000">
                <a:alpha val="70000"/>
              </a:srgbClr>
            </a:outerShdw>
          </a:effectLst>
        </p:spPr>
      </p:pic>
      <p:grpSp>
        <p:nvGrpSpPr>
          <p:cNvPr id="4" name="Group 3"/>
          <p:cNvGrpSpPr/>
          <p:nvPr/>
        </p:nvGrpSpPr>
        <p:grpSpPr>
          <a:xfrm>
            <a:off x="2428577" y="738609"/>
            <a:ext cx="661687" cy="599170"/>
            <a:chOff x="2428577" y="858424"/>
            <a:chExt cx="661687" cy="59917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3" name="TextBox 12"/>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2</a:t>
              </a:r>
            </a:p>
          </p:txBody>
        </p:sp>
      </p:grpSp>
      <p:grpSp>
        <p:nvGrpSpPr>
          <p:cNvPr id="14" name="Group 13"/>
          <p:cNvGrpSpPr/>
          <p:nvPr/>
        </p:nvGrpSpPr>
        <p:grpSpPr>
          <a:xfrm>
            <a:off x="6782137" y="751221"/>
            <a:ext cx="661687" cy="599170"/>
            <a:chOff x="2428577" y="858424"/>
            <a:chExt cx="661687" cy="59917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6" name="TextBox 15"/>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660171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0000" y="1342776"/>
            <a:ext cx="4320000" cy="2618687"/>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4668170" y="1342776"/>
            <a:ext cx="4320000" cy="259200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199" y="4164303"/>
            <a:ext cx="8330665" cy="2610215"/>
          </a:xfrm>
        </p:spPr>
        <p:txBody>
          <a:bodyPr/>
          <a:lstStyle/>
          <a:p>
            <a:pPr marL="0" indent="0">
              <a:buNone/>
            </a:pPr>
            <a:r>
              <a:rPr lang="en-US" dirty="0"/>
              <a:t>With the event logger you can trace event so that changes </a:t>
            </a:r>
            <a:r>
              <a:rPr lang="en-US" dirty="0" err="1"/>
              <a:t>acrros</a:t>
            </a:r>
            <a:r>
              <a:rPr lang="en-US" dirty="0"/>
              <a:t> the time will be  registered with 1 sec. resolution. The logger has zoom levels to analyze the results at different time scales. </a:t>
            </a:r>
          </a:p>
          <a:p>
            <a:pPr marL="0" indent="0">
              <a:buNone/>
            </a:pPr>
            <a:r>
              <a:rPr lang="en-US" dirty="0"/>
              <a:t>Go to </a:t>
            </a:r>
            <a:r>
              <a:rPr lang="en-US" u="sng" dirty="0"/>
              <a:t>Results</a:t>
            </a:r>
            <a:r>
              <a:rPr lang="en-US" dirty="0"/>
              <a:t> &gt; </a:t>
            </a:r>
            <a:r>
              <a:rPr lang="en-US" u="sng" dirty="0"/>
              <a:t>Port B</a:t>
            </a:r>
            <a:r>
              <a:rPr lang="en-US" dirty="0"/>
              <a:t> &gt; </a:t>
            </a:r>
            <a:r>
              <a:rPr lang="en-US" u="sng" dirty="0"/>
              <a:t>PTP</a:t>
            </a:r>
            <a:r>
              <a:rPr lang="en-US" dirty="0"/>
              <a:t> &gt; </a:t>
            </a:r>
            <a:r>
              <a:rPr lang="en-US" u="sng" dirty="0"/>
              <a:t>PTP wander test</a:t>
            </a:r>
            <a:r>
              <a:rPr lang="en-US" dirty="0"/>
              <a:t> &gt; </a:t>
            </a:r>
            <a:r>
              <a:rPr lang="en-US" u="sng" dirty="0"/>
              <a:t>TDEV</a:t>
            </a:r>
            <a:r>
              <a:rPr lang="en-US" dirty="0"/>
              <a:t> to display the results </a:t>
            </a:r>
          </a:p>
          <a:p>
            <a:pPr>
              <a:buFont typeface="+mj-lt"/>
              <a:buAutoNum type="arabicPeriod"/>
            </a:pPr>
            <a:r>
              <a:rPr lang="en-US" dirty="0"/>
              <a:t>Check [</a:t>
            </a:r>
            <a:r>
              <a:rPr lang="en-US" i="1" dirty="0"/>
              <a:t>Time</a:t>
            </a:r>
            <a:r>
              <a:rPr lang="en-US" dirty="0"/>
              <a:t>, </a:t>
            </a:r>
            <a:r>
              <a:rPr lang="en-US" i="1" dirty="0"/>
              <a:t>TDEV</a:t>
            </a:r>
            <a:r>
              <a:rPr lang="en-US" dirty="0"/>
              <a:t>,</a:t>
            </a:r>
            <a:r>
              <a:rPr lang="en-US" i="1" dirty="0"/>
              <a:t> Mask</a:t>
            </a:r>
            <a:r>
              <a:rPr lang="en-US" dirty="0"/>
              <a:t>]</a:t>
            </a:r>
            <a:r>
              <a:rPr lang="en-US" i="1" dirty="0"/>
              <a:t> </a:t>
            </a:r>
            <a:r>
              <a:rPr lang="en-US" dirty="0"/>
              <a:t>results in table format</a:t>
            </a:r>
            <a:endParaRPr lang="en-US" i="1" dirty="0"/>
          </a:p>
          <a:p>
            <a:pPr>
              <a:buFont typeface="+mj-lt"/>
              <a:buAutoNum type="arabicPeriod"/>
            </a:pPr>
            <a:r>
              <a:rPr lang="en-US" dirty="0"/>
              <a:t>Press </a:t>
            </a:r>
            <a:r>
              <a:rPr lang="en-US" u="sng" dirty="0"/>
              <a:t>Plot </a:t>
            </a:r>
            <a:r>
              <a:rPr lang="en-US" dirty="0"/>
              <a:t>to display the same results in graphical mode</a:t>
            </a:r>
            <a:endParaRPr lang="en-US" sz="1400" i="1" dirty="0">
              <a:solidFill>
                <a:schemeClr val="tx1">
                  <a:lumMod val="50000"/>
                  <a:lumOff val="50000"/>
                </a:schemeClr>
              </a:solidFill>
            </a:endParaRPr>
          </a:p>
          <a:p>
            <a:pPr marL="0" indent="0">
              <a:buNone/>
            </a:pPr>
            <a:r>
              <a:rPr lang="en-US" sz="1400" i="1" dirty="0">
                <a:solidFill>
                  <a:schemeClr val="tx1">
                    <a:lumMod val="50000"/>
                    <a:lumOff val="50000"/>
                  </a:schemeClr>
                </a:solidFill>
              </a:rPr>
              <a:t>Notes: </a:t>
            </a:r>
            <a:br>
              <a:rPr lang="en-US" sz="1400" i="1" dirty="0">
                <a:solidFill>
                  <a:schemeClr val="tx1">
                    <a:lumMod val="50000"/>
                    <a:lumOff val="50000"/>
                  </a:schemeClr>
                </a:solidFill>
              </a:rPr>
            </a:br>
            <a:r>
              <a:rPr lang="en-US" sz="1400" dirty="0">
                <a:solidFill>
                  <a:schemeClr val="tx1">
                    <a:lumMod val="50000"/>
                    <a:lumOff val="50000"/>
                  </a:schemeClr>
                </a:solidFill>
              </a:rPr>
              <a:t>(1) </a:t>
            </a:r>
            <a:r>
              <a:rPr lang="en-US" sz="1400" i="1" dirty="0">
                <a:solidFill>
                  <a:schemeClr val="tx1">
                    <a:lumMod val="50000"/>
                    <a:lumOff val="50000"/>
                  </a:schemeClr>
                </a:solidFill>
              </a:rPr>
              <a:t>TIE, MTIE, TDEV values must be understood as </a:t>
            </a:r>
            <a:r>
              <a:rPr lang="en-US" sz="1400" i="1" dirty="0" err="1">
                <a:solidFill>
                  <a:schemeClr val="tx1">
                    <a:lumMod val="50000"/>
                    <a:lumOff val="50000"/>
                  </a:schemeClr>
                </a:solidFill>
              </a:rPr>
              <a:t>pktfilteredTIE</a:t>
            </a:r>
            <a:r>
              <a:rPr lang="en-US" sz="1400" i="1" dirty="0">
                <a:solidFill>
                  <a:schemeClr val="tx1">
                    <a:lumMod val="50000"/>
                    <a:lumOff val="50000"/>
                  </a:schemeClr>
                </a:solidFill>
              </a:rPr>
              <a:t>, </a:t>
            </a:r>
            <a:r>
              <a:rPr lang="en-US" sz="1400" i="1" dirty="0" err="1">
                <a:solidFill>
                  <a:schemeClr val="tx1">
                    <a:lumMod val="50000"/>
                    <a:lumOff val="50000"/>
                  </a:schemeClr>
                </a:solidFill>
              </a:rPr>
              <a:t>pktfilteredMTIE</a:t>
            </a:r>
            <a:r>
              <a:rPr lang="en-US" sz="1400" i="1" dirty="0">
                <a:solidFill>
                  <a:schemeClr val="tx1">
                    <a:lumMod val="50000"/>
                    <a:lumOff val="50000"/>
                  </a:schemeClr>
                </a:solidFill>
              </a:rPr>
              <a:t>, and </a:t>
            </a:r>
            <a:r>
              <a:rPr lang="en-US" sz="1400" i="1" dirty="0" err="1">
                <a:solidFill>
                  <a:schemeClr val="tx1">
                    <a:lumMod val="50000"/>
                    <a:lumOff val="50000"/>
                  </a:schemeClr>
                </a:solidFill>
              </a:rPr>
              <a:t>pktfilteredTDEV</a:t>
            </a:r>
            <a:r>
              <a:rPr lang="en-US" sz="1400" i="1" dirty="0">
                <a:solidFill>
                  <a:schemeClr val="tx1">
                    <a:lumMod val="50000"/>
                    <a:lumOff val="50000"/>
                  </a:schemeClr>
                </a:solidFill>
              </a:rPr>
              <a:t> </a:t>
            </a:r>
            <a:r>
              <a:rPr lang="en-US" sz="1400" dirty="0">
                <a:solidFill>
                  <a:schemeClr val="tx1">
                    <a:lumMod val="50000"/>
                    <a:lumOff val="50000"/>
                  </a:schemeClr>
                </a:solidFill>
              </a:rPr>
              <a:t>(2)</a:t>
            </a:r>
            <a:r>
              <a:rPr lang="en-US" sz="1400" i="1" dirty="0">
                <a:solidFill>
                  <a:schemeClr val="tx1">
                    <a:lumMod val="50000"/>
                    <a:lumOff val="50000"/>
                  </a:schemeClr>
                </a:solidFill>
              </a:rPr>
              <a:t> The amount of time to wait before the first results are displayed depends of the filter settings</a:t>
            </a:r>
            <a:br>
              <a:rPr lang="es-ES" sz="1400" i="1" dirty="0">
                <a:solidFill>
                  <a:schemeClr val="tx1">
                    <a:lumMod val="50000"/>
                    <a:lumOff val="50000"/>
                  </a:schemeClr>
                </a:solidFill>
              </a:rPr>
            </a:br>
            <a:r>
              <a:rPr lang="es-ES" sz="1400" dirty="0">
                <a:solidFill>
                  <a:schemeClr val="tx1">
                    <a:lumMod val="50000"/>
                    <a:lumOff val="50000"/>
                  </a:schemeClr>
                </a:solidFill>
              </a:rPr>
              <a:t>(3) </a:t>
            </a:r>
            <a:r>
              <a:rPr lang="en-US" sz="1400" i="1" dirty="0">
                <a:solidFill>
                  <a:schemeClr val="tx1">
                    <a:lumMod val="50000"/>
                    <a:lumOff val="50000"/>
                  </a:schemeClr>
                </a:solidFill>
              </a:rPr>
              <a:t>To stop the tests press RUN a second time at any moment.</a:t>
            </a:r>
          </a:p>
        </p:txBody>
      </p:sp>
      <p:sp>
        <p:nvSpPr>
          <p:cNvPr id="3" name="Title 2"/>
          <p:cNvSpPr>
            <a:spLocks noGrp="1"/>
          </p:cNvSpPr>
          <p:nvPr>
            <p:ph type="title" idx="4294967295"/>
          </p:nvPr>
        </p:nvSpPr>
        <p:spPr>
          <a:xfrm>
            <a:off x="0" y="0"/>
            <a:ext cx="9144000" cy="836613"/>
          </a:xfrm>
        </p:spPr>
        <p:txBody>
          <a:bodyPr/>
          <a:lstStyle/>
          <a:p>
            <a:r>
              <a:rPr lang="en-US" b="1" dirty="0"/>
              <a:t>TDEV</a:t>
            </a:r>
            <a:r>
              <a:rPr lang="en-US" dirty="0"/>
              <a:t>  results</a:t>
            </a:r>
            <a:endParaRPr lang="es-ES" dirty="0"/>
          </a:p>
        </p:txBody>
      </p:sp>
      <p:grpSp>
        <p:nvGrpSpPr>
          <p:cNvPr id="4" name="Group 3"/>
          <p:cNvGrpSpPr/>
          <p:nvPr/>
        </p:nvGrpSpPr>
        <p:grpSpPr>
          <a:xfrm>
            <a:off x="2428577" y="770140"/>
            <a:ext cx="661687" cy="599170"/>
            <a:chOff x="2428577" y="858424"/>
            <a:chExt cx="661687" cy="59917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3" name="TextBox 12"/>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2</a:t>
              </a:r>
            </a:p>
          </p:txBody>
        </p:sp>
      </p:grpSp>
      <p:grpSp>
        <p:nvGrpSpPr>
          <p:cNvPr id="14" name="Group 13"/>
          <p:cNvGrpSpPr/>
          <p:nvPr/>
        </p:nvGrpSpPr>
        <p:grpSpPr>
          <a:xfrm>
            <a:off x="6782137" y="770140"/>
            <a:ext cx="661687" cy="599170"/>
            <a:chOff x="2428577" y="858424"/>
            <a:chExt cx="661687" cy="59917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6" name="TextBox 15"/>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878857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000" y="1080000"/>
            <a:ext cx="4320000" cy="2604944"/>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649567" y="1080000"/>
            <a:ext cx="4320000" cy="2594158"/>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67503"/>
            <a:ext cx="8655267" cy="2340181"/>
          </a:xfrm>
        </p:spPr>
        <p:txBody>
          <a:bodyPr/>
          <a:lstStyle/>
          <a:p>
            <a:pPr marL="0" indent="0">
              <a:buNone/>
            </a:pPr>
            <a:r>
              <a:rPr lang="en-US" dirty="0"/>
              <a:t>Global counts, statistics and LEDs provide information about which events and how many of them have been registered but they do not say too much about how they are distributed in time. These information is supplied at the Event Logger a graphical representation tool that permits to trace the evolution of key parameters.</a:t>
            </a:r>
            <a:endParaRPr lang="en-US" u="sng" dirty="0"/>
          </a:p>
          <a:p>
            <a:pPr marL="0" indent="0">
              <a:buNone/>
            </a:pPr>
            <a:endParaRPr lang="en-US" sz="1050" dirty="0"/>
          </a:p>
          <a:p>
            <a:pPr marL="0" indent="0">
              <a:buNone/>
            </a:pPr>
            <a:r>
              <a:rPr lang="en-US" dirty="0"/>
              <a:t>The first thing to </a:t>
            </a:r>
            <a:r>
              <a:rPr lang="en-US" dirty="0" err="1"/>
              <a:t>to</a:t>
            </a:r>
            <a:r>
              <a:rPr lang="en-US" dirty="0"/>
              <a:t> is to enable it:</a:t>
            </a:r>
          </a:p>
          <a:p>
            <a:pPr>
              <a:buFont typeface="+mj-lt"/>
              <a:buAutoNum type="arabicPeriod"/>
            </a:pPr>
            <a:r>
              <a:rPr lang="en-US" dirty="0"/>
              <a:t>Go to </a:t>
            </a:r>
            <a:r>
              <a:rPr lang="en-US" u="sng" dirty="0"/>
              <a:t>Home</a:t>
            </a:r>
            <a:r>
              <a:rPr lang="en-US" dirty="0"/>
              <a:t> &gt; </a:t>
            </a:r>
            <a:r>
              <a:rPr lang="en-US" u="sng" dirty="0"/>
              <a:t>Test</a:t>
            </a:r>
            <a:r>
              <a:rPr lang="en-US" dirty="0"/>
              <a:t> &gt; </a:t>
            </a:r>
            <a:r>
              <a:rPr lang="en-US" u="sng" dirty="0"/>
              <a:t>Event logger setup </a:t>
            </a:r>
            <a:endParaRPr lang="en-US" dirty="0"/>
          </a:p>
          <a:p>
            <a:pPr>
              <a:buFont typeface="+mj-lt"/>
              <a:buAutoNum type="arabicPeriod"/>
            </a:pPr>
            <a:r>
              <a:rPr lang="en-US" dirty="0"/>
              <a:t>Set </a:t>
            </a:r>
            <a:r>
              <a:rPr lang="en-US" u="sng" dirty="0"/>
              <a:t>Enable</a:t>
            </a:r>
            <a:r>
              <a:rPr lang="en-US" dirty="0"/>
              <a:t> := </a:t>
            </a:r>
            <a:r>
              <a:rPr lang="en-US" i="1" dirty="0"/>
              <a:t>Yes</a:t>
            </a: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Event logger </a:t>
            </a:r>
            <a:r>
              <a:rPr lang="nl-NL" dirty="0"/>
              <a:t>enable</a:t>
            </a:r>
            <a:endParaRPr lang="es-ES" dirty="0"/>
          </a:p>
        </p:txBody>
      </p:sp>
      <p:grpSp>
        <p:nvGrpSpPr>
          <p:cNvPr id="13" name="Group 12"/>
          <p:cNvGrpSpPr/>
          <p:nvPr/>
        </p:nvGrpSpPr>
        <p:grpSpPr>
          <a:xfrm>
            <a:off x="2546852" y="2946578"/>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387778"/>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3211992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116;p2"/>
          <p:cNvPicPr preferRelativeResize="0"/>
          <p:nvPr/>
        </p:nvPicPr>
        <p:blipFill rotWithShape="1">
          <a:blip r:embed="rId2">
            <a:alphaModFix/>
          </a:blip>
          <a:srcRect/>
          <a:stretch/>
        </p:blipFill>
        <p:spPr>
          <a:xfrm>
            <a:off x="579499" y="1102529"/>
            <a:ext cx="3672406" cy="2973708"/>
          </a:xfrm>
          <a:prstGeom prst="rect">
            <a:avLst/>
          </a:prstGeom>
          <a:noFill/>
          <a:ln>
            <a:no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2972" y="1816181"/>
            <a:ext cx="3521148" cy="1386495"/>
          </a:xfrm>
          <a:prstGeom prst="rect">
            <a:avLst/>
          </a:prstGeom>
        </p:spPr>
      </p:pic>
      <p:sp>
        <p:nvSpPr>
          <p:cNvPr id="7" name="Rectangle 6"/>
          <p:cNvSpPr/>
          <p:nvPr/>
        </p:nvSpPr>
        <p:spPr bwMode="auto">
          <a:xfrm>
            <a:off x="19565" y="0"/>
            <a:ext cx="9124435" cy="762000"/>
          </a:xfrm>
          <a:prstGeom prst="rect">
            <a:avLst/>
          </a:prstGeom>
          <a:solidFill>
            <a:schemeClr val="accent3">
              <a:lumMod val="95000"/>
            </a:schemeClr>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2" name="Content Placeholder 1"/>
          <p:cNvSpPr>
            <a:spLocks noGrp="1"/>
          </p:cNvSpPr>
          <p:nvPr>
            <p:ph idx="1"/>
          </p:nvPr>
        </p:nvSpPr>
        <p:spPr>
          <a:xfrm>
            <a:off x="457200" y="4162096"/>
            <a:ext cx="8220075" cy="2219231"/>
          </a:xfrm>
        </p:spPr>
        <p:txBody>
          <a:bodyPr/>
          <a:lstStyle/>
          <a:p>
            <a:pPr marL="0" indent="0">
              <a:buNone/>
            </a:pPr>
            <a:r>
              <a:rPr lang="en-US" sz="2400" b="1" dirty="0">
                <a:solidFill>
                  <a:schemeClr val="tx1"/>
                </a:solidFill>
                <a:ea typeface="SimSun"/>
              </a:rPr>
              <a:t>xGenius</a:t>
            </a:r>
            <a:r>
              <a:rPr lang="en-US" sz="2400" dirty="0">
                <a:solidFill>
                  <a:schemeClr val="bg1">
                    <a:lumMod val="50000"/>
                  </a:schemeClr>
                </a:solidFill>
                <a:ea typeface="SimSun"/>
              </a:rPr>
              <a:t> </a:t>
            </a:r>
            <a:r>
              <a:rPr lang="en-US" dirty="0">
                <a:solidFill>
                  <a:schemeClr val="bg1">
                    <a:lumMod val="50000"/>
                  </a:schemeClr>
                </a:solidFill>
                <a:ea typeface="SimSun"/>
              </a:rPr>
              <a:t>provides deep insights to design, install, maintain, troubleshoot and engineer communications resources of </a:t>
            </a:r>
            <a:r>
              <a:rPr lang="en-US" dirty="0">
                <a:solidFill>
                  <a:schemeClr val="tx1"/>
                </a:solidFill>
                <a:ea typeface="SimSun"/>
              </a:rPr>
              <a:t> Mobile Operators, Power Utilities, </a:t>
            </a:r>
            <a:r>
              <a:rPr lang="en-US" dirty="0" err="1">
                <a:solidFill>
                  <a:schemeClr val="tx1"/>
                </a:solidFill>
                <a:ea typeface="SimSun"/>
              </a:rPr>
              <a:t>Finace</a:t>
            </a:r>
            <a:r>
              <a:rPr lang="en-US" dirty="0">
                <a:solidFill>
                  <a:schemeClr val="tx1"/>
                </a:solidFill>
                <a:ea typeface="SimSun"/>
              </a:rPr>
              <a:t>, Labs and R+D centers</a:t>
            </a:r>
            <a:r>
              <a:rPr lang="en-US" dirty="0">
                <a:solidFill>
                  <a:schemeClr val="bg1">
                    <a:lumMod val="50000"/>
                  </a:schemeClr>
                </a:solidFill>
                <a:ea typeface="SimSun"/>
              </a:rPr>
              <a:t>. The unit is able to verify </a:t>
            </a:r>
            <a:r>
              <a:rPr lang="en-US" dirty="0">
                <a:solidFill>
                  <a:schemeClr val="tx1"/>
                </a:solidFill>
                <a:ea typeface="SimSun"/>
              </a:rPr>
              <a:t>Ethernet/IP, SyncE, PTP, </a:t>
            </a:r>
            <a:r>
              <a:rPr lang="en-US" dirty="0" err="1">
                <a:solidFill>
                  <a:schemeClr val="tx1"/>
                </a:solidFill>
                <a:ea typeface="SimSun"/>
              </a:rPr>
              <a:t>GbE</a:t>
            </a:r>
            <a:r>
              <a:rPr lang="en-US" dirty="0">
                <a:solidFill>
                  <a:schemeClr val="tx1"/>
                </a:solidFill>
                <a:ea typeface="SimSun"/>
              </a:rPr>
              <a:t>, IRIG-B, 1PPS, T1/E1, G703, Serial Datacom, C37.94, GOOSE, SV, MMS,</a:t>
            </a:r>
            <a:r>
              <a:rPr lang="en-US" dirty="0">
                <a:solidFill>
                  <a:schemeClr val="bg1">
                    <a:lumMod val="50000"/>
                  </a:schemeClr>
                </a:solidFill>
                <a:ea typeface="SimSun"/>
              </a:rPr>
              <a:t> </a:t>
            </a:r>
            <a:r>
              <a:rPr lang="en-US" dirty="0">
                <a:solidFill>
                  <a:schemeClr val="tx1"/>
                </a:solidFill>
                <a:ea typeface="SimSun"/>
              </a:rPr>
              <a:t>Round-trip &amp; One-way Delay </a:t>
            </a:r>
            <a:r>
              <a:rPr lang="en-US" dirty="0">
                <a:solidFill>
                  <a:schemeClr val="bg1">
                    <a:lumMod val="50000"/>
                  </a:schemeClr>
                </a:solidFill>
                <a:ea typeface="SimSun"/>
              </a:rPr>
              <a:t>tests at all interfaces. </a:t>
            </a:r>
            <a:r>
              <a:rPr lang="en-US" dirty="0">
                <a:solidFill>
                  <a:schemeClr val="bg1">
                    <a:lumMod val="50000"/>
                  </a:schemeClr>
                </a:solidFill>
              </a:rPr>
              <a:t>It also has a set of programmable filters to </a:t>
            </a:r>
            <a:r>
              <a:rPr lang="en-US" dirty="0">
                <a:solidFill>
                  <a:schemeClr val="tx1"/>
                </a:solidFill>
              </a:rPr>
              <a:t>capture live data traffic </a:t>
            </a:r>
            <a:r>
              <a:rPr lang="en-US" dirty="0">
                <a:solidFill>
                  <a:schemeClr val="bg1">
                    <a:lumMod val="50000"/>
                  </a:schemeClr>
                </a:solidFill>
              </a:rPr>
              <a:t>at wire-speed</a:t>
            </a:r>
            <a:endParaRPr lang="es-ES" dirty="0"/>
          </a:p>
        </p:txBody>
      </p:sp>
      <p:pic>
        <p:nvPicPr>
          <p:cNvPr id="4" name="Picture 8"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578612" y="1954127"/>
            <a:ext cx="2312844" cy="7469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Grp="1" noChangeArrowheads="1"/>
          </p:cNvSpPr>
          <p:nvPr>
            <p:ph type="title" idx="4294967295"/>
          </p:nvPr>
        </p:nvSpPr>
        <p:spPr>
          <a:xfrm>
            <a:off x="0" y="0"/>
            <a:ext cx="9144000" cy="762000"/>
          </a:xfrm>
        </p:spPr>
        <p:txBody>
          <a:bodyPr tIns="316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782" y="2661216"/>
            <a:ext cx="3533852" cy="1357743"/>
          </a:xfrm>
          <a:prstGeom prst="rect">
            <a:avLst/>
          </a:prstGeom>
        </p:spPr>
      </p:pic>
    </p:spTree>
    <p:extLst>
      <p:ext uri="{BB962C8B-B14F-4D97-AF65-F5344CB8AC3E}">
        <p14:creationId xmlns:p14="http://schemas.microsoft.com/office/powerpoint/2010/main" val="3952638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649567" y="1080000"/>
            <a:ext cx="4320000" cy="2594157"/>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180000" y="1080000"/>
            <a:ext cx="4320000" cy="2582256"/>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3982903"/>
            <a:ext cx="8655267" cy="2424782"/>
          </a:xfrm>
        </p:spPr>
        <p:txBody>
          <a:bodyPr/>
          <a:lstStyle/>
          <a:p>
            <a:pPr marL="0" indent="0">
              <a:buNone/>
            </a:pPr>
            <a:r>
              <a:rPr lang="en-US" dirty="0"/>
              <a:t>Traceable Events are categorized in different classes. Moreover, each test port has its own traceable events. These events may be different for each test port. </a:t>
            </a:r>
            <a:endParaRPr lang="en-US" sz="1050" dirty="0"/>
          </a:p>
          <a:p>
            <a:pPr>
              <a:buFont typeface="+mj-lt"/>
              <a:buAutoNum type="arabicPeriod"/>
            </a:pPr>
            <a:r>
              <a:rPr lang="en-US" dirty="0"/>
              <a:t>Clear the currently selected filters: </a:t>
            </a:r>
            <a:r>
              <a:rPr lang="en-US" u="sng" dirty="0"/>
              <a:t>Clear all filters</a:t>
            </a:r>
            <a:r>
              <a:rPr lang="en-US" dirty="0"/>
              <a:t> := </a:t>
            </a:r>
            <a:r>
              <a:rPr lang="en-US" i="1" dirty="0"/>
              <a:t>Yes</a:t>
            </a:r>
          </a:p>
          <a:p>
            <a:pPr>
              <a:buFont typeface="+mj-lt"/>
              <a:buAutoNum type="arabicPeriod"/>
            </a:pPr>
            <a:r>
              <a:rPr lang="en-US" dirty="0"/>
              <a:t>Select the Port A or Port B</a:t>
            </a:r>
          </a:p>
          <a:p>
            <a:pPr>
              <a:buFont typeface="+mj-lt"/>
              <a:buAutoNum type="arabicPeriod"/>
            </a:pPr>
            <a:r>
              <a:rPr lang="en-US" dirty="0"/>
              <a:t>Choose the events to trace: </a:t>
            </a:r>
            <a:r>
              <a:rPr lang="en-US" u="sng" dirty="0"/>
              <a:t>Anomalies/defects</a:t>
            </a:r>
            <a:r>
              <a:rPr lang="en-US" dirty="0"/>
              <a:t> | </a:t>
            </a:r>
            <a:r>
              <a:rPr lang="en-US" u="sng" dirty="0"/>
              <a:t>Bandwidth statistics</a:t>
            </a:r>
            <a:r>
              <a:rPr lang="en-US" dirty="0"/>
              <a:t> | </a:t>
            </a:r>
            <a:r>
              <a:rPr lang="en-US" u="sng" dirty="0"/>
              <a:t>Frame layer statistics</a:t>
            </a:r>
            <a:r>
              <a:rPr lang="en-US" dirty="0"/>
              <a:t> | </a:t>
            </a:r>
            <a:r>
              <a:rPr lang="en-US" u="sng" dirty="0"/>
              <a:t>SLA statistics</a:t>
            </a:r>
            <a:r>
              <a:rPr lang="en-US" dirty="0"/>
              <a:t> | </a:t>
            </a:r>
            <a:r>
              <a:rPr lang="en-US" u="sng" dirty="0"/>
              <a:t>BERT</a:t>
            </a:r>
            <a:r>
              <a:rPr lang="en-US" dirty="0"/>
              <a:t> | </a:t>
            </a:r>
            <a:r>
              <a:rPr lang="en-US" u="sng" dirty="0"/>
              <a:t>PTP</a:t>
            </a:r>
            <a:r>
              <a:rPr lang="en-US" dirty="0"/>
              <a:t> | </a:t>
            </a:r>
            <a:r>
              <a:rPr lang="en-US" u="sng" dirty="0"/>
              <a:t>NTP</a:t>
            </a:r>
            <a:r>
              <a:rPr lang="en-US" dirty="0"/>
              <a:t> | </a:t>
            </a:r>
            <a:r>
              <a:rPr lang="en-US" u="sng" dirty="0"/>
              <a:t>Synchronization</a:t>
            </a:r>
          </a:p>
          <a:p>
            <a:pPr>
              <a:buFont typeface="+mj-lt"/>
              <a:buAutoNum type="arabicPeriod"/>
            </a:pPr>
            <a:r>
              <a:rPr lang="en-US" dirty="0"/>
              <a:t>Press Run to begin the generation of a trace file</a:t>
            </a: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Configuring </a:t>
            </a:r>
            <a:r>
              <a:rPr lang="nl-NL" dirty="0"/>
              <a:t>the Event Logger</a:t>
            </a:r>
            <a:endParaRPr lang="es-ES" dirty="0"/>
          </a:p>
        </p:txBody>
      </p:sp>
      <p:grpSp>
        <p:nvGrpSpPr>
          <p:cNvPr id="13" name="Group 12"/>
          <p:cNvGrpSpPr/>
          <p:nvPr/>
        </p:nvGrpSpPr>
        <p:grpSpPr>
          <a:xfrm>
            <a:off x="1493257" y="2110779"/>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387778"/>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6" name="Group 15"/>
          <p:cNvGrpSpPr/>
          <p:nvPr/>
        </p:nvGrpSpPr>
        <p:grpSpPr>
          <a:xfrm>
            <a:off x="1413396" y="1478386"/>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19" name="Group 18"/>
          <p:cNvGrpSpPr/>
          <p:nvPr/>
        </p:nvGrpSpPr>
        <p:grpSpPr>
          <a:xfrm>
            <a:off x="4438415" y="3305073"/>
            <a:ext cx="591940" cy="481707"/>
            <a:chOff x="1707517" y="1467106"/>
            <a:chExt cx="591940" cy="481707"/>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1" name="TextBox 2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4</a:t>
              </a:r>
            </a:p>
          </p:txBody>
        </p:sp>
      </p:grpSp>
    </p:spTree>
    <p:extLst>
      <p:ext uri="{BB962C8B-B14F-4D97-AF65-F5344CB8AC3E}">
        <p14:creationId xmlns:p14="http://schemas.microsoft.com/office/powerpoint/2010/main" val="3328837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053" y="1077119"/>
            <a:ext cx="4320000" cy="26006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06850"/>
            <a:ext cx="8472389" cy="2596204"/>
          </a:xfrm>
        </p:spPr>
        <p:txBody>
          <a:bodyPr/>
          <a:lstStyle/>
          <a:p>
            <a:pPr marL="0" indent="0">
              <a:buNone/>
            </a:pPr>
            <a:r>
              <a:rPr lang="en-US" dirty="0"/>
              <a:t>With the Event Logger you can select one or various events and trace them so that all changes along with the time and date these changes are registered are recorded with a 1 second resolution. The event logger provides representations and zoom levels to enable event analysis at different time scales:</a:t>
            </a:r>
          </a:p>
          <a:p>
            <a:pPr>
              <a:buFont typeface="+mj-lt"/>
              <a:buAutoNum type="arabicPeriod"/>
            </a:pPr>
            <a:r>
              <a:rPr lang="en-US" dirty="0"/>
              <a:t>Go to </a:t>
            </a:r>
            <a:r>
              <a:rPr lang="en-US" u="sng" dirty="0"/>
              <a:t>Results</a:t>
            </a:r>
            <a:r>
              <a:rPr lang="en-US" dirty="0"/>
              <a:t> &gt; </a:t>
            </a:r>
            <a:r>
              <a:rPr lang="en-US" u="sng" dirty="0"/>
              <a:t>Event logger</a:t>
            </a:r>
          </a:p>
          <a:p>
            <a:pPr>
              <a:buFont typeface="+mj-lt"/>
              <a:buAutoNum type="arabicPeriod"/>
            </a:pPr>
            <a:r>
              <a:rPr lang="en-US" dirty="0"/>
              <a:t>To select a saved trace double click at </a:t>
            </a:r>
            <a:r>
              <a:rPr lang="en-US" u="sng" dirty="0"/>
              <a:t>(…)</a:t>
            </a:r>
            <a:r>
              <a:rPr lang="en-US" dirty="0"/>
              <a:t>  to display the folder of traces</a:t>
            </a:r>
          </a:p>
          <a:p>
            <a:pPr>
              <a:buFont typeface="+mj-lt"/>
              <a:buAutoNum type="arabicPeriod"/>
            </a:pPr>
            <a:r>
              <a:rPr lang="en-US" dirty="0"/>
              <a:t>Select and </a:t>
            </a:r>
            <a:r>
              <a:rPr lang="en-US" u="sng" dirty="0"/>
              <a:t>Open</a:t>
            </a:r>
            <a:r>
              <a:rPr lang="en-US" dirty="0"/>
              <a:t> one of the files </a:t>
            </a:r>
          </a:p>
          <a:p>
            <a:pPr marL="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en-US" b="1" dirty="0"/>
              <a:t>Display </a:t>
            </a:r>
            <a:r>
              <a:rPr lang="en-US" dirty="0"/>
              <a:t>the logs</a:t>
            </a:r>
            <a:endParaRPr lang="es-ES" dirty="0"/>
          </a:p>
        </p:txBody>
      </p:sp>
      <p:grpSp>
        <p:nvGrpSpPr>
          <p:cNvPr id="13" name="Group 12"/>
          <p:cNvGrpSpPr/>
          <p:nvPr/>
        </p:nvGrpSpPr>
        <p:grpSpPr>
          <a:xfrm>
            <a:off x="2654774" y="1536352"/>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cxnSp>
        <p:nvCxnSpPr>
          <p:cNvPr id="63" name="Straight Connector 62"/>
          <p:cNvCxnSpPr/>
          <p:nvPr/>
        </p:nvCxnSpPr>
        <p:spPr bwMode="auto">
          <a:xfrm flipH="1">
            <a:off x="8307916" y="1232807"/>
            <a:ext cx="92286" cy="972852"/>
          </a:xfrm>
          <a:prstGeom prst="line">
            <a:avLst/>
          </a:prstGeom>
          <a:solidFill>
            <a:srgbClr val="00B8FF"/>
          </a:solidFill>
          <a:ln w="28575" cap="flat" cmpd="sng" algn="ctr">
            <a:solidFill>
              <a:schemeClr val="bg1"/>
            </a:solidFill>
            <a:prstDash val="sysDot"/>
            <a:round/>
            <a:headEnd type="none" w="med" len="med"/>
            <a:tailEnd type="triangle" w="med" len="med"/>
          </a:ln>
          <a:effectLst/>
        </p:spPr>
      </p:cxnSp>
      <p:pic>
        <p:nvPicPr>
          <p:cNvPr id="34" name="Picture 33"/>
          <p:cNvPicPr>
            <a:picLocks noChangeAspect="1"/>
          </p:cNvPicPr>
          <p:nvPr/>
        </p:nvPicPr>
        <p:blipFill>
          <a:blip r:embed="rId4"/>
          <a:stretch>
            <a:fillRect/>
          </a:stretch>
        </p:blipFill>
        <p:spPr>
          <a:xfrm>
            <a:off x="4681097" y="1083432"/>
            <a:ext cx="4320000" cy="2594158"/>
          </a:xfrm>
          <a:prstGeom prst="rect">
            <a:avLst/>
          </a:prstGeom>
          <a:ln>
            <a:noFill/>
          </a:ln>
          <a:effectLst>
            <a:outerShdw blurRad="190500" algn="tl" rotWithShape="0">
              <a:srgbClr val="000000">
                <a:alpha val="70000"/>
              </a:srgbClr>
            </a:outerShdw>
          </a:effectLst>
        </p:spPr>
      </p:pic>
      <p:grpSp>
        <p:nvGrpSpPr>
          <p:cNvPr id="35" name="Group 34"/>
          <p:cNvGrpSpPr/>
          <p:nvPr/>
        </p:nvGrpSpPr>
        <p:grpSpPr>
          <a:xfrm>
            <a:off x="8130542" y="1290027"/>
            <a:ext cx="591940" cy="481707"/>
            <a:chOff x="1707517" y="1467106"/>
            <a:chExt cx="591940" cy="481707"/>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0" name="TextBox 3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4" name="Group 43"/>
          <p:cNvGrpSpPr/>
          <p:nvPr/>
        </p:nvGrpSpPr>
        <p:grpSpPr>
          <a:xfrm>
            <a:off x="6854557" y="3440716"/>
            <a:ext cx="591940" cy="481707"/>
            <a:chOff x="1707517" y="1467106"/>
            <a:chExt cx="591940" cy="48170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6" name="TextBox 4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47" name="Group 46"/>
          <p:cNvGrpSpPr/>
          <p:nvPr/>
        </p:nvGrpSpPr>
        <p:grpSpPr>
          <a:xfrm>
            <a:off x="5999715" y="1633234"/>
            <a:ext cx="591940" cy="481707"/>
            <a:chOff x="1707517" y="1467106"/>
            <a:chExt cx="591940" cy="481707"/>
          </a:xfrm>
        </p:grpSpPr>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9" name="TextBox 4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862002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675582" y="1328264"/>
            <a:ext cx="4320000" cy="2610637"/>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306918"/>
            <a:ext cx="8472389" cy="2476468"/>
          </a:xfrm>
        </p:spPr>
        <p:txBody>
          <a:bodyPr/>
          <a:lstStyle/>
          <a:p>
            <a:pPr marL="0" indent="0">
              <a:buNone/>
            </a:pPr>
            <a:r>
              <a:rPr lang="en-US" dirty="0"/>
              <a:t>You can display the trace of the evolution of the previously selected parameters:</a:t>
            </a:r>
          </a:p>
          <a:p>
            <a:pPr>
              <a:buFont typeface="+mj-lt"/>
              <a:buAutoNum type="arabicPeriod"/>
            </a:pPr>
            <a:r>
              <a:rPr lang="en-US" dirty="0"/>
              <a:t>View and analyze the details of the histogram</a:t>
            </a:r>
          </a:p>
          <a:p>
            <a:pPr>
              <a:buFont typeface="+mj-lt"/>
              <a:buAutoNum type="arabicPeriod"/>
            </a:pPr>
            <a:r>
              <a:rPr lang="en-US" dirty="0"/>
              <a:t>Set the scale at your preferred zoom level</a:t>
            </a:r>
          </a:p>
          <a:p>
            <a:pPr>
              <a:buFont typeface="+mj-lt"/>
              <a:buAutoNum type="arabicPeriod"/>
            </a:pPr>
            <a:r>
              <a:rPr lang="en-US" dirty="0"/>
              <a:t>Selected one event to display a more detailed diagram</a:t>
            </a:r>
          </a:p>
          <a:p>
            <a:pPr>
              <a:buFont typeface="+mj-lt"/>
              <a:buAutoNum type="arabicPeriod"/>
            </a:pPr>
            <a:r>
              <a:rPr lang="en-US" dirty="0"/>
              <a:t>Click on the screen to know the exact value at one specific time</a:t>
            </a:r>
          </a:p>
        </p:txBody>
      </p:sp>
      <p:sp>
        <p:nvSpPr>
          <p:cNvPr id="3" name="Title 2"/>
          <p:cNvSpPr>
            <a:spLocks noGrp="1"/>
          </p:cNvSpPr>
          <p:nvPr>
            <p:ph type="title" idx="4294967295"/>
          </p:nvPr>
        </p:nvSpPr>
        <p:spPr>
          <a:xfrm>
            <a:off x="0" y="0"/>
            <a:ext cx="9144000" cy="836613"/>
          </a:xfrm>
        </p:spPr>
        <p:txBody>
          <a:bodyPr/>
          <a:lstStyle/>
          <a:p>
            <a:r>
              <a:rPr lang="nl-NL" b="1" dirty="0"/>
              <a:t>Event logger </a:t>
            </a:r>
            <a:r>
              <a:rPr lang="nl-NL" dirty="0"/>
              <a:t>results</a:t>
            </a:r>
            <a:endParaRPr lang="es-E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2137" y="913964"/>
            <a:ext cx="661687" cy="442646"/>
          </a:xfrm>
          <a:prstGeom prst="rect">
            <a:avLst/>
          </a:prstGeom>
        </p:spPr>
      </p:pic>
      <p:sp>
        <p:nvSpPr>
          <p:cNvPr id="30" name="TextBox 29"/>
          <p:cNvSpPr txBox="1"/>
          <p:nvPr/>
        </p:nvSpPr>
        <p:spPr>
          <a:xfrm>
            <a:off x="7000750" y="770140"/>
            <a:ext cx="269626" cy="276999"/>
          </a:xfrm>
          <a:prstGeom prst="rect">
            <a:avLst/>
          </a:prstGeom>
          <a:noFill/>
        </p:spPr>
        <p:txBody>
          <a:bodyPr wrap="none" rtlCol="0">
            <a:spAutoFit/>
          </a:bodyPr>
          <a:lstStyle/>
          <a:p>
            <a:r>
              <a:rPr lang="en-US" dirty="0">
                <a:solidFill>
                  <a:srgbClr val="3E1FF5"/>
                </a:solidFill>
              </a:rPr>
              <a:t>4</a:t>
            </a:r>
          </a:p>
        </p:txBody>
      </p:sp>
      <p:grpSp>
        <p:nvGrpSpPr>
          <p:cNvPr id="25" name="Group 24"/>
          <p:cNvGrpSpPr/>
          <p:nvPr/>
        </p:nvGrpSpPr>
        <p:grpSpPr>
          <a:xfrm>
            <a:off x="5613215" y="2556607"/>
            <a:ext cx="591940" cy="481707"/>
            <a:chOff x="1707517" y="1467106"/>
            <a:chExt cx="591940" cy="481707"/>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7" name="TextBox 26"/>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4</a:t>
              </a:r>
            </a:p>
          </p:txBody>
        </p:sp>
      </p:grpSp>
      <p:grpSp>
        <p:nvGrpSpPr>
          <p:cNvPr id="39" name="Group 38"/>
          <p:cNvGrpSpPr/>
          <p:nvPr/>
        </p:nvGrpSpPr>
        <p:grpSpPr>
          <a:xfrm>
            <a:off x="8104231" y="1683169"/>
            <a:ext cx="591940" cy="481707"/>
            <a:chOff x="1707517" y="1467106"/>
            <a:chExt cx="591940" cy="481707"/>
          </a:xfrm>
        </p:grpSpPr>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1" name="TextBox 40"/>
            <p:cNvSpPr txBox="1"/>
            <p:nvPr/>
          </p:nvSpPr>
          <p:spPr>
            <a:xfrm>
              <a:off x="1776618" y="1671814"/>
              <a:ext cx="312906" cy="276999"/>
            </a:xfrm>
            <a:prstGeom prst="rect">
              <a:avLst/>
            </a:prstGeom>
            <a:noFill/>
          </p:spPr>
          <p:txBody>
            <a:bodyPr wrap="none" rtlCol="0">
              <a:spAutoFit/>
            </a:bodyPr>
            <a:lstStyle/>
            <a:p>
              <a:r>
                <a:rPr lang="en-US" dirty="0">
                  <a:solidFill>
                    <a:srgbClr val="3E1FF5"/>
                  </a:solidFill>
                </a:rPr>
                <a:t>6 </a:t>
              </a:r>
            </a:p>
          </p:txBody>
        </p:sp>
      </p:grpSp>
      <p:pic>
        <p:nvPicPr>
          <p:cNvPr id="21" name="Picture 20"/>
          <p:cNvPicPr>
            <a:picLocks noChangeAspect="1"/>
          </p:cNvPicPr>
          <p:nvPr/>
        </p:nvPicPr>
        <p:blipFill>
          <a:blip r:embed="rId5"/>
          <a:stretch>
            <a:fillRect/>
          </a:stretch>
        </p:blipFill>
        <p:spPr>
          <a:xfrm>
            <a:off x="193786" y="1332000"/>
            <a:ext cx="4320000" cy="2575800"/>
          </a:xfrm>
          <a:prstGeom prst="rect">
            <a:avLst/>
          </a:prstGeom>
          <a:ln>
            <a:noFill/>
          </a:ln>
          <a:effectLst>
            <a:outerShdw blurRad="190500" algn="tl" rotWithShape="0">
              <a:srgbClr val="000000">
                <a:alpha val="70000"/>
              </a:srgbClr>
            </a:outerShdw>
          </a:effectLst>
        </p:spPr>
      </p:pic>
      <p:grpSp>
        <p:nvGrpSpPr>
          <p:cNvPr id="45" name="Group 44"/>
          <p:cNvGrpSpPr/>
          <p:nvPr/>
        </p:nvGrpSpPr>
        <p:grpSpPr>
          <a:xfrm>
            <a:off x="815767" y="3712700"/>
            <a:ext cx="591940" cy="481707"/>
            <a:chOff x="1707517" y="1467106"/>
            <a:chExt cx="591940" cy="481707"/>
          </a:xfrm>
        </p:grpSpPr>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7" name="TextBox 46"/>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8" name="Group 47"/>
          <p:cNvGrpSpPr/>
          <p:nvPr/>
        </p:nvGrpSpPr>
        <p:grpSpPr>
          <a:xfrm>
            <a:off x="1685843" y="3678775"/>
            <a:ext cx="591940" cy="481707"/>
            <a:chOff x="1707517" y="1467106"/>
            <a:chExt cx="591940" cy="481707"/>
          </a:xfrm>
        </p:grpSpPr>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0" name="TextBox 4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51" name="Group 50"/>
          <p:cNvGrpSpPr/>
          <p:nvPr/>
        </p:nvGrpSpPr>
        <p:grpSpPr>
          <a:xfrm>
            <a:off x="2585739" y="3712700"/>
            <a:ext cx="591940" cy="481707"/>
            <a:chOff x="1707517" y="1467106"/>
            <a:chExt cx="591940" cy="481707"/>
          </a:xfrm>
        </p:grpSpPr>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3" name="TextBox 5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31" name="Group 30"/>
          <p:cNvGrpSpPr/>
          <p:nvPr/>
        </p:nvGrpSpPr>
        <p:grpSpPr>
          <a:xfrm>
            <a:off x="1965792" y="750954"/>
            <a:ext cx="661687" cy="599170"/>
            <a:chOff x="2428577" y="858424"/>
            <a:chExt cx="661687" cy="59917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3" name="TextBox 32"/>
            <p:cNvSpPr txBox="1"/>
            <p:nvPr/>
          </p:nvSpPr>
          <p:spPr>
            <a:xfrm>
              <a:off x="2647190" y="858424"/>
              <a:ext cx="269626" cy="276999"/>
            </a:xfrm>
            <a:prstGeom prst="rect">
              <a:avLst/>
            </a:prstGeom>
            <a:noFill/>
          </p:spPr>
          <p:txBody>
            <a:bodyPr wrap="none" rtlCol="0">
              <a:spAutoFit/>
            </a:bodyPr>
            <a:lstStyle/>
            <a:p>
              <a:r>
                <a:rPr lang="en-US" dirty="0">
                  <a:solidFill>
                    <a:schemeClr val="accent6"/>
                  </a:solidFill>
                </a:rPr>
                <a:t>1</a:t>
              </a:r>
            </a:p>
          </p:txBody>
        </p:sp>
      </p:grpSp>
      <p:grpSp>
        <p:nvGrpSpPr>
          <p:cNvPr id="54" name="Group 53"/>
          <p:cNvGrpSpPr/>
          <p:nvPr/>
        </p:nvGrpSpPr>
        <p:grpSpPr>
          <a:xfrm>
            <a:off x="-13892" y="1964904"/>
            <a:ext cx="591940" cy="481707"/>
            <a:chOff x="1707517" y="1467106"/>
            <a:chExt cx="591940" cy="481707"/>
          </a:xfrm>
        </p:grpSpPr>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6" name="TextBox 5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
        <p:nvSpPr>
          <p:cNvPr id="38" name="Rounded Rectangle 37"/>
          <p:cNvSpPr/>
          <p:nvPr/>
        </p:nvSpPr>
        <p:spPr bwMode="auto">
          <a:xfrm>
            <a:off x="6867332" y="1557341"/>
            <a:ext cx="517718" cy="216051"/>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350202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165336"/>
            <a:ext cx="8559800" cy="2215991"/>
          </a:xfrm>
        </p:spPr>
        <p:txBody>
          <a:bodyPr/>
          <a:lstStyle/>
          <a:p>
            <a:pPr>
              <a:buFont typeface="+mj-lt"/>
              <a:buAutoNum type="arabicPeriod"/>
            </a:pPr>
            <a:r>
              <a:rPr lang="en-US" dirty="0"/>
              <a:t>To change the scale horizontally click one time, for vertical two times</a:t>
            </a:r>
          </a:p>
          <a:p>
            <a:pPr>
              <a:buFont typeface="+mj-lt"/>
              <a:buAutoNum type="arabicPeriod"/>
            </a:pPr>
            <a:r>
              <a:rPr lang="en-US" dirty="0"/>
              <a:t>Click in the </a:t>
            </a:r>
            <a:r>
              <a:rPr lang="en-US" u="sng" dirty="0"/>
              <a:t>red </a:t>
            </a:r>
            <a:r>
              <a:rPr lang="en-US" u="sng" dirty="0" err="1"/>
              <a:t>buttom</a:t>
            </a:r>
            <a:r>
              <a:rPr lang="en-US" dirty="0"/>
              <a:t> and draw to the left or to the right</a:t>
            </a:r>
          </a:p>
          <a:p>
            <a:pPr>
              <a:buFont typeface="+mj-lt"/>
              <a:buAutoNum type="arabicPeriod"/>
            </a:pPr>
            <a:r>
              <a:rPr lang="en-US" dirty="0"/>
              <a:t>To change the scale vertically click two times</a:t>
            </a:r>
          </a:p>
          <a:p>
            <a:pPr>
              <a:buFont typeface="+mj-lt"/>
              <a:buAutoNum type="arabicPeriod"/>
            </a:pPr>
            <a:r>
              <a:rPr lang="en-US" dirty="0"/>
              <a:t>To move the trace across the time click one of the three the </a:t>
            </a:r>
            <a:r>
              <a:rPr lang="en-US" u="sng" dirty="0"/>
              <a:t>red </a:t>
            </a:r>
            <a:r>
              <a:rPr lang="en-US" u="sng" dirty="0" err="1"/>
              <a:t>buttoms</a:t>
            </a:r>
            <a:r>
              <a:rPr lang="en-US" dirty="0"/>
              <a:t> and draw the finger up and down</a:t>
            </a:r>
          </a:p>
          <a:p>
            <a:pPr>
              <a:buFont typeface="+mj-lt"/>
              <a:buAutoNum type="arabicPeriod"/>
            </a:pPr>
            <a:r>
              <a:rPr lang="en-US" dirty="0"/>
              <a:t>Click in the auto-scale symbol to return to the initial conditions</a:t>
            </a:r>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b="1" dirty="0"/>
              <a:t>Scaling</a:t>
            </a:r>
            <a:r>
              <a:rPr lang="en-US" dirty="0"/>
              <a:t> the trace</a:t>
            </a:r>
          </a:p>
        </p:txBody>
      </p:sp>
      <p:pic>
        <p:nvPicPr>
          <p:cNvPr id="6" name="Picture 5"/>
          <p:cNvPicPr>
            <a:picLocks noChangeAspect="1"/>
          </p:cNvPicPr>
          <p:nvPr/>
        </p:nvPicPr>
        <p:blipFill>
          <a:blip r:embed="rId2"/>
          <a:stretch>
            <a:fillRect/>
          </a:stretch>
        </p:blipFill>
        <p:spPr>
          <a:xfrm>
            <a:off x="4682092" y="1080147"/>
            <a:ext cx="4320000" cy="2586618"/>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80254" y="1086191"/>
            <a:ext cx="4320000" cy="2595244"/>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47548" y="3455421"/>
            <a:ext cx="591940" cy="481707"/>
            <a:chOff x="1707517" y="1467106"/>
            <a:chExt cx="591940" cy="48170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1" name="Group 10"/>
          <p:cNvGrpSpPr/>
          <p:nvPr/>
        </p:nvGrpSpPr>
        <p:grpSpPr>
          <a:xfrm>
            <a:off x="7898616" y="2179105"/>
            <a:ext cx="591940" cy="481707"/>
            <a:chOff x="1707517" y="1467106"/>
            <a:chExt cx="591940" cy="48170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cxnSp>
        <p:nvCxnSpPr>
          <p:cNvPr id="5" name="Straight Arrow Connector 4"/>
          <p:cNvCxnSpPr/>
          <p:nvPr/>
        </p:nvCxnSpPr>
        <p:spPr bwMode="auto">
          <a:xfrm>
            <a:off x="1651000" y="3263900"/>
            <a:ext cx="787400" cy="0"/>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17" name="Straight Arrow Connector 16"/>
          <p:cNvCxnSpPr/>
          <p:nvPr/>
        </p:nvCxnSpPr>
        <p:spPr bwMode="auto">
          <a:xfrm flipH="1" flipV="1">
            <a:off x="587855" y="3251626"/>
            <a:ext cx="815040" cy="7459"/>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grpSp>
        <p:nvGrpSpPr>
          <p:cNvPr id="14" name="Group 13"/>
          <p:cNvGrpSpPr/>
          <p:nvPr/>
        </p:nvGrpSpPr>
        <p:grpSpPr>
          <a:xfrm>
            <a:off x="1093682" y="3139840"/>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4" name="Group 23"/>
          <p:cNvGrpSpPr/>
          <p:nvPr/>
        </p:nvGrpSpPr>
        <p:grpSpPr>
          <a:xfrm>
            <a:off x="4646302" y="3496632"/>
            <a:ext cx="591940" cy="481707"/>
            <a:chOff x="1707517" y="1467106"/>
            <a:chExt cx="591940" cy="481707"/>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6" name="TextBox 2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27" name="Group 26"/>
          <p:cNvGrpSpPr/>
          <p:nvPr/>
        </p:nvGrpSpPr>
        <p:grpSpPr>
          <a:xfrm>
            <a:off x="4557497" y="3300164"/>
            <a:ext cx="591940" cy="481707"/>
            <a:chOff x="1707517" y="1467106"/>
            <a:chExt cx="591940" cy="481707"/>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9" name="TextBox 2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5</a:t>
              </a:r>
            </a:p>
          </p:txBody>
        </p:sp>
      </p:grpSp>
    </p:spTree>
    <p:extLst>
      <p:ext uri="{BB962C8B-B14F-4D97-AF65-F5344CB8AC3E}">
        <p14:creationId xmlns:p14="http://schemas.microsoft.com/office/powerpoint/2010/main" val="2395379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79797" y="1080000"/>
            <a:ext cx="4320000" cy="2610581"/>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3"/>
          <a:stretch>
            <a:fillRect/>
          </a:stretch>
        </p:blipFill>
        <p:spPr>
          <a:xfrm>
            <a:off x="4664779" y="1080000"/>
            <a:ext cx="4352221" cy="2639693"/>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5336"/>
            <a:ext cx="8559800" cy="2215991"/>
          </a:xfrm>
        </p:spPr>
        <p:txBody>
          <a:bodyPr/>
          <a:lstStyle/>
          <a:p>
            <a:pPr marL="0" indent="0">
              <a:buNone/>
            </a:pPr>
            <a:r>
              <a:rPr lang="en-US" dirty="0"/>
              <a:t>To export log files in CSV format:</a:t>
            </a:r>
          </a:p>
          <a:p>
            <a:pPr>
              <a:buFont typeface="+mj-lt"/>
              <a:buAutoNum type="arabicPeriod"/>
            </a:pPr>
            <a:r>
              <a:rPr lang="en-US" dirty="0"/>
              <a:t>Go </a:t>
            </a:r>
            <a:r>
              <a:rPr lang="en-US" u="sng" dirty="0"/>
              <a:t>Home</a:t>
            </a:r>
            <a:r>
              <a:rPr lang="en-US" dirty="0"/>
              <a:t> &gt; [</a:t>
            </a:r>
            <a:r>
              <a:rPr lang="en-US" u="sng" dirty="0"/>
              <a:t>File</a:t>
            </a:r>
            <a:r>
              <a:rPr lang="en-US" i="1" u="sng" dirty="0"/>
              <a:t> </a:t>
            </a:r>
            <a:r>
              <a:rPr lang="en-US" u="sng" dirty="0"/>
              <a:t>icon</a:t>
            </a:r>
            <a:r>
              <a:rPr lang="en-US" dirty="0"/>
              <a:t>] &gt; </a:t>
            </a:r>
            <a:r>
              <a:rPr lang="en-US" u="sng" dirty="0"/>
              <a:t>Configuration files</a:t>
            </a:r>
            <a:r>
              <a:rPr lang="en-US" i="1" dirty="0"/>
              <a:t> </a:t>
            </a:r>
            <a:r>
              <a:rPr lang="en-US" dirty="0"/>
              <a:t>| </a:t>
            </a:r>
            <a:r>
              <a:rPr lang="en-US" u="sng" dirty="0"/>
              <a:t>Report files</a:t>
            </a:r>
            <a:r>
              <a:rPr lang="en-US" dirty="0"/>
              <a:t> &gt; </a:t>
            </a:r>
            <a:r>
              <a:rPr lang="en-US" u="sng" dirty="0"/>
              <a:t>Internal memory</a:t>
            </a:r>
            <a:br>
              <a:rPr lang="en-US" u="sng" dirty="0"/>
            </a:br>
            <a:r>
              <a:rPr lang="en-US" dirty="0"/>
              <a:t>to list the files currently stored in the unit</a:t>
            </a:r>
          </a:p>
          <a:p>
            <a:pPr>
              <a:buFont typeface="+mj-lt"/>
              <a:buAutoNum type="arabicPeriod"/>
            </a:pPr>
            <a:r>
              <a:rPr lang="en-US" dirty="0"/>
              <a:t>Select the files you want to export: </a:t>
            </a:r>
            <a:r>
              <a:rPr lang="en-US" u="sng" dirty="0"/>
              <a:t>File name</a:t>
            </a:r>
            <a:r>
              <a:rPr lang="en-US" dirty="0"/>
              <a:t> &gt; </a:t>
            </a:r>
            <a:r>
              <a:rPr lang="en-US" u="sng" dirty="0"/>
              <a:t>Export</a:t>
            </a:r>
            <a:r>
              <a:rPr lang="en-US" dirty="0"/>
              <a:t>  </a:t>
            </a:r>
          </a:p>
          <a:p>
            <a:pPr>
              <a:buFont typeface="+mj-lt"/>
              <a:buAutoNum type="arabicPeriod"/>
            </a:pPr>
            <a:r>
              <a:rPr lang="en-US" dirty="0"/>
              <a:t>Choose an external device:  </a:t>
            </a:r>
            <a:r>
              <a:rPr lang="en-US" u="sng" dirty="0"/>
              <a:t>micro SD</a:t>
            </a:r>
            <a:r>
              <a:rPr lang="en-US" dirty="0"/>
              <a:t> | </a:t>
            </a:r>
            <a:r>
              <a:rPr lang="en-US" u="sng" dirty="0"/>
              <a:t>USB</a:t>
            </a:r>
          </a:p>
          <a:p>
            <a:pPr>
              <a:buFont typeface="+mj-lt"/>
              <a:buAutoNum type="arabicPeriod"/>
            </a:pPr>
            <a:r>
              <a:rPr lang="en-US" dirty="0"/>
              <a:t>If no external device a popup will appear: ‘No devices present</a:t>
            </a:r>
            <a:r>
              <a:rPr lang="en-US" i="1" dirty="0"/>
              <a:t>’</a:t>
            </a:r>
            <a:endParaRPr lang="en-US" dirty="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b="1" dirty="0"/>
              <a:t>Exporting</a:t>
            </a:r>
            <a:r>
              <a:rPr lang="en-US" dirty="0"/>
              <a:t> Logs</a:t>
            </a:r>
          </a:p>
        </p:txBody>
      </p: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grpSp>
        <p:nvGrpSpPr>
          <p:cNvPr id="14" name="Group 13"/>
          <p:cNvGrpSpPr/>
          <p:nvPr/>
        </p:nvGrpSpPr>
        <p:grpSpPr>
          <a:xfrm>
            <a:off x="6544349" y="3548613"/>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8" name="Group 7"/>
          <p:cNvGrpSpPr/>
          <p:nvPr/>
        </p:nvGrpSpPr>
        <p:grpSpPr>
          <a:xfrm>
            <a:off x="6771218" y="2398632"/>
            <a:ext cx="591940" cy="481707"/>
            <a:chOff x="1707517" y="1467106"/>
            <a:chExt cx="591940" cy="48170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30" name="Group 29"/>
          <p:cNvGrpSpPr/>
          <p:nvPr/>
        </p:nvGrpSpPr>
        <p:grpSpPr>
          <a:xfrm>
            <a:off x="4436032" y="2449784"/>
            <a:ext cx="591940" cy="481707"/>
            <a:chOff x="1707517" y="1467106"/>
            <a:chExt cx="591940" cy="481707"/>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2" name="TextBox 3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36" name="Group 35"/>
          <p:cNvGrpSpPr/>
          <p:nvPr/>
        </p:nvGrpSpPr>
        <p:grpSpPr>
          <a:xfrm>
            <a:off x="2150032" y="1352617"/>
            <a:ext cx="591940" cy="481707"/>
            <a:chOff x="1707517" y="1467106"/>
            <a:chExt cx="591940" cy="481707"/>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8" name="TextBox 3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2859582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p:cNvSpPr txBox="1"/>
          <p:nvPr/>
        </p:nvSpPr>
        <p:spPr>
          <a:xfrm>
            <a:off x="171451" y="1023883"/>
            <a:ext cx="8794750" cy="5839419"/>
          </a:xfrm>
          <a:prstGeom prst="rect">
            <a:avLst/>
          </a:prstGeom>
        </p:spPr>
        <p:txBody>
          <a:bodyPr vert="horz" wrap="square" lIns="0" tIns="22225" rIns="0" bIns="0" numCol="3" rtlCol="0">
            <a:spAutoFit/>
          </a:bodyPr>
          <a:lstStyle/>
          <a:p>
            <a:pPr marL="12700">
              <a:lnSpc>
                <a:spcPct val="100000"/>
              </a:lnSpc>
              <a:spcBef>
                <a:spcPts val="1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AAA</a:t>
            </a:r>
            <a:r>
              <a:rPr sz="900" kern="1700" spc="10" dirty="0">
                <a:solidFill>
                  <a:schemeClr val="accent6">
                    <a:lumMod val="50000"/>
                  </a:schemeClr>
                </a:solidFill>
                <a:latin typeface="Calibri Light" panose="020F0302020204030204" pitchFamily="34" charset="0"/>
                <a:cs typeface="Calibri Light" panose="020F0302020204030204" pitchFamily="34" charset="0"/>
              </a:rPr>
              <a:t>: Authentication, Authorization, and Accounting</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ACL</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Control List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AP</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Point</a:t>
            </a:r>
          </a:p>
          <a:p>
            <a:pPr marL="12700" marR="146685">
              <a:lnSpc>
                <a:spcPct val="102299"/>
              </a:lnSpc>
              <a:spcBef>
                <a:spcPts val="5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Busbar</a:t>
            </a:r>
            <a:r>
              <a:rPr sz="900" kern="1700" spc="10" dirty="0">
                <a:solidFill>
                  <a:schemeClr val="accent6">
                    <a:lumMod val="50000"/>
                  </a:schemeClr>
                </a:solidFill>
                <a:latin typeface="Calibri Light" panose="020F0302020204030204" pitchFamily="34" charset="0"/>
                <a:cs typeface="Calibri Light" panose="020F0302020204030204" pitchFamily="34" charset="0"/>
              </a:rPr>
              <a:t>: Metallic strip or bar, typically housed inside switchgear, panel  boards, and busway enclosures for local high current power distribution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C37.94</a:t>
            </a:r>
            <a:r>
              <a:rPr sz="900" kern="1700" spc="10" dirty="0">
                <a:solidFill>
                  <a:schemeClr val="accent6">
                    <a:lumMod val="50000"/>
                  </a:schemeClr>
                </a:solidFill>
                <a:latin typeface="Calibri Light" panose="020F0302020204030204" pitchFamily="34" charset="0"/>
                <a:cs typeface="Calibri Light" panose="020F0302020204030204" pitchFamily="34" charset="0"/>
              </a:rPr>
              <a:t>: TDM interface devoted for teleprotection</a:t>
            </a:r>
          </a:p>
          <a:p>
            <a:pPr marL="12700" marR="5080">
              <a:lnSpc>
                <a:spcPts val="1300"/>
              </a:lnSpc>
              <a:spcBef>
                <a:spcPts val="1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a:t>
            </a:r>
            <a:r>
              <a:rPr sz="900" kern="1700" spc="10" dirty="0">
                <a:solidFill>
                  <a:schemeClr val="accent6">
                    <a:lumMod val="50000"/>
                  </a:schemeClr>
                </a:solidFill>
                <a:latin typeface="Calibri Light" panose="020F0302020204030204" pitchFamily="34" charset="0"/>
                <a:cs typeface="Calibri Light" panose="020F0302020204030204" pitchFamily="34" charset="0"/>
              </a:rPr>
              <a:t>: Circuit Breaker designed to close or open electrical circuit under normal  or abnormal conditions. It operates on relays command.</a:t>
            </a:r>
          </a:p>
          <a:p>
            <a:pPr marL="12700">
              <a:lnSpc>
                <a:spcPct val="100000"/>
              </a:lnSpc>
              <a:spcBef>
                <a:spcPts val="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CBWFQ</a:t>
            </a:r>
            <a:r>
              <a:rPr sz="900" kern="1700" spc="10" dirty="0">
                <a:solidFill>
                  <a:schemeClr val="accent6">
                    <a:lumMod val="50000"/>
                  </a:schemeClr>
                </a:solidFill>
                <a:latin typeface="Calibri Light" panose="020F0302020204030204" pitchFamily="34" charset="0"/>
                <a:cs typeface="Calibri Light" panose="020F0302020204030204" pitchFamily="34" charset="0"/>
              </a:rPr>
              <a:t>: Class-Based Weighted Fair Queuing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CG</a:t>
            </a:r>
            <a:r>
              <a:rPr sz="900" kern="1700" spc="10" dirty="0">
                <a:solidFill>
                  <a:schemeClr val="accent6">
                    <a:lumMod val="50000"/>
                  </a:schemeClr>
                </a:solidFill>
                <a:latin typeface="Calibri Light" panose="020F0302020204030204" pitchFamily="34" charset="0"/>
                <a:cs typeface="Calibri Light" panose="020F0302020204030204" pitchFamily="34" charset="0"/>
              </a:rPr>
              <a:t>: Connected Grid</a:t>
            </a:r>
          </a:p>
          <a:p>
            <a:pPr marL="12700" marR="1454785">
              <a:lnSpc>
                <a:spcPct val="106100"/>
              </a:lnSpc>
              <a:spcBef>
                <a:spcPts val="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CID</a:t>
            </a:r>
            <a:r>
              <a:rPr sz="900" kern="1700" spc="10" dirty="0">
                <a:solidFill>
                  <a:schemeClr val="accent6">
                    <a:lumMod val="50000"/>
                  </a:schemeClr>
                </a:solidFill>
                <a:latin typeface="Calibri Light" panose="020F0302020204030204" pitchFamily="34" charset="0"/>
                <a:cs typeface="Calibri Light" panose="020F0302020204030204" pitchFamily="34" charset="0"/>
              </a:rPr>
              <a:t>: Individual configuration of each IED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CIP</a:t>
            </a:r>
            <a:r>
              <a:rPr sz="900" kern="1700" spc="10" dirty="0">
                <a:solidFill>
                  <a:schemeClr val="accent6">
                    <a:lumMod val="50000"/>
                  </a:schemeClr>
                </a:solidFill>
                <a:latin typeface="Calibri Light" panose="020F0302020204030204" pitchFamily="34" charset="0"/>
                <a:cs typeface="Calibri Light" panose="020F0302020204030204" pitchFamily="34" charset="0"/>
              </a:rPr>
              <a:t>: Critical Infrastructure Protection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CLI</a:t>
            </a:r>
            <a:r>
              <a:rPr sz="900" kern="1700" spc="1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CorpSS</a:t>
            </a:r>
            <a:r>
              <a:rPr sz="900" kern="1700" spc="10" dirty="0">
                <a:solidFill>
                  <a:schemeClr val="accent6">
                    <a:lumMod val="50000"/>
                  </a:schemeClr>
                </a:solidFill>
                <a:latin typeface="Calibri Light" panose="020F0302020204030204" pitchFamily="34" charset="0"/>
                <a:cs typeface="Calibri Light" panose="020F0302020204030204" pitchFamily="34" charset="0"/>
              </a:rPr>
              <a:t>: Corporate Substation</a:t>
            </a:r>
          </a:p>
          <a:p>
            <a:pPr marL="12700" marR="40640">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CT</a:t>
            </a:r>
            <a:r>
              <a:rPr sz="900" kern="1700" spc="10" dirty="0">
                <a:solidFill>
                  <a:schemeClr val="accent6">
                    <a:lumMod val="50000"/>
                  </a:schemeClr>
                </a:solidFill>
                <a:latin typeface="Calibri Light" panose="020F0302020204030204" pitchFamily="34" charset="0"/>
                <a:cs typeface="Calibri Light" panose="020F0302020204030204" pitchFamily="34" charset="0"/>
              </a:rPr>
              <a:t>: Current Transformer, used for measurement of current, if too high to  apply directly to measuring instruments, a CT produces a proportional  current which can be measured and recorded, CT are used in metering and  protective relays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DAN</a:t>
            </a:r>
            <a:r>
              <a:rPr sz="900" kern="1700" spc="10" dirty="0">
                <a:solidFill>
                  <a:schemeClr val="accent6">
                    <a:lumMod val="50000"/>
                  </a:schemeClr>
                </a:solidFill>
                <a:latin typeface="Calibri Light" panose="020F0302020204030204" pitchFamily="34" charset="0"/>
                <a:cs typeface="Calibri Light" panose="020F0302020204030204" pitchFamily="34" charset="0"/>
              </a:rPr>
              <a:t>: Doubly Attached Nodes implementing HSR or PRP</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DAU</a:t>
            </a:r>
            <a:r>
              <a:rPr sz="900" kern="1700" spc="10" dirty="0">
                <a:solidFill>
                  <a:schemeClr val="accent6">
                    <a:lumMod val="50000"/>
                  </a:schemeClr>
                </a:solidFill>
                <a:latin typeface="Calibri Light" panose="020F0302020204030204" pitchFamily="34" charset="0"/>
                <a:cs typeface="Calibri Light" panose="020F0302020204030204" pitchFamily="34" charset="0"/>
              </a:rPr>
              <a:t>: Data Acquisition Unit</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Disconnector</a:t>
            </a:r>
            <a:r>
              <a:rPr sz="900" kern="1700" spc="10" dirty="0">
                <a:solidFill>
                  <a:schemeClr val="accent6">
                    <a:lumMod val="50000"/>
                  </a:schemeClr>
                </a:solidFill>
                <a:latin typeface="Calibri Light" panose="020F0302020204030204" pitchFamily="34" charset="0"/>
                <a:cs typeface="Calibri Light" panose="020F0302020204030204" pitchFamily="34" charset="0"/>
              </a:rPr>
              <a:t>: isolates physically and visually the lines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DMZ</a:t>
            </a:r>
            <a:r>
              <a:rPr sz="900" kern="1700" spc="10" dirty="0">
                <a:solidFill>
                  <a:schemeClr val="accent6">
                    <a:lumMod val="50000"/>
                  </a:schemeClr>
                </a:solidFill>
                <a:latin typeface="Calibri Light" panose="020F0302020204030204" pitchFamily="34" charset="0"/>
                <a:cs typeface="Calibri Light" panose="020F0302020204030204" pitchFamily="34" charset="0"/>
              </a:rPr>
              <a:t>: Demilitarized Zone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DCB</a:t>
            </a:r>
            <a:r>
              <a:rPr sz="900" kern="1700" spc="10" dirty="0">
                <a:solidFill>
                  <a:schemeClr val="accent6">
                    <a:lumMod val="50000"/>
                  </a:schemeClr>
                </a:solidFill>
                <a:latin typeface="Calibri Light" panose="020F0302020204030204" pitchFamily="34" charset="0"/>
                <a:cs typeface="Calibri Light" panose="020F0302020204030204" pitchFamily="34" charset="0"/>
              </a:rPr>
              <a:t>: Directional Comparison Blocking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DCS</a:t>
            </a:r>
            <a:r>
              <a:rPr sz="900" kern="1700" spc="10" dirty="0">
                <a:solidFill>
                  <a:schemeClr val="accent6">
                    <a:lumMod val="50000"/>
                  </a:schemeClr>
                </a:solidFill>
                <a:latin typeface="Calibri Light" panose="020F0302020204030204" pitchFamily="34" charset="0"/>
                <a:cs typeface="Calibri Light" panose="020F0302020204030204" pitchFamily="34" charset="0"/>
              </a:rPr>
              <a:t>: distributed control systems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DSC</a:t>
            </a:r>
            <a:r>
              <a:rPr sz="900" kern="1700" spc="10" dirty="0">
                <a:solidFill>
                  <a:schemeClr val="accent6">
                    <a:lumMod val="50000"/>
                  </a:schemeClr>
                </a:solidFill>
                <a:latin typeface="Calibri Light" panose="020F0302020204030204" pitchFamily="34" charset="0"/>
                <a:cs typeface="Calibri Light" panose="020F0302020204030204" pitchFamily="34" charset="0"/>
              </a:rPr>
              <a:t>: Differentiated Services Code Point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ESP</a:t>
            </a:r>
            <a:r>
              <a:rPr sz="900" kern="1700" spc="10" dirty="0">
                <a:solidFill>
                  <a:schemeClr val="accent6">
                    <a:lumMod val="50000"/>
                  </a:schemeClr>
                </a:solidFill>
                <a:latin typeface="Calibri Light" panose="020F0302020204030204" pitchFamily="34" charset="0"/>
                <a:cs typeface="Calibri Light" panose="020F0302020204030204" pitchFamily="34" charset="0"/>
              </a:rPr>
              <a:t>: Electronic Security Perimeter</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Feeder: </a:t>
            </a:r>
            <a:r>
              <a:rPr sz="900" kern="1700" spc="10" dirty="0">
                <a:solidFill>
                  <a:schemeClr val="accent6">
                    <a:lumMod val="50000"/>
                  </a:schemeClr>
                </a:solidFill>
                <a:latin typeface="Calibri Light" panose="020F0302020204030204" pitchFamily="34" charset="0"/>
                <a:cs typeface="Calibri Light" panose="020F0302020204030204" pitchFamily="34" charset="0"/>
              </a:rPr>
              <a:t>Transmits power to the distribution points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GM</a:t>
            </a:r>
            <a:r>
              <a:rPr sz="900" kern="1700" spc="10" dirty="0">
                <a:solidFill>
                  <a:schemeClr val="accent6">
                    <a:lumMod val="50000"/>
                  </a:schemeClr>
                </a:solidFill>
                <a:latin typeface="Calibri Light" panose="020F0302020204030204" pitchFamily="34" charset="0"/>
                <a:cs typeface="Calibri Light" panose="020F0302020204030204" pitchFamily="34" charset="0"/>
              </a:rPr>
              <a:t>: Grandmaster</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GNSS</a:t>
            </a:r>
            <a:r>
              <a:rPr sz="900" kern="1700" spc="10" dirty="0">
                <a:solidFill>
                  <a:schemeClr val="accent6">
                    <a:lumMod val="50000"/>
                  </a:schemeClr>
                </a:solidFill>
                <a:latin typeface="Calibri Light" panose="020F0302020204030204" pitchFamily="34" charset="0"/>
                <a:cs typeface="Calibri Light" panose="020F0302020204030204" pitchFamily="34" charset="0"/>
              </a:rPr>
              <a:t>: Global Navigation Satellite System</a:t>
            </a:r>
          </a:p>
          <a:p>
            <a:pPr marL="12700" marR="83185">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GOOSE</a:t>
            </a:r>
            <a:r>
              <a:rPr sz="900" kern="1700" spc="10" dirty="0">
                <a:solidFill>
                  <a:schemeClr val="accent6">
                    <a:lumMod val="50000"/>
                  </a:schemeClr>
                </a:solidFill>
                <a:latin typeface="Calibri Light" panose="020F0302020204030204" pitchFamily="34" charset="0"/>
                <a:cs typeface="Calibri Light" panose="020F0302020204030204" pitchFamily="34" charset="0"/>
              </a:rPr>
              <a:t>: Generic Object-Oriented Substation Events is a control model  defined as per IEC 61850 which provides a fast and reliable mechanism of  transferring event data over entire electrical substation networks. When  implemented, this model ensures the same event message is received by  multiple physical devices using multicast or broadcast services</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HMI</a:t>
            </a:r>
            <a:r>
              <a:rPr sz="900" kern="1700" spc="10" dirty="0">
                <a:solidFill>
                  <a:schemeClr val="accent6">
                    <a:lumMod val="50000"/>
                  </a:schemeClr>
                </a:solidFill>
                <a:latin typeface="Calibri Light" panose="020F0302020204030204" pitchFamily="34" charset="0"/>
                <a:cs typeface="Calibri Light" panose="020F0302020204030204" pitchFamily="34" charset="0"/>
              </a:rPr>
              <a:t>: Human Machine Interface</a:t>
            </a:r>
            <a:endParaRPr lang="es-ES" sz="900" kern="1700" spc="10" dirty="0">
              <a:solidFill>
                <a:schemeClr val="accent6">
                  <a:lumMod val="50000"/>
                </a:schemeClr>
              </a:solidFill>
              <a:latin typeface="Calibri Light" panose="020F0302020204030204" pitchFamily="34" charset="0"/>
              <a:cs typeface="Calibri Light" panose="020F0302020204030204" pitchFamily="34" charset="0"/>
            </a:endParaRPr>
          </a:p>
          <a:p>
            <a:r>
              <a:rPr lang="en-US" sz="900" b="1" dirty="0">
                <a:solidFill>
                  <a:schemeClr val="accent6">
                    <a:lumMod val="50000"/>
                  </a:schemeClr>
                </a:solidFill>
                <a:latin typeface="Calibri Light" panose="020F0302020204030204" pitchFamily="34" charset="0"/>
                <a:cs typeface="Calibri Light" panose="020F0302020204030204" pitchFamily="34" charset="0"/>
              </a:rPr>
              <a:t>PTP</a:t>
            </a:r>
            <a:r>
              <a:rPr lang="en-US" sz="900" dirty="0">
                <a:solidFill>
                  <a:schemeClr val="accent6">
                    <a:lumMod val="50000"/>
                  </a:schemeClr>
                </a:solidFill>
                <a:latin typeface="Calibri Light" panose="020F0302020204030204" pitchFamily="34" charset="0"/>
                <a:cs typeface="Calibri Light" panose="020F0302020204030204" pitchFamily="34" charset="0"/>
              </a:rPr>
              <a:t>: Precision Time Protocol</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RedBox</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Box</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Relay: </a:t>
            </a:r>
            <a:r>
              <a:rPr lang="en-US" sz="900" dirty="0">
                <a:solidFill>
                  <a:schemeClr val="accent6">
                    <a:lumMod val="50000"/>
                  </a:schemeClr>
                </a:solidFill>
                <a:latin typeface="Calibri Light" panose="020F0302020204030204" pitchFamily="34" charset="0"/>
                <a:cs typeface="Calibri Light" panose="020F0302020204030204" pitchFamily="34" charset="0"/>
              </a:rPr>
              <a:t>is automatic device which senses an abnormal condition of electrical  circuit and closes its contacts and complete the circuit breaker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REP</a:t>
            </a:r>
            <a:r>
              <a:rPr lang="en-US" sz="900" dirty="0">
                <a:solidFill>
                  <a:schemeClr val="accent6">
                    <a:lumMod val="50000"/>
                  </a:schemeClr>
                </a:solidFill>
                <a:latin typeface="Calibri Light" panose="020F0302020204030204" pitchFamily="34" charset="0"/>
                <a:cs typeface="Calibri Light" panose="020F0302020204030204" pitchFamily="34" charset="0"/>
              </a:rPr>
              <a:t>: Resilient Ethernet 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RCT</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Control Trailer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RTU</a:t>
            </a:r>
            <a:r>
              <a:rPr lang="en-US" sz="900" dirty="0">
                <a:solidFill>
                  <a:schemeClr val="accent6">
                    <a:lumMod val="50000"/>
                  </a:schemeClr>
                </a:solidFill>
                <a:latin typeface="Calibri Light" panose="020F0302020204030204" pitchFamily="34" charset="0"/>
                <a:cs typeface="Calibri Light" panose="020F0302020204030204" pitchFamily="34" charset="0"/>
              </a:rPr>
              <a:t>: Remote  Terminal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SAN</a:t>
            </a:r>
            <a:r>
              <a:rPr lang="en-US" sz="900" dirty="0">
                <a:solidFill>
                  <a:schemeClr val="accent6">
                    <a:lumMod val="50000"/>
                  </a:schemeClr>
                </a:solidFill>
                <a:latin typeface="Calibri Light" panose="020F0302020204030204" pitchFamily="34" charset="0"/>
                <a:cs typeface="Calibri Light" panose="020F0302020204030204" pitchFamily="34" charset="0"/>
              </a:rPr>
              <a:t>:  Singly-Attached Node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Secondary Lines: </a:t>
            </a:r>
            <a:r>
              <a:rPr lang="en-US" sz="900" dirty="0">
                <a:solidFill>
                  <a:schemeClr val="accent6">
                    <a:lumMod val="50000"/>
                  </a:schemeClr>
                </a:solidFill>
                <a:latin typeface="Calibri Light" panose="020F0302020204030204" pitchFamily="34" charset="0"/>
                <a:cs typeface="Calibri Light" panose="020F0302020204030204" pitchFamily="34" charset="0"/>
              </a:rPr>
              <a:t>lower voltage side at the substation</a:t>
            </a:r>
          </a:p>
          <a:p>
            <a:pPr marR="1700"/>
            <a:r>
              <a:rPr lang="en-US" sz="900" b="1" dirty="0">
                <a:solidFill>
                  <a:schemeClr val="accent6">
                    <a:lumMod val="50000"/>
                  </a:schemeClr>
                </a:solidFill>
                <a:latin typeface="Calibri Light" panose="020F0302020204030204" pitchFamily="34" charset="0"/>
                <a:cs typeface="Calibri Light" panose="020F0302020204030204" pitchFamily="34" charset="0"/>
              </a:rPr>
              <a:t>SCADA</a:t>
            </a:r>
            <a:r>
              <a:rPr lang="en-US" sz="900" dirty="0">
                <a:solidFill>
                  <a:schemeClr val="accent6">
                    <a:lumMod val="50000"/>
                  </a:schemeClr>
                </a:solidFill>
                <a:latin typeface="Calibri Light" panose="020F0302020204030204" pitchFamily="34" charset="0"/>
                <a:cs typeface="Calibri Light" panose="020F0302020204030204" pitchFamily="34" charset="0"/>
              </a:rPr>
              <a:t>: Supervisory Control And Data Acquisition, transmits and receives  data from events of controls, measuring, safety and monitoring. Power  system elements can be controlled remotely over. Remote switching,  telemetering of grids showing voltage, current, power, direction,  consumption in kWh, synchronization.</a:t>
            </a:r>
          </a:p>
          <a:p>
            <a:pPr marR="22260"/>
            <a:r>
              <a:rPr lang="en-US" sz="900" b="1" dirty="0">
                <a:solidFill>
                  <a:schemeClr val="accent6">
                    <a:lumMod val="50000"/>
                  </a:schemeClr>
                </a:solidFill>
                <a:latin typeface="Calibri Light" panose="020F0302020204030204" pitchFamily="34" charset="0"/>
                <a:cs typeface="Calibri Light" panose="020F0302020204030204" pitchFamily="34" charset="0"/>
              </a:rPr>
              <a:t>SCD</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Description  </a:t>
            </a:r>
            <a:r>
              <a:rPr lang="en-US" sz="900" b="1" dirty="0">
                <a:solidFill>
                  <a:schemeClr val="accent6">
                    <a:lumMod val="50000"/>
                  </a:schemeClr>
                </a:solidFill>
                <a:latin typeface="Calibri Light" panose="020F0302020204030204" pitchFamily="34" charset="0"/>
                <a:cs typeface="Calibri Light" panose="020F0302020204030204" pitchFamily="34" charset="0"/>
              </a:rPr>
              <a:t>SCL</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Language  </a:t>
            </a:r>
            <a:r>
              <a:rPr lang="en-US" sz="900" b="1" dirty="0">
                <a:solidFill>
                  <a:schemeClr val="accent6">
                    <a:lumMod val="50000"/>
                  </a:schemeClr>
                </a:solidFill>
                <a:latin typeface="Calibri Light" panose="020F0302020204030204" pitchFamily="34" charset="0"/>
                <a:cs typeface="Calibri Light" panose="020F0302020204030204" pitchFamily="34" charset="0"/>
              </a:rPr>
              <a:t>SNTP: </a:t>
            </a:r>
            <a:r>
              <a:rPr lang="en-US" sz="900" dirty="0">
                <a:solidFill>
                  <a:schemeClr val="accent6">
                    <a:lumMod val="50000"/>
                  </a:schemeClr>
                </a:solidFill>
                <a:latin typeface="Calibri Light" panose="020F0302020204030204" pitchFamily="34" charset="0"/>
                <a:cs typeface="Calibri Light" panose="020F0302020204030204" pitchFamily="34" charset="0"/>
              </a:rPr>
              <a:t>Simple Network Time Protocol</a:t>
            </a:r>
          </a:p>
          <a:p>
            <a:pPr marR="90"/>
            <a:r>
              <a:rPr lang="en-US" sz="900" b="1" dirty="0">
                <a:solidFill>
                  <a:schemeClr val="accent6">
                    <a:lumMod val="50000"/>
                  </a:schemeClr>
                </a:solidFill>
                <a:latin typeface="Calibri Light" panose="020F0302020204030204" pitchFamily="34" charset="0"/>
                <a:cs typeface="Calibri Light" panose="020F0302020204030204" pitchFamily="34" charset="0"/>
              </a:rPr>
              <a:t>Station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the entire substation and helps provide connectivity  between central management and individual bays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STP</a:t>
            </a:r>
            <a:r>
              <a:rPr lang="en-US" sz="900" dirty="0">
                <a:solidFill>
                  <a:schemeClr val="accent6">
                    <a:lumMod val="50000"/>
                  </a:schemeClr>
                </a:solidFill>
                <a:latin typeface="Calibri Light" panose="020F0302020204030204" pitchFamily="34" charset="0"/>
                <a:cs typeface="Calibri Light" panose="020F0302020204030204" pitchFamily="34" charset="0"/>
              </a:rPr>
              <a:t>: Spanning Tree Protocol</a:t>
            </a:r>
          </a:p>
          <a:p>
            <a:pPr marR="2090"/>
            <a:r>
              <a:rPr lang="en-US" sz="900" b="1" dirty="0">
                <a:solidFill>
                  <a:schemeClr val="accent6">
                    <a:lumMod val="50000"/>
                  </a:schemeClr>
                </a:solidFill>
                <a:latin typeface="Calibri Light" panose="020F0302020204030204" pitchFamily="34" charset="0"/>
                <a:cs typeface="Calibri Light" panose="020F0302020204030204" pitchFamily="34" charset="0"/>
              </a:rPr>
              <a:t>SV</a:t>
            </a:r>
            <a:r>
              <a:rPr lang="en-US" sz="900" dirty="0">
                <a:solidFill>
                  <a:schemeClr val="accent6">
                    <a:lumMod val="50000"/>
                  </a:schemeClr>
                </a:solidFill>
                <a:latin typeface="Calibri Light" panose="020F0302020204030204" pitchFamily="34" charset="0"/>
                <a:cs typeface="Calibri Light" panose="020F0302020204030204" pitchFamily="34" charset="0"/>
              </a:rPr>
              <a:t>: Sampled Values, is a method to read instantaneous values such as  currents, voltages, impedances, etc. from CTs, VTs or digital I/O and then  transmitted to make them are available for those IED subscribed.</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Switchgear</a:t>
            </a:r>
            <a:r>
              <a:rPr lang="en-US" sz="900" dirty="0">
                <a:solidFill>
                  <a:schemeClr val="accent6">
                    <a:lumMod val="50000"/>
                  </a:schemeClr>
                </a:solidFill>
                <a:latin typeface="Calibri Light" panose="020F0302020204030204" pitchFamily="34" charset="0"/>
                <a:cs typeface="Calibri Light" panose="020F0302020204030204" pitchFamily="34" charset="0"/>
              </a:rPr>
              <a:t>: combination of switches, fuses or CB to control, protect and  isolate electrical equipment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SyncE: </a:t>
            </a:r>
            <a:r>
              <a:rPr lang="en-US" sz="900" dirty="0">
                <a:solidFill>
                  <a:schemeClr val="accent6">
                    <a:lumMod val="50000"/>
                  </a:schemeClr>
                </a:solidFill>
                <a:latin typeface="Calibri Light" panose="020F0302020204030204" pitchFamily="34" charset="0"/>
                <a:cs typeface="Calibri Light" panose="020F0302020204030204" pitchFamily="34" charset="0"/>
              </a:rPr>
              <a:t>Synchronous Ethernet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TLV</a:t>
            </a:r>
            <a:r>
              <a:rPr lang="en-US" sz="900" dirty="0">
                <a:solidFill>
                  <a:schemeClr val="accent6">
                    <a:lumMod val="50000"/>
                  </a:schemeClr>
                </a:solidFill>
                <a:latin typeface="Calibri Light" panose="020F0302020204030204" pitchFamily="34" charset="0"/>
                <a:cs typeface="Calibri Light" panose="020F0302020204030204" pitchFamily="34" charset="0"/>
              </a:rPr>
              <a:t>: Type, Length, Value</a:t>
            </a:r>
          </a:p>
          <a:p>
            <a:pPr marR="240"/>
            <a:r>
              <a:rPr lang="en-US" sz="900" b="1" dirty="0">
                <a:solidFill>
                  <a:schemeClr val="accent6">
                    <a:lumMod val="50000"/>
                  </a:schemeClr>
                </a:solidFill>
                <a:latin typeface="Calibri Light" panose="020F0302020204030204" pitchFamily="34" charset="0"/>
                <a:cs typeface="Calibri Light" panose="020F0302020204030204" pitchFamily="34" charset="0"/>
              </a:rPr>
              <a:t>VT: </a:t>
            </a:r>
            <a:r>
              <a:rPr lang="en-US" sz="900" dirty="0">
                <a:solidFill>
                  <a:schemeClr val="accent6">
                    <a:lumMod val="50000"/>
                  </a:schemeClr>
                </a:solidFill>
                <a:latin typeface="Calibri Light" panose="020F0302020204030204" pitchFamily="34" charset="0"/>
                <a:cs typeface="Calibri Light" panose="020F0302020204030204" pitchFamily="34" charset="0"/>
              </a:rPr>
              <a:t>Voltage Transformer (see CT)Potential Transformer, gives the reference  voltage to the Relay for Over-voltage or Under-voltage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UCA </a:t>
            </a:r>
            <a:r>
              <a:rPr lang="en-US" sz="900" b="1" dirty="0" err="1">
                <a:solidFill>
                  <a:schemeClr val="accent6">
                    <a:lumMod val="50000"/>
                  </a:schemeClr>
                </a:solidFill>
                <a:latin typeface="Calibri Light" panose="020F0302020204030204" pitchFamily="34" charset="0"/>
                <a:cs typeface="Calibri Light" panose="020F0302020204030204" pitchFamily="34" charset="0"/>
              </a:rPr>
              <a:t>IuG</a:t>
            </a:r>
            <a:r>
              <a:rPr lang="en-US" sz="900" dirty="0">
                <a:solidFill>
                  <a:schemeClr val="accent6">
                    <a:lumMod val="50000"/>
                  </a:schemeClr>
                </a:solidFill>
                <a:latin typeface="Calibri Light" panose="020F0302020204030204" pitchFamily="34" charset="0"/>
                <a:cs typeface="Calibri Light" panose="020F0302020204030204" pitchFamily="34" charset="0"/>
              </a:rPr>
              <a:t>: Utility Communications Architecture International Users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VDAN</a:t>
            </a:r>
            <a:r>
              <a:rPr lang="en-US" sz="900" dirty="0">
                <a:solidFill>
                  <a:schemeClr val="accent6">
                    <a:lumMod val="50000"/>
                  </a:schemeClr>
                </a:solidFill>
                <a:latin typeface="Calibri Light" panose="020F0302020204030204" pitchFamily="34" charset="0"/>
                <a:cs typeface="Calibri Light" panose="020F0302020204030204" pitchFamily="34" charset="0"/>
              </a:rPr>
              <a:t>: Virtual D</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HQoS</a:t>
            </a:r>
            <a:r>
              <a:rPr lang="en-US" sz="900" dirty="0">
                <a:solidFill>
                  <a:schemeClr val="accent6">
                    <a:lumMod val="50000"/>
                  </a:schemeClr>
                </a:solidFill>
                <a:latin typeface="Calibri Light" panose="020F0302020204030204" pitchFamily="34" charset="0"/>
                <a:cs typeface="Calibri Light" panose="020F0302020204030204" pitchFamily="34" charset="0"/>
              </a:rPr>
              <a:t>: Hierarchical Quality of Service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HSR</a:t>
            </a:r>
            <a:r>
              <a:rPr lang="en-US" sz="900" dirty="0">
                <a:solidFill>
                  <a:schemeClr val="accent6">
                    <a:lumMod val="50000"/>
                  </a:schemeClr>
                </a:solidFill>
                <a:latin typeface="Calibri Light" panose="020F0302020204030204" pitchFamily="34" charset="0"/>
                <a:cs typeface="Calibri Light" panose="020F0302020204030204" pitchFamily="34" charset="0"/>
              </a:rPr>
              <a:t>: High-Availability Seamless Redundancy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IA</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ICS</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control systems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ICU</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Control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IEC</a:t>
            </a:r>
            <a:r>
              <a:rPr lang="en-US" sz="900" dirty="0">
                <a:solidFill>
                  <a:schemeClr val="accent6">
                    <a:lumMod val="50000"/>
                  </a:schemeClr>
                </a:solidFill>
                <a:latin typeface="Calibri Light" panose="020F0302020204030204" pitchFamily="34" charset="0"/>
                <a:cs typeface="Calibri Light" panose="020F0302020204030204" pitchFamily="34" charset="0"/>
              </a:rPr>
              <a:t>: International Electrotechnical Commission</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IEC 61850</a:t>
            </a:r>
            <a:r>
              <a:rPr lang="en-US" sz="900" dirty="0">
                <a:solidFill>
                  <a:schemeClr val="accent6">
                    <a:lumMod val="50000"/>
                  </a:schemeClr>
                </a:solidFill>
                <a:latin typeface="Calibri Light" panose="020F0302020204030204" pitchFamily="34" charset="0"/>
                <a:cs typeface="Calibri Light" panose="020F0302020204030204" pitchFamily="34" charset="0"/>
              </a:rPr>
              <a:t>: Standard defining communication protocols for intelligent  electronic devices at electrical substations</a:t>
            </a:r>
          </a:p>
          <a:p>
            <a:pPr marR="1230" algn="just"/>
            <a:r>
              <a:rPr lang="en-US" sz="900" b="1" dirty="0">
                <a:solidFill>
                  <a:schemeClr val="accent6">
                    <a:lumMod val="50000"/>
                  </a:schemeClr>
                </a:solidFill>
                <a:latin typeface="Calibri Light" panose="020F0302020204030204" pitchFamily="34" charset="0"/>
                <a:cs typeface="Calibri Light" panose="020F0302020204030204" pitchFamily="34" charset="0"/>
              </a:rPr>
              <a:t>IED</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End Device, microprocessor-based controllers of power  system equipment, such as circuit breakers, transformers and capacitor  banks to enable advanced power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IRIG</a:t>
            </a:r>
            <a:r>
              <a:rPr lang="en-US" sz="900" dirty="0">
                <a:solidFill>
                  <a:schemeClr val="accent6">
                    <a:lumMod val="50000"/>
                  </a:schemeClr>
                </a:solidFill>
                <a:latin typeface="Calibri Light" panose="020F0302020204030204" pitchFamily="34" charset="0"/>
                <a:cs typeface="Calibri Light" panose="020F0302020204030204" pitchFamily="34" charset="0"/>
              </a:rPr>
              <a:t>: Inter-Range Instrumentation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ISE</a:t>
            </a:r>
            <a:r>
              <a:rPr lang="en-US" sz="900" dirty="0">
                <a:solidFill>
                  <a:schemeClr val="accent6">
                    <a:lumMod val="50000"/>
                  </a:schemeClr>
                </a:solidFill>
                <a:latin typeface="Calibri Light" panose="020F0302020204030204" pitchFamily="34" charset="0"/>
                <a:cs typeface="Calibri Light" panose="020F0302020204030204" pitchFamily="34" charset="0"/>
              </a:rPr>
              <a:t>: Identity Services Engine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L3VPN</a:t>
            </a:r>
            <a:r>
              <a:rPr lang="en-US" sz="900" dirty="0">
                <a:solidFill>
                  <a:schemeClr val="accent6">
                    <a:lumMod val="50000"/>
                  </a:schemeClr>
                </a:solidFill>
                <a:latin typeface="Calibri Light" panose="020F0302020204030204" pitchFamily="34" charset="0"/>
                <a:cs typeface="Calibri Light" panose="020F0302020204030204" pitchFamily="34" charset="0"/>
              </a:rPr>
              <a:t>: Layer 3 Virtual Private Network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LA</a:t>
            </a:r>
            <a:r>
              <a:rPr lang="en-US" sz="900" dirty="0">
                <a:solidFill>
                  <a:schemeClr val="accent6">
                    <a:lumMod val="50000"/>
                  </a:schemeClr>
                </a:solidFill>
                <a:latin typeface="Calibri Light" panose="020F0302020204030204" pitchFamily="34" charset="0"/>
                <a:cs typeface="Calibri Light" panose="020F0302020204030204" pitchFamily="34" charset="0"/>
              </a:rPr>
              <a:t>: Lightning Arrester protects the power grid from electric storms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MQC</a:t>
            </a:r>
            <a:r>
              <a:rPr lang="en-US" sz="900" dirty="0">
                <a:solidFill>
                  <a:schemeClr val="accent6">
                    <a:lumMod val="50000"/>
                  </a:schemeClr>
                </a:solidFill>
                <a:latin typeface="Calibri Light" panose="020F0302020204030204" pitchFamily="34" charset="0"/>
                <a:cs typeface="Calibri Light" panose="020F0302020204030204" pitchFamily="34" charset="0"/>
              </a:rPr>
              <a:t>: Modular </a:t>
            </a:r>
            <a:r>
              <a:rPr lang="en-US" sz="900" dirty="0" err="1">
                <a:solidFill>
                  <a:schemeClr val="accent6">
                    <a:lumMod val="50000"/>
                  </a:schemeClr>
                </a:solidFill>
                <a:latin typeface="Calibri Light" panose="020F0302020204030204" pitchFamily="34" charset="0"/>
                <a:cs typeface="Calibri Light" panose="020F0302020204030204" pitchFamily="34" charset="0"/>
              </a:rPr>
              <a:t>QoS</a:t>
            </a:r>
            <a:r>
              <a:rPr lang="en-US" sz="90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MMS</a:t>
            </a:r>
            <a:r>
              <a:rPr lang="en-US" sz="900" dirty="0">
                <a:solidFill>
                  <a:schemeClr val="accent6">
                    <a:lumMod val="50000"/>
                  </a:schemeClr>
                </a:solidFill>
                <a:latin typeface="Calibri Light" panose="020F0302020204030204" pitchFamily="34" charset="0"/>
                <a:cs typeface="Calibri Light" panose="020F0302020204030204" pitchFamily="34" charset="0"/>
              </a:rPr>
              <a:t>: Manufacturing Message Specification, messaging system for  exchanging real-time data and supervisory control information. Allows  client such as SCADA, an OPC server or a gateway to access all IED objects  </a:t>
            </a:r>
            <a:r>
              <a:rPr lang="en-US" sz="900" b="1" dirty="0">
                <a:solidFill>
                  <a:schemeClr val="accent6">
                    <a:lumMod val="50000"/>
                  </a:schemeClr>
                </a:solidFill>
                <a:latin typeface="Calibri Light" panose="020F0302020204030204" pitchFamily="34" charset="0"/>
                <a:cs typeface="Calibri Light" panose="020F0302020204030204" pitchFamily="34" charset="0"/>
              </a:rPr>
              <a:t>MPLS</a:t>
            </a:r>
            <a:r>
              <a:rPr lang="en-US" sz="900" dirty="0">
                <a:solidFill>
                  <a:schemeClr val="accent6">
                    <a:lumMod val="50000"/>
                  </a:schemeClr>
                </a:solidFill>
                <a:latin typeface="Calibri Light" panose="020F0302020204030204" pitchFamily="34" charset="0"/>
                <a:cs typeface="Calibri Light" panose="020F0302020204030204" pitchFamily="34" charset="0"/>
              </a:rPr>
              <a:t>: Multi-protocol Label Switching</a:t>
            </a:r>
          </a:p>
          <a:p>
            <a:pPr marR="270"/>
            <a:r>
              <a:rPr lang="en-US" sz="900" b="1" dirty="0">
                <a:solidFill>
                  <a:schemeClr val="accent6">
                    <a:lumMod val="50000"/>
                  </a:schemeClr>
                </a:solidFill>
                <a:latin typeface="Calibri Light" panose="020F0302020204030204" pitchFamily="34" charset="0"/>
                <a:cs typeface="Calibri Light" panose="020F0302020204030204" pitchFamily="34" charset="0"/>
              </a:rPr>
              <a:t>MU</a:t>
            </a:r>
            <a:r>
              <a:rPr lang="en-US" sz="900" dirty="0">
                <a:solidFill>
                  <a:schemeClr val="accent6">
                    <a:lumMod val="50000"/>
                  </a:schemeClr>
                </a:solidFill>
                <a:latin typeface="Calibri Light" panose="020F0302020204030204" pitchFamily="34" charset="0"/>
                <a:cs typeface="Calibri Light" panose="020F0302020204030204" pitchFamily="34" charset="0"/>
              </a:rPr>
              <a:t>: Merging Unit connected to the process bus converts analog data(</a:t>
            </a:r>
            <a:r>
              <a:rPr lang="en-US" sz="900" dirty="0" err="1">
                <a:solidFill>
                  <a:schemeClr val="accent6">
                    <a:lumMod val="50000"/>
                  </a:schemeClr>
                </a:solidFill>
                <a:latin typeface="Calibri Light" panose="020F0302020204030204" pitchFamily="34" charset="0"/>
                <a:cs typeface="Calibri Light" panose="020F0302020204030204" pitchFamily="34" charset="0"/>
              </a:rPr>
              <a:t>ie</a:t>
            </a:r>
            <a:r>
              <a:rPr lang="en-US" sz="900" dirty="0">
                <a:solidFill>
                  <a:schemeClr val="accent6">
                    <a:lumMod val="50000"/>
                  </a:schemeClr>
                </a:solidFill>
                <a:latin typeface="Calibri Light" panose="020F0302020204030204" pitchFamily="34" charset="0"/>
                <a:cs typeface="Calibri Light" panose="020F0302020204030204" pitchFamily="34" charset="0"/>
              </a:rPr>
              <a:t>.  volts, </a:t>
            </a:r>
            <a:r>
              <a:rPr lang="en-US" sz="900" dirty="0" err="1">
                <a:solidFill>
                  <a:schemeClr val="accent6">
                    <a:lumMod val="50000"/>
                  </a:schemeClr>
                </a:solidFill>
                <a:latin typeface="Calibri Light" panose="020F0302020204030204" pitchFamily="34" charset="0"/>
                <a:cs typeface="Calibri Light" panose="020F0302020204030204" pitchFamily="34" charset="0"/>
              </a:rPr>
              <a:t>currect</a:t>
            </a:r>
            <a:r>
              <a:rPr lang="en-US" sz="900" dirty="0">
                <a:solidFill>
                  <a:schemeClr val="accent6">
                    <a:lumMod val="50000"/>
                  </a:schemeClr>
                </a:solidFill>
                <a:latin typeface="Calibri Light" panose="020F0302020204030204" pitchFamily="34" charset="0"/>
                <a:cs typeface="Calibri Light" panose="020F0302020204030204" pitchFamily="34" charset="0"/>
              </a:rPr>
              <a:t>...) into digital information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NERC</a:t>
            </a:r>
            <a:r>
              <a:rPr lang="en-US" sz="900" dirty="0">
                <a:solidFill>
                  <a:schemeClr val="accent6">
                    <a:lumMod val="50000"/>
                  </a:schemeClr>
                </a:solidFill>
                <a:latin typeface="Calibri Light" panose="020F0302020204030204" pitchFamily="34" charset="0"/>
                <a:cs typeface="Calibri Light" panose="020F0302020204030204" pitchFamily="34" charset="0"/>
              </a:rPr>
              <a:t>: North  American  Electric Reliability Corporation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NIST</a:t>
            </a:r>
            <a:r>
              <a:rPr lang="en-US" sz="900" dirty="0">
                <a:solidFill>
                  <a:schemeClr val="accent6">
                    <a:lumMod val="50000"/>
                  </a:schemeClr>
                </a:solidFill>
                <a:latin typeface="Calibri Light" panose="020F0302020204030204" pitchFamily="34" charset="0"/>
                <a:cs typeface="Calibri Light" panose="020F0302020204030204" pitchFamily="34" charset="0"/>
              </a:rPr>
              <a:t>: National Institute of  Standards and  Technology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NMS</a:t>
            </a:r>
            <a:r>
              <a:rPr lang="en-US" sz="900" dirty="0">
                <a:solidFill>
                  <a:schemeClr val="accent6">
                    <a:lumMod val="50000"/>
                  </a:schemeClr>
                </a:solidFill>
                <a:latin typeface="Calibri Light" panose="020F0302020204030204" pitchFamily="34" charset="0"/>
                <a:cs typeface="Calibri Light" panose="020F0302020204030204" pitchFamily="34" charset="0"/>
              </a:rPr>
              <a:t>: Network Management System</a:t>
            </a:r>
          </a:p>
          <a:p>
            <a:r>
              <a:rPr lang="en-US" sz="900" b="1" dirty="0">
                <a:solidFill>
                  <a:schemeClr val="accent6">
                    <a:lumMod val="50000"/>
                  </a:schemeClr>
                </a:solidFill>
                <a:latin typeface="Calibri Light" panose="020F0302020204030204" pitchFamily="34" charset="0"/>
                <a:cs typeface="Calibri Light" panose="020F0302020204030204" pitchFamily="34" charset="0"/>
              </a:rPr>
              <a:t>OAM</a:t>
            </a:r>
            <a:r>
              <a:rPr lang="en-US" sz="900" dirty="0">
                <a:solidFill>
                  <a:schemeClr val="accent6">
                    <a:lumMod val="50000"/>
                  </a:schemeClr>
                </a:solidFill>
                <a:latin typeface="Calibri Light" panose="020F0302020204030204" pitchFamily="34" charset="0"/>
                <a:cs typeface="Calibri Light" panose="020F0302020204030204" pitchFamily="34" charset="0"/>
              </a:rPr>
              <a:t>: Operations and Maintenance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PCP</a:t>
            </a:r>
            <a:r>
              <a:rPr lang="en-US" sz="900" dirty="0">
                <a:solidFill>
                  <a:schemeClr val="accent6">
                    <a:lumMod val="50000"/>
                  </a:schemeClr>
                </a:solidFill>
                <a:latin typeface="Calibri Light" panose="020F0302020204030204" pitchFamily="34" charset="0"/>
                <a:cs typeface="Calibri Light" panose="020F0302020204030204" pitchFamily="34" charset="0"/>
              </a:rPr>
              <a:t>: Priority Code Point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PIOC</a:t>
            </a:r>
            <a:r>
              <a:rPr lang="en-US" sz="900" dirty="0">
                <a:solidFill>
                  <a:schemeClr val="accent6">
                    <a:lumMod val="50000"/>
                  </a:schemeClr>
                </a:solidFill>
                <a:latin typeface="Calibri Light" panose="020F0302020204030204" pitchFamily="34" charset="0"/>
                <a:cs typeface="Calibri Light" panose="020F0302020204030204" pitchFamily="34" charset="0"/>
              </a:rPr>
              <a:t>: Instantaneous </a:t>
            </a:r>
            <a:r>
              <a:rPr lang="en-US" sz="900" dirty="0" err="1">
                <a:solidFill>
                  <a:schemeClr val="accent6">
                    <a:lumMod val="50000"/>
                  </a:schemeClr>
                </a:solidFill>
                <a:latin typeface="Calibri Light" panose="020F0302020204030204" pitchFamily="34" charset="0"/>
                <a:cs typeface="Calibri Light" panose="020F0302020204030204" pitchFamily="34" charset="0"/>
              </a:rPr>
              <a:t>overcorrent</a:t>
            </a:r>
            <a:r>
              <a:rPr lang="en-US" sz="900" dirty="0">
                <a:solidFill>
                  <a:schemeClr val="accent6">
                    <a:lumMod val="50000"/>
                  </a:schemeClr>
                </a:solidFill>
                <a:latin typeface="Calibri Light" panose="020F0302020204030204" pitchFamily="34" charset="0"/>
                <a:cs typeface="Calibri Light" panose="020F0302020204030204" pitchFamily="34" charset="0"/>
              </a:rPr>
              <a:t>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PLC</a:t>
            </a:r>
            <a:r>
              <a:rPr lang="en-US" sz="900" dirty="0">
                <a:solidFill>
                  <a:schemeClr val="accent6">
                    <a:lumMod val="50000"/>
                  </a:schemeClr>
                </a:solidFill>
                <a:latin typeface="Calibri Light" panose="020F0302020204030204" pitchFamily="34" charset="0"/>
                <a:cs typeface="Calibri Light" panose="020F0302020204030204" pitchFamily="34" charset="0"/>
              </a:rPr>
              <a:t>: Programmable Logic Controller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PMU</a:t>
            </a:r>
            <a:r>
              <a:rPr lang="en-US" sz="900" dirty="0">
                <a:solidFill>
                  <a:schemeClr val="accent6">
                    <a:lumMod val="50000"/>
                  </a:schemeClr>
                </a:solidFill>
                <a:latin typeface="Calibri Light" panose="020F0302020204030204" pitchFamily="34" charset="0"/>
                <a:cs typeface="Calibri Light" panose="020F0302020204030204" pitchFamily="34" charset="0"/>
              </a:rPr>
              <a:t>: Phasor Measurement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POTT: </a:t>
            </a:r>
            <a:r>
              <a:rPr lang="en-US" sz="900" dirty="0">
                <a:solidFill>
                  <a:schemeClr val="accent6">
                    <a:lumMod val="50000"/>
                  </a:schemeClr>
                </a:solidFill>
                <a:latin typeface="Calibri Light" panose="020F0302020204030204" pitchFamily="34" charset="0"/>
                <a:cs typeface="Calibri Light" panose="020F0302020204030204" pitchFamily="34" charset="0"/>
              </a:rPr>
              <a:t>Permissive Overreaching Transfer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PP</a:t>
            </a:r>
            <a:r>
              <a:rPr lang="en-US" sz="900" dirty="0">
                <a:solidFill>
                  <a:schemeClr val="accent6">
                    <a:lumMod val="50000"/>
                  </a:schemeClr>
                </a:solidFill>
                <a:latin typeface="Calibri Light" panose="020F0302020204030204" pitchFamily="34" charset="0"/>
                <a:cs typeface="Calibri Light" panose="020F0302020204030204" pitchFamily="34" charset="0"/>
              </a:rPr>
              <a:t>: Primary Power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Process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primary units and control equipment to the IEDs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PRP</a:t>
            </a:r>
            <a:r>
              <a:rPr lang="en-US" sz="900" dirty="0">
                <a:solidFill>
                  <a:schemeClr val="accent6">
                    <a:lumMod val="50000"/>
                  </a:schemeClr>
                </a:solidFill>
                <a:latin typeface="Calibri Light" panose="020F0302020204030204" pitchFamily="34" charset="0"/>
                <a:cs typeface="Calibri Light" panose="020F0302020204030204" pitchFamily="34" charset="0"/>
              </a:rPr>
              <a:t>: Parallel Redundancy 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PRTC: </a:t>
            </a:r>
            <a:r>
              <a:rPr lang="en-US" sz="900" dirty="0">
                <a:solidFill>
                  <a:schemeClr val="accent6">
                    <a:lumMod val="50000"/>
                  </a:schemeClr>
                </a:solidFill>
                <a:latin typeface="Calibri Light" panose="020F0302020204030204" pitchFamily="34" charset="0"/>
                <a:cs typeface="Calibri Light" panose="020F0302020204030204" pitchFamily="34" charset="0"/>
              </a:rPr>
              <a:t>Primary Reference Clock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PT</a:t>
            </a:r>
            <a:r>
              <a:rPr lang="en-US" sz="900" dirty="0">
                <a:solidFill>
                  <a:schemeClr val="accent6">
                    <a:lumMod val="50000"/>
                  </a:schemeClr>
                </a:solidFill>
                <a:latin typeface="Calibri Light" panose="020F0302020204030204" pitchFamily="34" charset="0"/>
                <a:cs typeface="Calibri Light" panose="020F0302020204030204" pitchFamily="34" charset="0"/>
              </a:rPr>
              <a:t>: see VT </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T-GM: </a:t>
            </a:r>
            <a:r>
              <a:rPr lang="en-US" sz="900" dirty="0">
                <a:solidFill>
                  <a:schemeClr val="accent6">
                    <a:lumMod val="50000"/>
                  </a:schemeClr>
                </a:solidFill>
                <a:latin typeface="Calibri Light" panose="020F0302020204030204" pitchFamily="34" charset="0"/>
                <a:cs typeface="Calibri Light" panose="020F0302020204030204" pitchFamily="34" charset="0"/>
              </a:rPr>
              <a:t>Grand Master PTP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T-BC: </a:t>
            </a:r>
            <a:r>
              <a:rPr lang="en-US" sz="900" dirty="0">
                <a:solidFill>
                  <a:schemeClr val="accent6">
                    <a:lumMod val="50000"/>
                  </a:schemeClr>
                </a:solidFill>
                <a:latin typeface="Calibri Light" panose="020F0302020204030204" pitchFamily="34" charset="0"/>
                <a:cs typeface="Calibri Light" panose="020F0302020204030204" pitchFamily="34" charset="0"/>
              </a:rPr>
              <a:t>Boundary Clock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T-TSC</a:t>
            </a:r>
            <a:r>
              <a:rPr lang="en-US" sz="900" dirty="0">
                <a:solidFill>
                  <a:schemeClr val="accent6">
                    <a:lumMod val="50000"/>
                  </a:schemeClr>
                </a:solidFill>
                <a:latin typeface="Calibri Light" panose="020F0302020204030204" pitchFamily="34" charset="0"/>
                <a:cs typeface="Calibri Light" panose="020F0302020204030204" pitchFamily="34" charset="0"/>
              </a:rPr>
              <a:t>: Slave Clock</a:t>
            </a:r>
          </a:p>
          <a:p>
            <a:endParaRPr lang="en-US" sz="900" dirty="0">
              <a:solidFill>
                <a:schemeClr val="accent6">
                  <a:lumMod val="50000"/>
                </a:schemeClr>
              </a:solidFill>
              <a:latin typeface="Calibri Light" panose="020F0302020204030204" pitchFamily="34" charset="0"/>
              <a:cs typeface="Calibri Light" panose="020F0302020204030204" pitchFamily="34" charset="0"/>
            </a:endParaRPr>
          </a:p>
        </p:txBody>
      </p:sp>
      <p:sp>
        <p:nvSpPr>
          <p:cNvPr id="5" name="Title 2"/>
          <p:cNvSpPr>
            <a:spLocks noGrp="1"/>
          </p:cNvSpPr>
          <p:nvPr>
            <p:ph type="title" idx="4294967295"/>
          </p:nvPr>
        </p:nvSpPr>
        <p:spPr>
          <a:xfrm>
            <a:off x="0" y="0"/>
            <a:ext cx="9144000" cy="836613"/>
          </a:xfrm>
        </p:spPr>
        <p:txBody>
          <a:bodyPr/>
          <a:lstStyle/>
          <a:p>
            <a:pPr marL="0" indent="0">
              <a:buNone/>
            </a:pPr>
            <a:r>
              <a:rPr lang="en-US" dirty="0"/>
              <a:t>Glossary</a:t>
            </a:r>
          </a:p>
        </p:txBody>
      </p:sp>
    </p:spTree>
    <p:extLst>
      <p:ext uri="{BB962C8B-B14F-4D97-AF65-F5344CB8AC3E}">
        <p14:creationId xmlns:p14="http://schemas.microsoft.com/office/powerpoint/2010/main" val="2714233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8229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 Box 5"/>
          <p:cNvSpPr txBox="1">
            <a:spLocks noChangeArrowheads="1"/>
          </p:cNvSpPr>
          <p:nvPr/>
        </p:nvSpPr>
        <p:spPr bwMode="auto">
          <a:xfrm rot="16200000">
            <a:off x="-1026770" y="1348581"/>
            <a:ext cx="3581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r" eaLnBrk="1" hangingPunct="1">
              <a:spcBef>
                <a:spcPts val="2250"/>
              </a:spcBef>
              <a:buClrTx/>
              <a:buFontTx/>
              <a:buNone/>
            </a:pPr>
            <a:r>
              <a:rPr lang="ca-ES" altLang="es-ES" sz="3600">
                <a:solidFill>
                  <a:srgbClr val="0951BD"/>
                </a:solidFill>
                <a:latin typeface="Arial Black" panose="020B0A04020102020204" pitchFamily="34" charset="0"/>
              </a:rPr>
              <a:t>That’s all</a:t>
            </a:r>
          </a:p>
        </p:txBody>
      </p:sp>
      <p:pic>
        <p:nvPicPr>
          <p:cNvPr id="4" name="Picture 8" descr="Alex"/>
          <p:cNvPicPr>
            <a:picLocks noChangeAspect="1" noChangeArrowheads="1"/>
          </p:cNvPicPr>
          <p:nvPr/>
        </p:nvPicPr>
        <p:blipFill>
          <a:blip r:embed="rId3"/>
          <a:srcRect/>
          <a:stretch>
            <a:fillRect/>
          </a:stretch>
        </p:blipFill>
        <p:spPr bwMode="auto">
          <a:xfrm>
            <a:off x="479426" y="4003675"/>
            <a:ext cx="1427163" cy="2857500"/>
          </a:xfrm>
          <a:prstGeom prst="rect">
            <a:avLst/>
          </a:prstGeom>
          <a:ln>
            <a:noFill/>
          </a:ln>
          <a:effectLst>
            <a:outerShdw blurRad="292100" dist="139700" dir="2700000" algn="tl" rotWithShape="0">
              <a:srgbClr val="333333">
                <a:alpha val="65000"/>
              </a:srgbClr>
            </a:outerShdw>
          </a:effectLst>
        </p:spPr>
      </p:pic>
      <p:pic>
        <p:nvPicPr>
          <p:cNvPr id="5" name="Picture 17"/>
          <p:cNvPicPr>
            <a:picLocks noChangeAspect="1" noChangeArrowheads="1"/>
          </p:cNvPicPr>
          <p:nvPr/>
        </p:nvPicPr>
        <p:blipFill>
          <a:blip r:embed="rId4"/>
          <a:srcRect/>
          <a:stretch>
            <a:fillRect/>
          </a:stretch>
        </p:blipFill>
        <p:spPr bwMode="auto">
          <a:xfrm>
            <a:off x="7301650" y="5373688"/>
            <a:ext cx="1835150" cy="954087"/>
          </a:xfrm>
          <a:prstGeom prst="rect">
            <a:avLst/>
          </a:prstGeom>
          <a:ln>
            <a:noFill/>
          </a:ln>
          <a:effectLst>
            <a:outerShdw blurRad="292100" dist="139700" dir="2700000" algn="tl" rotWithShape="0">
              <a:srgbClr val="333333">
                <a:alpha val="65000"/>
              </a:srgbClr>
            </a:outerShdw>
          </a:effectLst>
        </p:spPr>
      </p:pic>
      <p:sp>
        <p:nvSpPr>
          <p:cNvPr id="6" name="TextBox 10"/>
          <p:cNvSpPr txBox="1">
            <a:spLocks noChangeArrowheads="1"/>
          </p:cNvSpPr>
          <p:nvPr/>
        </p:nvSpPr>
        <p:spPr bwMode="auto">
          <a:xfrm rot="16200000">
            <a:off x="861220" y="4768056"/>
            <a:ext cx="195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ES" sz="1100">
                <a:latin typeface="Verdana" panose="020B0604030504040204" pitchFamily="34" charset="0"/>
              </a:rPr>
              <a:t>www.albedotelecom.com</a:t>
            </a:r>
          </a:p>
        </p:txBody>
      </p:sp>
    </p:spTree>
    <p:extLst>
      <p:ext uri="{BB962C8B-B14F-4D97-AF65-F5344CB8AC3E}">
        <p14:creationId xmlns:p14="http://schemas.microsoft.com/office/powerpoint/2010/main" val="158896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654710" y="1070484"/>
            <a:ext cx="4320000" cy="26271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24259"/>
            <a:ext cx="8220075" cy="2257068"/>
          </a:xfrm>
        </p:spPr>
        <p:txBody>
          <a:bodyPr/>
          <a:lstStyle/>
          <a:p>
            <a:pPr marL="0" indent="0">
              <a:buNone/>
            </a:pPr>
            <a:r>
              <a:rPr lang="en-US" dirty="0"/>
              <a:t>To configure TE, MTIE, TDEV you need to enable them:</a:t>
            </a:r>
          </a:p>
          <a:p>
            <a:pPr>
              <a:buFont typeface="+mj-lt"/>
              <a:buAutoNum type="arabicPeriod"/>
            </a:pPr>
            <a:endParaRPr lang="es-ES" dirty="0"/>
          </a:p>
          <a:p>
            <a:pPr>
              <a:buFont typeface="+mj-lt"/>
              <a:buAutoNum type="arabicPeriod"/>
            </a:pPr>
            <a:r>
              <a:rPr lang="en-US" dirty="0"/>
              <a:t>Configure the </a:t>
            </a:r>
            <a:r>
              <a:rPr lang="en-US" u="sng" dirty="0"/>
              <a:t>Domain</a:t>
            </a:r>
            <a:r>
              <a:rPr lang="en-US" i="1" dirty="0"/>
              <a:t> </a:t>
            </a:r>
            <a:r>
              <a:rPr lang="en-US" dirty="0"/>
              <a:t>to the right value for </a:t>
            </a:r>
            <a:r>
              <a:rPr lang="es-ES" dirty="0" err="1"/>
              <a:t>your</a:t>
            </a:r>
            <a:r>
              <a:rPr lang="es-ES" dirty="0"/>
              <a:t> </a:t>
            </a:r>
            <a:r>
              <a:rPr lang="es-ES" dirty="0" err="1"/>
              <a:t>network</a:t>
            </a:r>
            <a:endParaRPr lang="es-ES" dirty="0"/>
          </a:p>
          <a:p>
            <a:pPr>
              <a:buFont typeface="+mj-lt"/>
              <a:buAutoNum type="arabicPeriod"/>
            </a:pPr>
            <a:r>
              <a:rPr lang="en-US" u="sng" dirty="0"/>
              <a:t>Home</a:t>
            </a:r>
            <a:r>
              <a:rPr lang="en-US" dirty="0"/>
              <a:t> &gt; </a:t>
            </a:r>
            <a:r>
              <a:rPr lang="en-US" u="sng" dirty="0"/>
              <a:t>Test</a:t>
            </a:r>
            <a:r>
              <a:rPr lang="en-US" dirty="0"/>
              <a:t> &gt; </a:t>
            </a:r>
            <a:r>
              <a:rPr lang="en-US" u="sng" dirty="0"/>
              <a:t>PTP wander test</a:t>
            </a:r>
          </a:p>
          <a:p>
            <a:pPr>
              <a:buFont typeface="+mj-lt"/>
              <a:buAutoNum type="arabicPeriod"/>
            </a:pPr>
            <a:r>
              <a:rPr lang="en-US" dirty="0"/>
              <a:t>Enable the MTIE / TDEV test by setting the </a:t>
            </a:r>
            <a:r>
              <a:rPr lang="en-US" u="sng" dirty="0"/>
              <a:t>Enable</a:t>
            </a:r>
            <a:r>
              <a:rPr lang="en-US" dirty="0"/>
              <a:t> := </a:t>
            </a:r>
            <a:r>
              <a:rPr lang="en-US" i="1" dirty="0"/>
              <a:t>On</a:t>
            </a:r>
          </a:p>
        </p:txBody>
      </p:sp>
      <p:sp>
        <p:nvSpPr>
          <p:cNvPr id="3" name="Title 2"/>
          <p:cNvSpPr>
            <a:spLocks noGrp="1"/>
          </p:cNvSpPr>
          <p:nvPr>
            <p:ph type="title" idx="4294967295"/>
          </p:nvPr>
        </p:nvSpPr>
        <p:spPr>
          <a:xfrm>
            <a:off x="0" y="0"/>
            <a:ext cx="9144000" cy="836613"/>
          </a:xfrm>
        </p:spPr>
        <p:txBody>
          <a:bodyPr/>
          <a:lstStyle/>
          <a:p>
            <a:r>
              <a:rPr lang="en-US" dirty="0"/>
              <a:t>Configuring the </a:t>
            </a:r>
            <a:r>
              <a:rPr lang="en-US" b="1" dirty="0"/>
              <a:t>TE, MTIE, TDEV</a:t>
            </a:r>
            <a:r>
              <a:rPr lang="en-US" dirty="0"/>
              <a:t> test</a:t>
            </a:r>
            <a:endParaRPr lang="es-ES" dirty="0"/>
          </a:p>
        </p:txBody>
      </p:sp>
      <p:pic>
        <p:nvPicPr>
          <p:cNvPr id="8" name="Picture 7"/>
          <p:cNvPicPr>
            <a:picLocks noChangeAspect="1"/>
          </p:cNvPicPr>
          <p:nvPr/>
        </p:nvPicPr>
        <p:blipFill>
          <a:blip r:embed="rId3"/>
          <a:stretch>
            <a:fillRect/>
          </a:stretch>
        </p:blipFill>
        <p:spPr>
          <a:xfrm>
            <a:off x="185143" y="1070484"/>
            <a:ext cx="4320000" cy="2621696"/>
          </a:xfrm>
          <a:prstGeom prst="rect">
            <a:avLst/>
          </a:prstGeom>
          <a:ln>
            <a:noFill/>
          </a:ln>
          <a:effectLst>
            <a:outerShdw blurRad="190500" algn="tl" rotWithShape="0">
              <a:srgbClr val="000000">
                <a:alpha val="70000"/>
              </a:srgbClr>
            </a:outerShdw>
          </a:effectLst>
        </p:spPr>
      </p:pic>
      <p:grpSp>
        <p:nvGrpSpPr>
          <p:cNvPr id="9" name="Group 8"/>
          <p:cNvGrpSpPr/>
          <p:nvPr/>
        </p:nvGrpSpPr>
        <p:grpSpPr>
          <a:xfrm>
            <a:off x="2471891" y="3094915"/>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2" name="Group 11"/>
          <p:cNvGrpSpPr/>
          <p:nvPr/>
        </p:nvGrpSpPr>
        <p:grpSpPr>
          <a:xfrm>
            <a:off x="5992738" y="2497270"/>
            <a:ext cx="591940" cy="481707"/>
            <a:chOff x="1707517" y="1467106"/>
            <a:chExt cx="591940" cy="481707"/>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4" name="TextBox 13"/>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356434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BDD37C6-7C03-8959-1A96-AE8EEAD9CF6F}"/>
              </a:ext>
            </a:extLst>
          </p:cNvPr>
          <p:cNvSpPr>
            <a:spLocks noChangeArrowheads="1"/>
          </p:cNvSpPr>
          <p:nvPr/>
        </p:nvSpPr>
        <p:spPr bwMode="auto">
          <a:xfrm>
            <a:off x="0" y="1603021"/>
            <a:ext cx="136100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1BD16C1D-9CB9-FD7D-CB9F-AFC5EA2E9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82" y="2727531"/>
            <a:ext cx="8862341" cy="23576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F66B0C9-47FE-D1E7-3235-5BD06B03AA76}"/>
              </a:ext>
            </a:extLst>
          </p:cNvPr>
          <p:cNvPicPr>
            <a:picLocks noChangeAspect="1"/>
          </p:cNvPicPr>
          <p:nvPr/>
        </p:nvPicPr>
        <p:blipFill>
          <a:blip r:embed="rId3"/>
          <a:stretch>
            <a:fillRect/>
          </a:stretch>
        </p:blipFill>
        <p:spPr>
          <a:xfrm>
            <a:off x="8592056" y="3012174"/>
            <a:ext cx="288344" cy="243181"/>
          </a:xfrm>
          <a:prstGeom prst="rect">
            <a:avLst/>
          </a:prstGeom>
        </p:spPr>
      </p:pic>
      <p:sp>
        <p:nvSpPr>
          <p:cNvPr id="10" name="Rectangle 4">
            <a:extLst>
              <a:ext uri="{FF2B5EF4-FFF2-40B4-BE49-F238E27FC236}">
                <a16:creationId xmlns:a16="http://schemas.microsoft.com/office/drawing/2014/main" id="{33AE82E4-7B17-6290-1DC5-D27FD840DC2A}"/>
              </a:ext>
            </a:extLst>
          </p:cNvPr>
          <p:cNvSpPr>
            <a:spLocks noChangeArrowheads="1"/>
          </p:cNvSpPr>
          <p:nvPr/>
        </p:nvSpPr>
        <p:spPr bwMode="auto">
          <a:xfrm>
            <a:off x="7664794" y="2832594"/>
            <a:ext cx="914225" cy="16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050" dirty="0">
                <a:solidFill>
                  <a:schemeClr val="accent6">
                    <a:lumMod val="75000"/>
                  </a:schemeClr>
                </a:solidFill>
              </a:rPr>
              <a:t>GPS (time ref)</a:t>
            </a:r>
            <a:endParaRPr lang="es-ES" altLang="en-US" sz="1050" dirty="0">
              <a:solidFill>
                <a:schemeClr val="accent6">
                  <a:lumMod val="75000"/>
                </a:schemeClr>
              </a:solidFill>
            </a:endParaRPr>
          </a:p>
        </p:txBody>
      </p:sp>
      <p:sp>
        <p:nvSpPr>
          <p:cNvPr id="11" name="object 126">
            <a:extLst>
              <a:ext uri="{FF2B5EF4-FFF2-40B4-BE49-F238E27FC236}">
                <a16:creationId xmlns:a16="http://schemas.microsoft.com/office/drawing/2014/main" id="{AF7FBB5C-F434-BE6E-1E13-75CD11EBDCDB}"/>
              </a:ext>
            </a:extLst>
          </p:cNvPr>
          <p:cNvSpPr txBox="1"/>
          <p:nvPr/>
        </p:nvSpPr>
        <p:spPr>
          <a:xfrm>
            <a:off x="7680478" y="4502332"/>
            <a:ext cx="1334536" cy="394339"/>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a:solidFill>
                  <a:srgbClr val="00007F"/>
                </a:solidFill>
                <a:latin typeface="Verdana"/>
                <a:cs typeface="Verdana"/>
              </a:rPr>
              <a:t>Analizador</a:t>
            </a:r>
            <a:endParaRPr lang="es-ES" sz="800" spc="-5" dirty="0">
              <a:solidFill>
                <a:srgbClr val="00007F"/>
              </a:solidFill>
              <a:latin typeface="Verdana"/>
              <a:cs typeface="Verdana"/>
            </a:endParaRPr>
          </a:p>
          <a:p>
            <a:pPr marL="12700" algn="ctr">
              <a:lnSpc>
                <a:spcPct val="100000"/>
              </a:lnSpc>
              <a:spcBef>
                <a:spcPts val="95"/>
              </a:spcBef>
            </a:pPr>
            <a:r>
              <a:rPr lang="es-ES" sz="800" spc="-5" dirty="0">
                <a:solidFill>
                  <a:srgbClr val="00007F"/>
                </a:solidFill>
                <a:latin typeface="Verdana"/>
                <a:cs typeface="Verdana"/>
              </a:rPr>
              <a:t>Frecuencia: TE</a:t>
            </a:r>
            <a:br>
              <a:rPr lang="es-ES" sz="800" spc="-5" dirty="0">
                <a:solidFill>
                  <a:srgbClr val="00007F"/>
                </a:solidFill>
                <a:latin typeface="Verdana"/>
                <a:cs typeface="Verdana"/>
              </a:rPr>
            </a:br>
            <a:r>
              <a:rPr lang="es-ES" sz="800" spc="-5" dirty="0">
                <a:solidFill>
                  <a:srgbClr val="00007F"/>
                </a:solidFill>
                <a:latin typeface="Verdana"/>
                <a:cs typeface="Verdana"/>
              </a:rPr>
              <a:t>Fase: MTIE/TEV</a:t>
            </a:r>
            <a:endParaRPr sz="800" dirty="0">
              <a:latin typeface="Verdana"/>
              <a:cs typeface="Verdana"/>
            </a:endParaRPr>
          </a:p>
        </p:txBody>
      </p:sp>
      <p:grpSp>
        <p:nvGrpSpPr>
          <p:cNvPr id="12" name="Group 11">
            <a:extLst>
              <a:ext uri="{FF2B5EF4-FFF2-40B4-BE49-F238E27FC236}">
                <a16:creationId xmlns:a16="http://schemas.microsoft.com/office/drawing/2014/main" id="{AB0E4628-91EB-8118-740D-D2115E8B55C3}"/>
              </a:ext>
            </a:extLst>
          </p:cNvPr>
          <p:cNvGrpSpPr/>
          <p:nvPr/>
        </p:nvGrpSpPr>
        <p:grpSpPr>
          <a:xfrm rot="423970">
            <a:off x="7864472" y="2455638"/>
            <a:ext cx="994497" cy="857717"/>
            <a:chOff x="3759849" y="1225555"/>
            <a:chExt cx="1213171" cy="1190311"/>
          </a:xfrm>
        </p:grpSpPr>
        <p:sp>
          <p:nvSpPr>
            <p:cNvPr id="13" name="object 898">
              <a:extLst>
                <a:ext uri="{FF2B5EF4-FFF2-40B4-BE49-F238E27FC236}">
                  <a16:creationId xmlns:a16="http://schemas.microsoft.com/office/drawing/2014/main" id="{F9980AB7-9D78-AE44-A1F6-9E08FD555254}"/>
                </a:ext>
              </a:extLst>
            </p:cNvPr>
            <p:cNvSpPr/>
            <p:nvPr/>
          </p:nvSpPr>
          <p:spPr>
            <a:xfrm>
              <a:off x="3759849" y="1225555"/>
              <a:ext cx="538868" cy="541913"/>
            </a:xfrm>
            <a:prstGeom prst="rect">
              <a:avLst/>
            </a:prstGeom>
            <a:blipFill>
              <a:blip r:embed="rId4" cstate="print"/>
              <a:stretch>
                <a:fillRect/>
              </a:stretch>
            </a:blipFill>
          </p:spPr>
          <p:txBody>
            <a:bodyPr wrap="square" lIns="0" tIns="0" rIns="0" bIns="0" rtlCol="0"/>
            <a:lstStyle/>
            <a:p>
              <a:endParaRPr sz="1050"/>
            </a:p>
          </p:txBody>
        </p:sp>
        <p:sp>
          <p:nvSpPr>
            <p:cNvPr id="14" name="object 899">
              <a:extLst>
                <a:ext uri="{FF2B5EF4-FFF2-40B4-BE49-F238E27FC236}">
                  <a16:creationId xmlns:a16="http://schemas.microsoft.com/office/drawing/2014/main" id="{1549BF02-381B-CBAB-E3E5-C59E42146B53}"/>
                </a:ext>
              </a:extLst>
            </p:cNvPr>
            <p:cNvSpPr/>
            <p:nvPr/>
          </p:nvSpPr>
          <p:spPr>
            <a:xfrm>
              <a:off x="4279601" y="1717112"/>
              <a:ext cx="171450" cy="171450"/>
            </a:xfrm>
            <a:prstGeom prst="rect">
              <a:avLst/>
            </a:prstGeom>
            <a:blipFill>
              <a:blip r:embed="rId5" cstate="print"/>
              <a:stretch>
                <a:fillRect/>
              </a:stretch>
            </a:blipFill>
          </p:spPr>
          <p:txBody>
            <a:bodyPr wrap="square" lIns="0" tIns="0" rIns="0" bIns="0" rtlCol="0"/>
            <a:lstStyle/>
            <a:p>
              <a:endParaRPr sz="1050"/>
            </a:p>
          </p:txBody>
        </p:sp>
        <p:sp>
          <p:nvSpPr>
            <p:cNvPr id="15" name="object 901">
              <a:extLst>
                <a:ext uri="{FF2B5EF4-FFF2-40B4-BE49-F238E27FC236}">
                  <a16:creationId xmlns:a16="http://schemas.microsoft.com/office/drawing/2014/main" id="{2A1690AE-7F28-4CA6-01D3-B92117FE3217}"/>
                </a:ext>
              </a:extLst>
            </p:cNvPr>
            <p:cNvSpPr/>
            <p:nvPr/>
          </p:nvSpPr>
          <p:spPr>
            <a:xfrm>
              <a:off x="4368754" y="1774262"/>
              <a:ext cx="288290" cy="319405"/>
            </a:xfrm>
            <a:custGeom>
              <a:avLst/>
              <a:gdLst/>
              <a:ahLst/>
              <a:cxnLst/>
              <a:rect l="l" t="t" r="r" b="b"/>
              <a:pathLst>
                <a:path w="288290" h="319405">
                  <a:moveTo>
                    <a:pt x="90677" y="289560"/>
                  </a:moveTo>
                  <a:lnTo>
                    <a:pt x="61721" y="300228"/>
                  </a:lnTo>
                  <a:lnTo>
                    <a:pt x="46481" y="304800"/>
                  </a:lnTo>
                  <a:lnTo>
                    <a:pt x="31241" y="307848"/>
                  </a:lnTo>
                  <a:lnTo>
                    <a:pt x="32003" y="307848"/>
                  </a:lnTo>
                  <a:lnTo>
                    <a:pt x="16001" y="310896"/>
                  </a:lnTo>
                  <a:lnTo>
                    <a:pt x="0" y="313182"/>
                  </a:lnTo>
                  <a:lnTo>
                    <a:pt x="0" y="319278"/>
                  </a:lnTo>
                  <a:lnTo>
                    <a:pt x="761" y="319278"/>
                  </a:lnTo>
                  <a:lnTo>
                    <a:pt x="16763" y="316992"/>
                  </a:lnTo>
                  <a:lnTo>
                    <a:pt x="48005" y="310896"/>
                  </a:lnTo>
                  <a:lnTo>
                    <a:pt x="63245" y="306324"/>
                  </a:lnTo>
                  <a:lnTo>
                    <a:pt x="64007" y="306324"/>
                  </a:lnTo>
                  <a:lnTo>
                    <a:pt x="92963" y="295656"/>
                  </a:lnTo>
                  <a:lnTo>
                    <a:pt x="104965" y="290322"/>
                  </a:lnTo>
                  <a:lnTo>
                    <a:pt x="90677" y="290322"/>
                  </a:lnTo>
                  <a:lnTo>
                    <a:pt x="90677" y="289560"/>
                  </a:lnTo>
                  <a:close/>
                </a:path>
                <a:path w="288290" h="319405">
                  <a:moveTo>
                    <a:pt x="198577" y="222504"/>
                  </a:moveTo>
                  <a:lnTo>
                    <a:pt x="190499" y="222504"/>
                  </a:lnTo>
                  <a:lnTo>
                    <a:pt x="189737" y="223265"/>
                  </a:lnTo>
                  <a:lnTo>
                    <a:pt x="168401" y="243078"/>
                  </a:lnTo>
                  <a:lnTo>
                    <a:pt x="144017" y="261365"/>
                  </a:lnTo>
                  <a:lnTo>
                    <a:pt x="131063" y="268986"/>
                  </a:lnTo>
                  <a:lnTo>
                    <a:pt x="103631" y="284226"/>
                  </a:lnTo>
                  <a:lnTo>
                    <a:pt x="104393" y="284226"/>
                  </a:lnTo>
                  <a:lnTo>
                    <a:pt x="90677" y="290322"/>
                  </a:lnTo>
                  <a:lnTo>
                    <a:pt x="104965" y="290322"/>
                  </a:lnTo>
                  <a:lnTo>
                    <a:pt x="106679" y="289560"/>
                  </a:lnTo>
                  <a:lnTo>
                    <a:pt x="134111" y="274320"/>
                  </a:lnTo>
                  <a:lnTo>
                    <a:pt x="147065" y="266700"/>
                  </a:lnTo>
                  <a:lnTo>
                    <a:pt x="147827" y="265938"/>
                  </a:lnTo>
                  <a:lnTo>
                    <a:pt x="172211" y="247650"/>
                  </a:lnTo>
                  <a:lnTo>
                    <a:pt x="194309" y="227076"/>
                  </a:lnTo>
                  <a:lnTo>
                    <a:pt x="198577" y="222504"/>
                  </a:lnTo>
                  <a:close/>
                </a:path>
                <a:path w="288290" h="319405">
                  <a:moveTo>
                    <a:pt x="190118" y="222857"/>
                  </a:moveTo>
                  <a:lnTo>
                    <a:pt x="189679" y="223265"/>
                  </a:lnTo>
                  <a:lnTo>
                    <a:pt x="190118" y="222857"/>
                  </a:lnTo>
                  <a:close/>
                </a:path>
                <a:path w="288290" h="319405">
                  <a:moveTo>
                    <a:pt x="190499" y="222504"/>
                  </a:moveTo>
                  <a:lnTo>
                    <a:pt x="190118" y="222857"/>
                  </a:lnTo>
                  <a:lnTo>
                    <a:pt x="189737" y="223265"/>
                  </a:lnTo>
                  <a:lnTo>
                    <a:pt x="190499" y="222504"/>
                  </a:lnTo>
                  <a:close/>
                </a:path>
                <a:path w="288290" h="319405">
                  <a:moveTo>
                    <a:pt x="251459" y="136398"/>
                  </a:moveTo>
                  <a:lnTo>
                    <a:pt x="228599" y="176022"/>
                  </a:lnTo>
                  <a:lnTo>
                    <a:pt x="200405" y="211836"/>
                  </a:lnTo>
                  <a:lnTo>
                    <a:pt x="190118" y="222857"/>
                  </a:lnTo>
                  <a:lnTo>
                    <a:pt x="190499" y="222504"/>
                  </a:lnTo>
                  <a:lnTo>
                    <a:pt x="198577" y="222504"/>
                  </a:lnTo>
                  <a:lnTo>
                    <a:pt x="204977" y="215646"/>
                  </a:lnTo>
                  <a:lnTo>
                    <a:pt x="214883" y="204215"/>
                  </a:lnTo>
                  <a:lnTo>
                    <a:pt x="224789" y="192024"/>
                  </a:lnTo>
                  <a:lnTo>
                    <a:pt x="225551" y="192024"/>
                  </a:lnTo>
                  <a:lnTo>
                    <a:pt x="233933" y="179832"/>
                  </a:lnTo>
                  <a:lnTo>
                    <a:pt x="233933" y="179070"/>
                  </a:lnTo>
                  <a:lnTo>
                    <a:pt x="242315" y="166116"/>
                  </a:lnTo>
                  <a:lnTo>
                    <a:pt x="249935" y="153162"/>
                  </a:lnTo>
                  <a:lnTo>
                    <a:pt x="256793" y="139446"/>
                  </a:lnTo>
                  <a:lnTo>
                    <a:pt x="257876" y="137160"/>
                  </a:lnTo>
                  <a:lnTo>
                    <a:pt x="251459" y="137160"/>
                  </a:lnTo>
                  <a:lnTo>
                    <a:pt x="251459" y="136398"/>
                  </a:lnTo>
                  <a:close/>
                </a:path>
                <a:path w="288290" h="319405">
                  <a:moveTo>
                    <a:pt x="275843" y="63246"/>
                  </a:moveTo>
                  <a:lnTo>
                    <a:pt x="268223" y="93726"/>
                  </a:lnTo>
                  <a:lnTo>
                    <a:pt x="257555" y="122682"/>
                  </a:lnTo>
                  <a:lnTo>
                    <a:pt x="258317" y="122682"/>
                  </a:lnTo>
                  <a:lnTo>
                    <a:pt x="251459" y="137160"/>
                  </a:lnTo>
                  <a:lnTo>
                    <a:pt x="257876" y="137160"/>
                  </a:lnTo>
                  <a:lnTo>
                    <a:pt x="263651" y="124968"/>
                  </a:lnTo>
                  <a:lnTo>
                    <a:pt x="274319" y="96012"/>
                  </a:lnTo>
                  <a:lnTo>
                    <a:pt x="274319" y="95250"/>
                  </a:lnTo>
                  <a:lnTo>
                    <a:pt x="281939" y="64769"/>
                  </a:lnTo>
                  <a:lnTo>
                    <a:pt x="282085" y="64008"/>
                  </a:lnTo>
                  <a:lnTo>
                    <a:pt x="275843" y="64008"/>
                  </a:lnTo>
                  <a:lnTo>
                    <a:pt x="275843" y="63246"/>
                  </a:lnTo>
                  <a:close/>
                </a:path>
                <a:path w="288290" h="319405">
                  <a:moveTo>
                    <a:pt x="288035" y="0"/>
                  </a:moveTo>
                  <a:lnTo>
                    <a:pt x="281939" y="0"/>
                  </a:lnTo>
                  <a:lnTo>
                    <a:pt x="281870" y="16764"/>
                  </a:lnTo>
                  <a:lnTo>
                    <a:pt x="280339" y="33527"/>
                  </a:lnTo>
                  <a:lnTo>
                    <a:pt x="278891" y="48006"/>
                  </a:lnTo>
                  <a:lnTo>
                    <a:pt x="275843" y="64008"/>
                  </a:lnTo>
                  <a:lnTo>
                    <a:pt x="282085" y="64008"/>
                  </a:lnTo>
                  <a:lnTo>
                    <a:pt x="284987" y="48768"/>
                  </a:lnTo>
                  <a:lnTo>
                    <a:pt x="286581" y="32766"/>
                  </a:lnTo>
                  <a:lnTo>
                    <a:pt x="288035" y="16764"/>
                  </a:lnTo>
                  <a:lnTo>
                    <a:pt x="288035" y="0"/>
                  </a:lnTo>
                  <a:close/>
                </a:path>
              </a:pathLst>
            </a:custGeom>
            <a:solidFill>
              <a:srgbClr val="C0C0C0"/>
            </a:solidFill>
          </p:spPr>
          <p:txBody>
            <a:bodyPr wrap="square" lIns="0" tIns="0" rIns="0" bIns="0" rtlCol="0"/>
            <a:lstStyle/>
            <a:p>
              <a:endParaRPr sz="1050"/>
            </a:p>
          </p:txBody>
        </p:sp>
        <p:sp>
          <p:nvSpPr>
            <p:cNvPr id="16" name="object 906">
              <a:extLst>
                <a:ext uri="{FF2B5EF4-FFF2-40B4-BE49-F238E27FC236}">
                  <a16:creationId xmlns:a16="http://schemas.microsoft.com/office/drawing/2014/main" id="{8EC456AF-E6C6-38AB-7C19-59FE76677190}"/>
                </a:ext>
              </a:extLst>
            </p:cNvPr>
            <p:cNvSpPr/>
            <p:nvPr/>
          </p:nvSpPr>
          <p:spPr>
            <a:xfrm>
              <a:off x="4439620" y="1825316"/>
              <a:ext cx="533400" cy="590550"/>
            </a:xfrm>
            <a:custGeom>
              <a:avLst/>
              <a:gdLst/>
              <a:ahLst/>
              <a:cxnLst/>
              <a:rect l="l" t="t" r="r" b="b"/>
              <a:pathLst>
                <a:path w="533400" h="590550">
                  <a:moveTo>
                    <a:pt x="142494" y="551688"/>
                  </a:moveTo>
                  <a:lnTo>
                    <a:pt x="115062" y="560832"/>
                  </a:lnTo>
                  <a:lnTo>
                    <a:pt x="86868" y="568452"/>
                  </a:lnTo>
                  <a:lnTo>
                    <a:pt x="57912" y="575310"/>
                  </a:lnTo>
                  <a:lnTo>
                    <a:pt x="58673" y="575310"/>
                  </a:lnTo>
                  <a:lnTo>
                    <a:pt x="29718" y="580644"/>
                  </a:lnTo>
                  <a:lnTo>
                    <a:pt x="0" y="584454"/>
                  </a:lnTo>
                  <a:lnTo>
                    <a:pt x="762" y="590550"/>
                  </a:lnTo>
                  <a:lnTo>
                    <a:pt x="30479" y="586740"/>
                  </a:lnTo>
                  <a:lnTo>
                    <a:pt x="59436" y="581406"/>
                  </a:lnTo>
                  <a:lnTo>
                    <a:pt x="88392" y="574548"/>
                  </a:lnTo>
                  <a:lnTo>
                    <a:pt x="116586" y="566928"/>
                  </a:lnTo>
                  <a:lnTo>
                    <a:pt x="117348" y="566928"/>
                  </a:lnTo>
                  <a:lnTo>
                    <a:pt x="144779" y="557784"/>
                  </a:lnTo>
                  <a:lnTo>
                    <a:pt x="158115" y="552450"/>
                  </a:lnTo>
                  <a:lnTo>
                    <a:pt x="142494" y="552450"/>
                  </a:lnTo>
                  <a:lnTo>
                    <a:pt x="142494" y="551688"/>
                  </a:lnTo>
                  <a:close/>
                </a:path>
                <a:path w="533400" h="590550">
                  <a:moveTo>
                    <a:pt x="374904" y="394716"/>
                  </a:moveTo>
                  <a:lnTo>
                    <a:pt x="355092" y="415290"/>
                  </a:lnTo>
                  <a:lnTo>
                    <a:pt x="355854" y="415290"/>
                  </a:lnTo>
                  <a:lnTo>
                    <a:pt x="335280" y="434340"/>
                  </a:lnTo>
                  <a:lnTo>
                    <a:pt x="291846" y="470916"/>
                  </a:lnTo>
                  <a:lnTo>
                    <a:pt x="244602" y="502158"/>
                  </a:lnTo>
                  <a:lnTo>
                    <a:pt x="194310" y="529590"/>
                  </a:lnTo>
                  <a:lnTo>
                    <a:pt x="195072" y="529590"/>
                  </a:lnTo>
                  <a:lnTo>
                    <a:pt x="169164" y="541782"/>
                  </a:lnTo>
                  <a:lnTo>
                    <a:pt x="142494" y="552450"/>
                  </a:lnTo>
                  <a:lnTo>
                    <a:pt x="158115" y="552450"/>
                  </a:lnTo>
                  <a:lnTo>
                    <a:pt x="197358" y="534924"/>
                  </a:lnTo>
                  <a:lnTo>
                    <a:pt x="247650" y="507492"/>
                  </a:lnTo>
                  <a:lnTo>
                    <a:pt x="294894" y="476250"/>
                  </a:lnTo>
                  <a:lnTo>
                    <a:pt x="295656" y="475488"/>
                  </a:lnTo>
                  <a:lnTo>
                    <a:pt x="317754" y="457962"/>
                  </a:lnTo>
                  <a:lnTo>
                    <a:pt x="339090" y="438912"/>
                  </a:lnTo>
                  <a:lnTo>
                    <a:pt x="359664" y="419862"/>
                  </a:lnTo>
                  <a:lnTo>
                    <a:pt x="379476" y="399288"/>
                  </a:lnTo>
                  <a:lnTo>
                    <a:pt x="382741" y="395478"/>
                  </a:lnTo>
                  <a:lnTo>
                    <a:pt x="374904" y="395478"/>
                  </a:lnTo>
                  <a:lnTo>
                    <a:pt x="374904" y="394716"/>
                  </a:lnTo>
                  <a:close/>
                </a:path>
                <a:path w="533400" h="590550">
                  <a:moveTo>
                    <a:pt x="470153" y="254508"/>
                  </a:moveTo>
                  <a:lnTo>
                    <a:pt x="442722" y="304800"/>
                  </a:lnTo>
                  <a:lnTo>
                    <a:pt x="410718" y="351282"/>
                  </a:lnTo>
                  <a:lnTo>
                    <a:pt x="374904" y="395478"/>
                  </a:lnTo>
                  <a:lnTo>
                    <a:pt x="382741" y="395478"/>
                  </a:lnTo>
                  <a:lnTo>
                    <a:pt x="397764" y="377952"/>
                  </a:lnTo>
                  <a:lnTo>
                    <a:pt x="415290" y="355092"/>
                  </a:lnTo>
                  <a:lnTo>
                    <a:pt x="432053" y="332232"/>
                  </a:lnTo>
                  <a:lnTo>
                    <a:pt x="432816" y="331470"/>
                  </a:lnTo>
                  <a:lnTo>
                    <a:pt x="448056" y="307848"/>
                  </a:lnTo>
                  <a:lnTo>
                    <a:pt x="462534" y="282702"/>
                  </a:lnTo>
                  <a:lnTo>
                    <a:pt x="475488" y="257556"/>
                  </a:lnTo>
                  <a:lnTo>
                    <a:pt x="476467" y="255270"/>
                  </a:lnTo>
                  <a:lnTo>
                    <a:pt x="470153" y="255270"/>
                  </a:lnTo>
                  <a:lnTo>
                    <a:pt x="470153" y="254508"/>
                  </a:lnTo>
                  <a:close/>
                </a:path>
                <a:path w="533400" h="590550">
                  <a:moveTo>
                    <a:pt x="515112" y="118110"/>
                  </a:moveTo>
                  <a:lnTo>
                    <a:pt x="509016" y="146304"/>
                  </a:lnTo>
                  <a:lnTo>
                    <a:pt x="500634" y="174498"/>
                  </a:lnTo>
                  <a:lnTo>
                    <a:pt x="491490" y="201930"/>
                  </a:lnTo>
                  <a:lnTo>
                    <a:pt x="492252" y="201930"/>
                  </a:lnTo>
                  <a:lnTo>
                    <a:pt x="481584" y="228600"/>
                  </a:lnTo>
                  <a:lnTo>
                    <a:pt x="470153" y="255270"/>
                  </a:lnTo>
                  <a:lnTo>
                    <a:pt x="476467" y="255270"/>
                  </a:lnTo>
                  <a:lnTo>
                    <a:pt x="486918" y="230886"/>
                  </a:lnTo>
                  <a:lnTo>
                    <a:pt x="497586" y="204215"/>
                  </a:lnTo>
                  <a:lnTo>
                    <a:pt x="506730" y="176784"/>
                  </a:lnTo>
                  <a:lnTo>
                    <a:pt x="506730" y="176022"/>
                  </a:lnTo>
                  <a:lnTo>
                    <a:pt x="515112" y="147828"/>
                  </a:lnTo>
                  <a:lnTo>
                    <a:pt x="521208" y="119634"/>
                  </a:lnTo>
                  <a:lnTo>
                    <a:pt x="521348" y="118872"/>
                  </a:lnTo>
                  <a:lnTo>
                    <a:pt x="515112" y="118872"/>
                  </a:lnTo>
                  <a:lnTo>
                    <a:pt x="515112" y="118110"/>
                  </a:lnTo>
                  <a:close/>
                </a:path>
                <a:path w="533400" h="590550">
                  <a:moveTo>
                    <a:pt x="533400" y="0"/>
                  </a:moveTo>
                  <a:lnTo>
                    <a:pt x="527304" y="0"/>
                  </a:lnTo>
                  <a:lnTo>
                    <a:pt x="526542" y="30480"/>
                  </a:lnTo>
                  <a:lnTo>
                    <a:pt x="524256" y="60198"/>
                  </a:lnTo>
                  <a:lnTo>
                    <a:pt x="520445" y="89916"/>
                  </a:lnTo>
                  <a:lnTo>
                    <a:pt x="515112" y="118872"/>
                  </a:lnTo>
                  <a:lnTo>
                    <a:pt x="521348" y="118872"/>
                  </a:lnTo>
                  <a:lnTo>
                    <a:pt x="526542" y="90678"/>
                  </a:lnTo>
                  <a:lnTo>
                    <a:pt x="530352" y="60960"/>
                  </a:lnTo>
                  <a:lnTo>
                    <a:pt x="532638" y="31242"/>
                  </a:lnTo>
                  <a:lnTo>
                    <a:pt x="532638" y="30480"/>
                  </a:lnTo>
                  <a:lnTo>
                    <a:pt x="533400" y="0"/>
                  </a:lnTo>
                  <a:close/>
                </a:path>
              </a:pathLst>
            </a:custGeom>
            <a:solidFill>
              <a:srgbClr val="C0C0C0"/>
            </a:solidFill>
          </p:spPr>
          <p:txBody>
            <a:bodyPr wrap="square" lIns="0" tIns="0" rIns="0" bIns="0" rtlCol="0"/>
            <a:lstStyle/>
            <a:p>
              <a:endParaRPr sz="1050"/>
            </a:p>
          </p:txBody>
        </p:sp>
      </p:grpSp>
      <p:pic>
        <p:nvPicPr>
          <p:cNvPr id="21" name="Picture 20">
            <a:extLst>
              <a:ext uri="{FF2B5EF4-FFF2-40B4-BE49-F238E27FC236}">
                <a16:creationId xmlns:a16="http://schemas.microsoft.com/office/drawing/2014/main" id="{666677B3-0175-134A-5845-4C96643D0C73}"/>
              </a:ext>
            </a:extLst>
          </p:cNvPr>
          <p:cNvPicPr>
            <a:picLocks noChangeAspect="1"/>
          </p:cNvPicPr>
          <p:nvPr/>
        </p:nvPicPr>
        <p:blipFill>
          <a:blip r:embed="rId6"/>
          <a:stretch>
            <a:fillRect/>
          </a:stretch>
        </p:blipFill>
        <p:spPr>
          <a:xfrm>
            <a:off x="7767431" y="3591659"/>
            <a:ext cx="1369122" cy="823263"/>
          </a:xfrm>
          <a:prstGeom prst="rect">
            <a:avLst/>
          </a:prstGeom>
        </p:spPr>
      </p:pic>
      <p:pic>
        <p:nvPicPr>
          <p:cNvPr id="23" name="Picture 22">
            <a:extLst>
              <a:ext uri="{FF2B5EF4-FFF2-40B4-BE49-F238E27FC236}">
                <a16:creationId xmlns:a16="http://schemas.microsoft.com/office/drawing/2014/main" id="{C92EC8DE-CC14-5A60-4806-3B58217B1C08}"/>
              </a:ext>
            </a:extLst>
          </p:cNvPr>
          <p:cNvPicPr>
            <a:picLocks noChangeAspect="1"/>
          </p:cNvPicPr>
          <p:nvPr/>
        </p:nvPicPr>
        <p:blipFill>
          <a:blip r:embed="rId7"/>
          <a:stretch>
            <a:fillRect/>
          </a:stretch>
        </p:blipFill>
        <p:spPr>
          <a:xfrm>
            <a:off x="7929102" y="3263629"/>
            <a:ext cx="1039221" cy="376976"/>
          </a:xfrm>
          <a:prstGeom prst="rect">
            <a:avLst/>
          </a:prstGeom>
        </p:spPr>
      </p:pic>
      <p:cxnSp>
        <p:nvCxnSpPr>
          <p:cNvPr id="24" name="Straight Arrow Connector 23">
            <a:extLst>
              <a:ext uri="{FF2B5EF4-FFF2-40B4-BE49-F238E27FC236}">
                <a16:creationId xmlns:a16="http://schemas.microsoft.com/office/drawing/2014/main" id="{6EFF7127-B75A-4855-EBA2-2D0974C199CE}"/>
              </a:ext>
            </a:extLst>
          </p:cNvPr>
          <p:cNvCxnSpPr>
            <a:cxnSpLocks/>
          </p:cNvCxnSpPr>
          <p:nvPr/>
        </p:nvCxnSpPr>
        <p:spPr bwMode="auto">
          <a:xfrm>
            <a:off x="8736228" y="3220187"/>
            <a:ext cx="13517" cy="423131"/>
          </a:xfrm>
          <a:prstGeom prst="straightConnector1">
            <a:avLst/>
          </a:prstGeom>
          <a:solidFill>
            <a:srgbClr val="00B8FF"/>
          </a:solidFill>
          <a:ln w="9525" cap="flat" cmpd="sng" algn="ctr">
            <a:solidFill>
              <a:schemeClr val="tx1"/>
            </a:solidFill>
            <a:prstDash val="solid"/>
            <a:round/>
            <a:headEnd type="none" w="med" len="med"/>
            <a:tailEnd type="triangle"/>
          </a:ln>
          <a:effectLst/>
        </p:spPr>
      </p:cxnSp>
      <p:pic>
        <p:nvPicPr>
          <p:cNvPr id="25" name="Picture 24">
            <a:extLst>
              <a:ext uri="{FF2B5EF4-FFF2-40B4-BE49-F238E27FC236}">
                <a16:creationId xmlns:a16="http://schemas.microsoft.com/office/drawing/2014/main" id="{12C45D0B-3E43-2475-4A99-4766C9388F6A}"/>
              </a:ext>
            </a:extLst>
          </p:cNvPr>
          <p:cNvPicPr>
            <a:picLocks noChangeAspect="1"/>
          </p:cNvPicPr>
          <p:nvPr/>
        </p:nvPicPr>
        <p:blipFill>
          <a:blip r:embed="rId3"/>
          <a:stretch>
            <a:fillRect/>
          </a:stretch>
        </p:blipFill>
        <p:spPr>
          <a:xfrm>
            <a:off x="963270" y="2593073"/>
            <a:ext cx="288344" cy="243181"/>
          </a:xfrm>
          <a:prstGeom prst="rect">
            <a:avLst/>
          </a:prstGeom>
        </p:spPr>
      </p:pic>
      <p:grpSp>
        <p:nvGrpSpPr>
          <p:cNvPr id="26" name="Group 25">
            <a:extLst>
              <a:ext uri="{FF2B5EF4-FFF2-40B4-BE49-F238E27FC236}">
                <a16:creationId xmlns:a16="http://schemas.microsoft.com/office/drawing/2014/main" id="{9204B045-A837-064D-01DE-9999B6943499}"/>
              </a:ext>
            </a:extLst>
          </p:cNvPr>
          <p:cNvGrpSpPr/>
          <p:nvPr/>
        </p:nvGrpSpPr>
        <p:grpSpPr>
          <a:xfrm rot="423970">
            <a:off x="235686" y="2036537"/>
            <a:ext cx="994497" cy="857717"/>
            <a:chOff x="3759849" y="1225555"/>
            <a:chExt cx="1213171" cy="1190311"/>
          </a:xfrm>
        </p:grpSpPr>
        <p:sp>
          <p:nvSpPr>
            <p:cNvPr id="27" name="object 898">
              <a:extLst>
                <a:ext uri="{FF2B5EF4-FFF2-40B4-BE49-F238E27FC236}">
                  <a16:creationId xmlns:a16="http://schemas.microsoft.com/office/drawing/2014/main" id="{4C6A017F-ED51-D4B8-BE28-12362ADCD570}"/>
                </a:ext>
              </a:extLst>
            </p:cNvPr>
            <p:cNvSpPr/>
            <p:nvPr/>
          </p:nvSpPr>
          <p:spPr>
            <a:xfrm>
              <a:off x="3759849" y="1225555"/>
              <a:ext cx="538868" cy="541913"/>
            </a:xfrm>
            <a:prstGeom prst="rect">
              <a:avLst/>
            </a:prstGeom>
            <a:blipFill>
              <a:blip r:embed="rId4" cstate="print"/>
              <a:stretch>
                <a:fillRect/>
              </a:stretch>
            </a:blipFill>
          </p:spPr>
          <p:txBody>
            <a:bodyPr wrap="square" lIns="0" tIns="0" rIns="0" bIns="0" rtlCol="0"/>
            <a:lstStyle/>
            <a:p>
              <a:endParaRPr sz="1050"/>
            </a:p>
          </p:txBody>
        </p:sp>
        <p:sp>
          <p:nvSpPr>
            <p:cNvPr id="28" name="object 899">
              <a:extLst>
                <a:ext uri="{FF2B5EF4-FFF2-40B4-BE49-F238E27FC236}">
                  <a16:creationId xmlns:a16="http://schemas.microsoft.com/office/drawing/2014/main" id="{B67D9102-116F-8698-274E-5AF13E29451D}"/>
                </a:ext>
              </a:extLst>
            </p:cNvPr>
            <p:cNvSpPr/>
            <p:nvPr/>
          </p:nvSpPr>
          <p:spPr>
            <a:xfrm>
              <a:off x="4279601" y="1717112"/>
              <a:ext cx="171450" cy="171450"/>
            </a:xfrm>
            <a:prstGeom prst="rect">
              <a:avLst/>
            </a:prstGeom>
            <a:blipFill>
              <a:blip r:embed="rId5" cstate="print"/>
              <a:stretch>
                <a:fillRect/>
              </a:stretch>
            </a:blipFill>
          </p:spPr>
          <p:txBody>
            <a:bodyPr wrap="square" lIns="0" tIns="0" rIns="0" bIns="0" rtlCol="0"/>
            <a:lstStyle/>
            <a:p>
              <a:endParaRPr sz="1050"/>
            </a:p>
          </p:txBody>
        </p:sp>
        <p:sp>
          <p:nvSpPr>
            <p:cNvPr id="29" name="object 901">
              <a:extLst>
                <a:ext uri="{FF2B5EF4-FFF2-40B4-BE49-F238E27FC236}">
                  <a16:creationId xmlns:a16="http://schemas.microsoft.com/office/drawing/2014/main" id="{26ACDBFD-9008-1A12-2C55-575C155D7F94}"/>
                </a:ext>
              </a:extLst>
            </p:cNvPr>
            <p:cNvSpPr/>
            <p:nvPr/>
          </p:nvSpPr>
          <p:spPr>
            <a:xfrm>
              <a:off x="4368754" y="1774262"/>
              <a:ext cx="288290" cy="319405"/>
            </a:xfrm>
            <a:custGeom>
              <a:avLst/>
              <a:gdLst/>
              <a:ahLst/>
              <a:cxnLst/>
              <a:rect l="l" t="t" r="r" b="b"/>
              <a:pathLst>
                <a:path w="288290" h="319405">
                  <a:moveTo>
                    <a:pt x="90677" y="289560"/>
                  </a:moveTo>
                  <a:lnTo>
                    <a:pt x="61721" y="300228"/>
                  </a:lnTo>
                  <a:lnTo>
                    <a:pt x="46481" y="304800"/>
                  </a:lnTo>
                  <a:lnTo>
                    <a:pt x="31241" y="307848"/>
                  </a:lnTo>
                  <a:lnTo>
                    <a:pt x="32003" y="307848"/>
                  </a:lnTo>
                  <a:lnTo>
                    <a:pt x="16001" y="310896"/>
                  </a:lnTo>
                  <a:lnTo>
                    <a:pt x="0" y="313182"/>
                  </a:lnTo>
                  <a:lnTo>
                    <a:pt x="0" y="319278"/>
                  </a:lnTo>
                  <a:lnTo>
                    <a:pt x="761" y="319278"/>
                  </a:lnTo>
                  <a:lnTo>
                    <a:pt x="16763" y="316992"/>
                  </a:lnTo>
                  <a:lnTo>
                    <a:pt x="48005" y="310896"/>
                  </a:lnTo>
                  <a:lnTo>
                    <a:pt x="63245" y="306324"/>
                  </a:lnTo>
                  <a:lnTo>
                    <a:pt x="64007" y="306324"/>
                  </a:lnTo>
                  <a:lnTo>
                    <a:pt x="92963" y="295656"/>
                  </a:lnTo>
                  <a:lnTo>
                    <a:pt x="104965" y="290322"/>
                  </a:lnTo>
                  <a:lnTo>
                    <a:pt x="90677" y="290322"/>
                  </a:lnTo>
                  <a:lnTo>
                    <a:pt x="90677" y="289560"/>
                  </a:lnTo>
                  <a:close/>
                </a:path>
                <a:path w="288290" h="319405">
                  <a:moveTo>
                    <a:pt x="198577" y="222504"/>
                  </a:moveTo>
                  <a:lnTo>
                    <a:pt x="190499" y="222504"/>
                  </a:lnTo>
                  <a:lnTo>
                    <a:pt x="189737" y="223265"/>
                  </a:lnTo>
                  <a:lnTo>
                    <a:pt x="168401" y="243078"/>
                  </a:lnTo>
                  <a:lnTo>
                    <a:pt x="144017" y="261365"/>
                  </a:lnTo>
                  <a:lnTo>
                    <a:pt x="131063" y="268986"/>
                  </a:lnTo>
                  <a:lnTo>
                    <a:pt x="103631" y="284226"/>
                  </a:lnTo>
                  <a:lnTo>
                    <a:pt x="104393" y="284226"/>
                  </a:lnTo>
                  <a:lnTo>
                    <a:pt x="90677" y="290322"/>
                  </a:lnTo>
                  <a:lnTo>
                    <a:pt x="104965" y="290322"/>
                  </a:lnTo>
                  <a:lnTo>
                    <a:pt x="106679" y="289560"/>
                  </a:lnTo>
                  <a:lnTo>
                    <a:pt x="134111" y="274320"/>
                  </a:lnTo>
                  <a:lnTo>
                    <a:pt x="147065" y="266700"/>
                  </a:lnTo>
                  <a:lnTo>
                    <a:pt x="147827" y="265938"/>
                  </a:lnTo>
                  <a:lnTo>
                    <a:pt x="172211" y="247650"/>
                  </a:lnTo>
                  <a:lnTo>
                    <a:pt x="194309" y="227076"/>
                  </a:lnTo>
                  <a:lnTo>
                    <a:pt x="198577" y="222504"/>
                  </a:lnTo>
                  <a:close/>
                </a:path>
                <a:path w="288290" h="319405">
                  <a:moveTo>
                    <a:pt x="190118" y="222857"/>
                  </a:moveTo>
                  <a:lnTo>
                    <a:pt x="189679" y="223265"/>
                  </a:lnTo>
                  <a:lnTo>
                    <a:pt x="190118" y="222857"/>
                  </a:lnTo>
                  <a:close/>
                </a:path>
                <a:path w="288290" h="319405">
                  <a:moveTo>
                    <a:pt x="190499" y="222504"/>
                  </a:moveTo>
                  <a:lnTo>
                    <a:pt x="190118" y="222857"/>
                  </a:lnTo>
                  <a:lnTo>
                    <a:pt x="189737" y="223265"/>
                  </a:lnTo>
                  <a:lnTo>
                    <a:pt x="190499" y="222504"/>
                  </a:lnTo>
                  <a:close/>
                </a:path>
                <a:path w="288290" h="319405">
                  <a:moveTo>
                    <a:pt x="251459" y="136398"/>
                  </a:moveTo>
                  <a:lnTo>
                    <a:pt x="228599" y="176022"/>
                  </a:lnTo>
                  <a:lnTo>
                    <a:pt x="200405" y="211836"/>
                  </a:lnTo>
                  <a:lnTo>
                    <a:pt x="190118" y="222857"/>
                  </a:lnTo>
                  <a:lnTo>
                    <a:pt x="190499" y="222504"/>
                  </a:lnTo>
                  <a:lnTo>
                    <a:pt x="198577" y="222504"/>
                  </a:lnTo>
                  <a:lnTo>
                    <a:pt x="204977" y="215646"/>
                  </a:lnTo>
                  <a:lnTo>
                    <a:pt x="214883" y="204215"/>
                  </a:lnTo>
                  <a:lnTo>
                    <a:pt x="224789" y="192024"/>
                  </a:lnTo>
                  <a:lnTo>
                    <a:pt x="225551" y="192024"/>
                  </a:lnTo>
                  <a:lnTo>
                    <a:pt x="233933" y="179832"/>
                  </a:lnTo>
                  <a:lnTo>
                    <a:pt x="233933" y="179070"/>
                  </a:lnTo>
                  <a:lnTo>
                    <a:pt x="242315" y="166116"/>
                  </a:lnTo>
                  <a:lnTo>
                    <a:pt x="249935" y="153162"/>
                  </a:lnTo>
                  <a:lnTo>
                    <a:pt x="256793" y="139446"/>
                  </a:lnTo>
                  <a:lnTo>
                    <a:pt x="257876" y="137160"/>
                  </a:lnTo>
                  <a:lnTo>
                    <a:pt x="251459" y="137160"/>
                  </a:lnTo>
                  <a:lnTo>
                    <a:pt x="251459" y="136398"/>
                  </a:lnTo>
                  <a:close/>
                </a:path>
                <a:path w="288290" h="319405">
                  <a:moveTo>
                    <a:pt x="275843" y="63246"/>
                  </a:moveTo>
                  <a:lnTo>
                    <a:pt x="268223" y="93726"/>
                  </a:lnTo>
                  <a:lnTo>
                    <a:pt x="257555" y="122682"/>
                  </a:lnTo>
                  <a:lnTo>
                    <a:pt x="258317" y="122682"/>
                  </a:lnTo>
                  <a:lnTo>
                    <a:pt x="251459" y="137160"/>
                  </a:lnTo>
                  <a:lnTo>
                    <a:pt x="257876" y="137160"/>
                  </a:lnTo>
                  <a:lnTo>
                    <a:pt x="263651" y="124968"/>
                  </a:lnTo>
                  <a:lnTo>
                    <a:pt x="274319" y="96012"/>
                  </a:lnTo>
                  <a:lnTo>
                    <a:pt x="274319" y="95250"/>
                  </a:lnTo>
                  <a:lnTo>
                    <a:pt x="281939" y="64769"/>
                  </a:lnTo>
                  <a:lnTo>
                    <a:pt x="282085" y="64008"/>
                  </a:lnTo>
                  <a:lnTo>
                    <a:pt x="275843" y="64008"/>
                  </a:lnTo>
                  <a:lnTo>
                    <a:pt x="275843" y="63246"/>
                  </a:lnTo>
                  <a:close/>
                </a:path>
                <a:path w="288290" h="319405">
                  <a:moveTo>
                    <a:pt x="288035" y="0"/>
                  </a:moveTo>
                  <a:lnTo>
                    <a:pt x="281939" y="0"/>
                  </a:lnTo>
                  <a:lnTo>
                    <a:pt x="281870" y="16764"/>
                  </a:lnTo>
                  <a:lnTo>
                    <a:pt x="280339" y="33527"/>
                  </a:lnTo>
                  <a:lnTo>
                    <a:pt x="278891" y="48006"/>
                  </a:lnTo>
                  <a:lnTo>
                    <a:pt x="275843" y="64008"/>
                  </a:lnTo>
                  <a:lnTo>
                    <a:pt x="282085" y="64008"/>
                  </a:lnTo>
                  <a:lnTo>
                    <a:pt x="284987" y="48768"/>
                  </a:lnTo>
                  <a:lnTo>
                    <a:pt x="286581" y="32766"/>
                  </a:lnTo>
                  <a:lnTo>
                    <a:pt x="288035" y="16764"/>
                  </a:lnTo>
                  <a:lnTo>
                    <a:pt x="288035" y="0"/>
                  </a:lnTo>
                  <a:close/>
                </a:path>
              </a:pathLst>
            </a:custGeom>
            <a:solidFill>
              <a:srgbClr val="C0C0C0"/>
            </a:solidFill>
          </p:spPr>
          <p:txBody>
            <a:bodyPr wrap="square" lIns="0" tIns="0" rIns="0" bIns="0" rtlCol="0"/>
            <a:lstStyle/>
            <a:p>
              <a:endParaRPr sz="1050"/>
            </a:p>
          </p:txBody>
        </p:sp>
        <p:sp>
          <p:nvSpPr>
            <p:cNvPr id="30" name="object 906">
              <a:extLst>
                <a:ext uri="{FF2B5EF4-FFF2-40B4-BE49-F238E27FC236}">
                  <a16:creationId xmlns:a16="http://schemas.microsoft.com/office/drawing/2014/main" id="{26FE63F5-09CB-3B45-C48D-E44403ED6474}"/>
                </a:ext>
              </a:extLst>
            </p:cNvPr>
            <p:cNvSpPr/>
            <p:nvPr/>
          </p:nvSpPr>
          <p:spPr>
            <a:xfrm>
              <a:off x="4439620" y="1825316"/>
              <a:ext cx="533400" cy="590550"/>
            </a:xfrm>
            <a:custGeom>
              <a:avLst/>
              <a:gdLst/>
              <a:ahLst/>
              <a:cxnLst/>
              <a:rect l="l" t="t" r="r" b="b"/>
              <a:pathLst>
                <a:path w="533400" h="590550">
                  <a:moveTo>
                    <a:pt x="142494" y="551688"/>
                  </a:moveTo>
                  <a:lnTo>
                    <a:pt x="115062" y="560832"/>
                  </a:lnTo>
                  <a:lnTo>
                    <a:pt x="86868" y="568452"/>
                  </a:lnTo>
                  <a:lnTo>
                    <a:pt x="57912" y="575310"/>
                  </a:lnTo>
                  <a:lnTo>
                    <a:pt x="58673" y="575310"/>
                  </a:lnTo>
                  <a:lnTo>
                    <a:pt x="29718" y="580644"/>
                  </a:lnTo>
                  <a:lnTo>
                    <a:pt x="0" y="584454"/>
                  </a:lnTo>
                  <a:lnTo>
                    <a:pt x="762" y="590550"/>
                  </a:lnTo>
                  <a:lnTo>
                    <a:pt x="30479" y="586740"/>
                  </a:lnTo>
                  <a:lnTo>
                    <a:pt x="59436" y="581406"/>
                  </a:lnTo>
                  <a:lnTo>
                    <a:pt x="88392" y="574548"/>
                  </a:lnTo>
                  <a:lnTo>
                    <a:pt x="116586" y="566928"/>
                  </a:lnTo>
                  <a:lnTo>
                    <a:pt x="117348" y="566928"/>
                  </a:lnTo>
                  <a:lnTo>
                    <a:pt x="144779" y="557784"/>
                  </a:lnTo>
                  <a:lnTo>
                    <a:pt x="158115" y="552450"/>
                  </a:lnTo>
                  <a:lnTo>
                    <a:pt x="142494" y="552450"/>
                  </a:lnTo>
                  <a:lnTo>
                    <a:pt x="142494" y="551688"/>
                  </a:lnTo>
                  <a:close/>
                </a:path>
                <a:path w="533400" h="590550">
                  <a:moveTo>
                    <a:pt x="374904" y="394716"/>
                  </a:moveTo>
                  <a:lnTo>
                    <a:pt x="355092" y="415290"/>
                  </a:lnTo>
                  <a:lnTo>
                    <a:pt x="355854" y="415290"/>
                  </a:lnTo>
                  <a:lnTo>
                    <a:pt x="335280" y="434340"/>
                  </a:lnTo>
                  <a:lnTo>
                    <a:pt x="291846" y="470916"/>
                  </a:lnTo>
                  <a:lnTo>
                    <a:pt x="244602" y="502158"/>
                  </a:lnTo>
                  <a:lnTo>
                    <a:pt x="194310" y="529590"/>
                  </a:lnTo>
                  <a:lnTo>
                    <a:pt x="195072" y="529590"/>
                  </a:lnTo>
                  <a:lnTo>
                    <a:pt x="169164" y="541782"/>
                  </a:lnTo>
                  <a:lnTo>
                    <a:pt x="142494" y="552450"/>
                  </a:lnTo>
                  <a:lnTo>
                    <a:pt x="158115" y="552450"/>
                  </a:lnTo>
                  <a:lnTo>
                    <a:pt x="197358" y="534924"/>
                  </a:lnTo>
                  <a:lnTo>
                    <a:pt x="247650" y="507492"/>
                  </a:lnTo>
                  <a:lnTo>
                    <a:pt x="294894" y="476250"/>
                  </a:lnTo>
                  <a:lnTo>
                    <a:pt x="295656" y="475488"/>
                  </a:lnTo>
                  <a:lnTo>
                    <a:pt x="317754" y="457962"/>
                  </a:lnTo>
                  <a:lnTo>
                    <a:pt x="339090" y="438912"/>
                  </a:lnTo>
                  <a:lnTo>
                    <a:pt x="359664" y="419862"/>
                  </a:lnTo>
                  <a:lnTo>
                    <a:pt x="379476" y="399288"/>
                  </a:lnTo>
                  <a:lnTo>
                    <a:pt x="382741" y="395478"/>
                  </a:lnTo>
                  <a:lnTo>
                    <a:pt x="374904" y="395478"/>
                  </a:lnTo>
                  <a:lnTo>
                    <a:pt x="374904" y="394716"/>
                  </a:lnTo>
                  <a:close/>
                </a:path>
                <a:path w="533400" h="590550">
                  <a:moveTo>
                    <a:pt x="470153" y="254508"/>
                  </a:moveTo>
                  <a:lnTo>
                    <a:pt x="442722" y="304800"/>
                  </a:lnTo>
                  <a:lnTo>
                    <a:pt x="410718" y="351282"/>
                  </a:lnTo>
                  <a:lnTo>
                    <a:pt x="374904" y="395478"/>
                  </a:lnTo>
                  <a:lnTo>
                    <a:pt x="382741" y="395478"/>
                  </a:lnTo>
                  <a:lnTo>
                    <a:pt x="397764" y="377952"/>
                  </a:lnTo>
                  <a:lnTo>
                    <a:pt x="415290" y="355092"/>
                  </a:lnTo>
                  <a:lnTo>
                    <a:pt x="432053" y="332232"/>
                  </a:lnTo>
                  <a:lnTo>
                    <a:pt x="432816" y="331470"/>
                  </a:lnTo>
                  <a:lnTo>
                    <a:pt x="448056" y="307848"/>
                  </a:lnTo>
                  <a:lnTo>
                    <a:pt x="462534" y="282702"/>
                  </a:lnTo>
                  <a:lnTo>
                    <a:pt x="475488" y="257556"/>
                  </a:lnTo>
                  <a:lnTo>
                    <a:pt x="476467" y="255270"/>
                  </a:lnTo>
                  <a:lnTo>
                    <a:pt x="470153" y="255270"/>
                  </a:lnTo>
                  <a:lnTo>
                    <a:pt x="470153" y="254508"/>
                  </a:lnTo>
                  <a:close/>
                </a:path>
                <a:path w="533400" h="590550">
                  <a:moveTo>
                    <a:pt x="515112" y="118110"/>
                  </a:moveTo>
                  <a:lnTo>
                    <a:pt x="509016" y="146304"/>
                  </a:lnTo>
                  <a:lnTo>
                    <a:pt x="500634" y="174498"/>
                  </a:lnTo>
                  <a:lnTo>
                    <a:pt x="491490" y="201930"/>
                  </a:lnTo>
                  <a:lnTo>
                    <a:pt x="492252" y="201930"/>
                  </a:lnTo>
                  <a:lnTo>
                    <a:pt x="481584" y="228600"/>
                  </a:lnTo>
                  <a:lnTo>
                    <a:pt x="470153" y="255270"/>
                  </a:lnTo>
                  <a:lnTo>
                    <a:pt x="476467" y="255270"/>
                  </a:lnTo>
                  <a:lnTo>
                    <a:pt x="486918" y="230886"/>
                  </a:lnTo>
                  <a:lnTo>
                    <a:pt x="497586" y="204215"/>
                  </a:lnTo>
                  <a:lnTo>
                    <a:pt x="506730" y="176784"/>
                  </a:lnTo>
                  <a:lnTo>
                    <a:pt x="506730" y="176022"/>
                  </a:lnTo>
                  <a:lnTo>
                    <a:pt x="515112" y="147828"/>
                  </a:lnTo>
                  <a:lnTo>
                    <a:pt x="521208" y="119634"/>
                  </a:lnTo>
                  <a:lnTo>
                    <a:pt x="521348" y="118872"/>
                  </a:lnTo>
                  <a:lnTo>
                    <a:pt x="515112" y="118872"/>
                  </a:lnTo>
                  <a:lnTo>
                    <a:pt x="515112" y="118110"/>
                  </a:lnTo>
                  <a:close/>
                </a:path>
                <a:path w="533400" h="590550">
                  <a:moveTo>
                    <a:pt x="533400" y="0"/>
                  </a:moveTo>
                  <a:lnTo>
                    <a:pt x="527304" y="0"/>
                  </a:lnTo>
                  <a:lnTo>
                    <a:pt x="526542" y="30480"/>
                  </a:lnTo>
                  <a:lnTo>
                    <a:pt x="524256" y="60198"/>
                  </a:lnTo>
                  <a:lnTo>
                    <a:pt x="520445" y="89916"/>
                  </a:lnTo>
                  <a:lnTo>
                    <a:pt x="515112" y="118872"/>
                  </a:lnTo>
                  <a:lnTo>
                    <a:pt x="521348" y="118872"/>
                  </a:lnTo>
                  <a:lnTo>
                    <a:pt x="526542" y="90678"/>
                  </a:lnTo>
                  <a:lnTo>
                    <a:pt x="530352" y="60960"/>
                  </a:lnTo>
                  <a:lnTo>
                    <a:pt x="532638" y="31242"/>
                  </a:lnTo>
                  <a:lnTo>
                    <a:pt x="532638" y="30480"/>
                  </a:lnTo>
                  <a:lnTo>
                    <a:pt x="533400" y="0"/>
                  </a:lnTo>
                  <a:close/>
                </a:path>
              </a:pathLst>
            </a:custGeom>
            <a:solidFill>
              <a:srgbClr val="C0C0C0"/>
            </a:solidFill>
          </p:spPr>
          <p:txBody>
            <a:bodyPr wrap="square" lIns="0" tIns="0" rIns="0" bIns="0" rtlCol="0"/>
            <a:lstStyle/>
            <a:p>
              <a:endParaRPr sz="1050"/>
            </a:p>
          </p:txBody>
        </p:sp>
      </p:grpSp>
      <p:pic>
        <p:nvPicPr>
          <p:cNvPr id="31" name="Picture 30">
            <a:extLst>
              <a:ext uri="{FF2B5EF4-FFF2-40B4-BE49-F238E27FC236}">
                <a16:creationId xmlns:a16="http://schemas.microsoft.com/office/drawing/2014/main" id="{6448615A-3A07-1583-4924-2F0F8992AB48}"/>
              </a:ext>
            </a:extLst>
          </p:cNvPr>
          <p:cNvPicPr>
            <a:picLocks noChangeAspect="1"/>
          </p:cNvPicPr>
          <p:nvPr/>
        </p:nvPicPr>
        <p:blipFill>
          <a:blip r:embed="rId6"/>
          <a:stretch>
            <a:fillRect/>
          </a:stretch>
        </p:blipFill>
        <p:spPr>
          <a:xfrm>
            <a:off x="138645" y="3172558"/>
            <a:ext cx="1369122" cy="823263"/>
          </a:xfrm>
          <a:prstGeom prst="rect">
            <a:avLst/>
          </a:prstGeom>
        </p:spPr>
      </p:pic>
      <p:pic>
        <p:nvPicPr>
          <p:cNvPr id="32" name="Picture 31">
            <a:extLst>
              <a:ext uri="{FF2B5EF4-FFF2-40B4-BE49-F238E27FC236}">
                <a16:creationId xmlns:a16="http://schemas.microsoft.com/office/drawing/2014/main" id="{977BC4C6-EFB0-9D64-F78E-63C6A6FB5421}"/>
              </a:ext>
            </a:extLst>
          </p:cNvPr>
          <p:cNvPicPr>
            <a:picLocks noChangeAspect="1"/>
          </p:cNvPicPr>
          <p:nvPr/>
        </p:nvPicPr>
        <p:blipFill>
          <a:blip r:embed="rId7"/>
          <a:stretch>
            <a:fillRect/>
          </a:stretch>
        </p:blipFill>
        <p:spPr>
          <a:xfrm>
            <a:off x="273931" y="2809359"/>
            <a:ext cx="1039221" cy="376976"/>
          </a:xfrm>
          <a:prstGeom prst="rect">
            <a:avLst/>
          </a:prstGeom>
        </p:spPr>
      </p:pic>
      <p:cxnSp>
        <p:nvCxnSpPr>
          <p:cNvPr id="33" name="Straight Arrow Connector 32">
            <a:extLst>
              <a:ext uri="{FF2B5EF4-FFF2-40B4-BE49-F238E27FC236}">
                <a16:creationId xmlns:a16="http://schemas.microsoft.com/office/drawing/2014/main" id="{392C4C76-A293-B40D-A623-D48F7E5CAE7E}"/>
              </a:ext>
            </a:extLst>
          </p:cNvPr>
          <p:cNvCxnSpPr>
            <a:cxnSpLocks/>
          </p:cNvCxnSpPr>
          <p:nvPr/>
        </p:nvCxnSpPr>
        <p:spPr bwMode="auto">
          <a:xfrm>
            <a:off x="1081057" y="2765917"/>
            <a:ext cx="13517" cy="423131"/>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4" name="Rectangle 4">
            <a:extLst>
              <a:ext uri="{FF2B5EF4-FFF2-40B4-BE49-F238E27FC236}">
                <a16:creationId xmlns:a16="http://schemas.microsoft.com/office/drawing/2014/main" id="{2084565A-D2D3-E3F3-AFDC-D500825E9EEC}"/>
              </a:ext>
            </a:extLst>
          </p:cNvPr>
          <p:cNvSpPr>
            <a:spLocks noChangeArrowheads="1"/>
          </p:cNvSpPr>
          <p:nvPr/>
        </p:nvSpPr>
        <p:spPr bwMode="auto">
          <a:xfrm>
            <a:off x="528379" y="2343141"/>
            <a:ext cx="914225" cy="16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050" dirty="0">
                <a:solidFill>
                  <a:schemeClr val="accent6">
                    <a:lumMod val="75000"/>
                  </a:schemeClr>
                </a:solidFill>
              </a:rPr>
              <a:t>GPS (time ref)</a:t>
            </a:r>
            <a:endParaRPr lang="es-ES" altLang="en-US" sz="1050" dirty="0">
              <a:solidFill>
                <a:schemeClr val="accent6">
                  <a:lumMod val="75000"/>
                </a:schemeClr>
              </a:solidFill>
            </a:endParaRPr>
          </a:p>
        </p:txBody>
      </p:sp>
      <p:sp>
        <p:nvSpPr>
          <p:cNvPr id="35" name="object 126">
            <a:extLst>
              <a:ext uri="{FF2B5EF4-FFF2-40B4-BE49-F238E27FC236}">
                <a16:creationId xmlns:a16="http://schemas.microsoft.com/office/drawing/2014/main" id="{8D8F8F26-C5DC-7B02-AF21-578DC9FC89DB}"/>
              </a:ext>
            </a:extLst>
          </p:cNvPr>
          <p:cNvSpPr txBox="1"/>
          <p:nvPr/>
        </p:nvSpPr>
        <p:spPr>
          <a:xfrm>
            <a:off x="51686" y="2878671"/>
            <a:ext cx="1334536" cy="271228"/>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a:solidFill>
                  <a:srgbClr val="00007F"/>
                </a:solidFill>
                <a:latin typeface="Verdana"/>
                <a:cs typeface="Verdana"/>
              </a:rPr>
              <a:t>Generador</a:t>
            </a:r>
            <a:endParaRPr lang="es-ES" sz="800" spc="-5" dirty="0">
              <a:solidFill>
                <a:srgbClr val="00007F"/>
              </a:solidFill>
              <a:latin typeface="Verdana"/>
              <a:cs typeface="Verdana"/>
            </a:endParaRPr>
          </a:p>
          <a:p>
            <a:pPr marL="12700" algn="ctr">
              <a:lnSpc>
                <a:spcPct val="100000"/>
              </a:lnSpc>
              <a:spcBef>
                <a:spcPts val="95"/>
              </a:spcBef>
            </a:pPr>
            <a:r>
              <a:rPr lang="es-ES" sz="800" spc="-5" dirty="0">
                <a:solidFill>
                  <a:srgbClr val="00007F"/>
                </a:solidFill>
                <a:latin typeface="Verdana"/>
                <a:cs typeface="Verdana"/>
              </a:rPr>
              <a:t>Señal E1</a:t>
            </a:r>
            <a:endParaRPr sz="800" dirty="0">
              <a:latin typeface="Verdana"/>
              <a:cs typeface="Verdana"/>
            </a:endParaRPr>
          </a:p>
        </p:txBody>
      </p:sp>
    </p:spTree>
    <p:extLst>
      <p:ext uri="{BB962C8B-B14F-4D97-AF65-F5344CB8AC3E}">
        <p14:creationId xmlns:p14="http://schemas.microsoft.com/office/powerpoint/2010/main" val="239753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5441" y="1544363"/>
            <a:ext cx="5088056" cy="1291099"/>
          </a:xfrm>
          <a:prstGeom prst="rect">
            <a:avLst/>
          </a:prstGeom>
        </p:spPr>
      </p:pic>
      <p:sp>
        <p:nvSpPr>
          <p:cNvPr id="2" name="Content Placeholder 1"/>
          <p:cNvSpPr>
            <a:spLocks noGrp="1"/>
          </p:cNvSpPr>
          <p:nvPr>
            <p:ph idx="1"/>
          </p:nvPr>
        </p:nvSpPr>
        <p:spPr>
          <a:xfrm>
            <a:off x="5664200" y="1145027"/>
            <a:ext cx="3191933" cy="2377105"/>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The unit is  equipped with GNSS receiver with SMA female connector for connecting an antenna typically supplied with a 5 m of coaxial cable plus a 10 m extension cable.</a:t>
            </a:r>
          </a:p>
        </p:txBody>
      </p:sp>
      <p:sp>
        <p:nvSpPr>
          <p:cNvPr id="4" name="Title 2"/>
          <p:cNvSpPr>
            <a:spLocks noGrp="1"/>
          </p:cNvSpPr>
          <p:nvPr>
            <p:ph type="title" idx="4294967295"/>
          </p:nvPr>
        </p:nvSpPr>
        <p:spPr>
          <a:xfrm>
            <a:off x="0" y="0"/>
            <a:ext cx="9144000" cy="827088"/>
          </a:xfrm>
        </p:spPr>
        <p:txBody>
          <a:bodyPr/>
          <a:lstStyle/>
          <a:p>
            <a:r>
              <a:rPr lang="en-US" altLang="en-US" b="1" dirty="0">
                <a:latin typeface="Century Gothic" panose="020B0502020202020204" pitchFamily="34" charset="0"/>
              </a:rPr>
              <a:t>Interfaces</a:t>
            </a:r>
            <a:r>
              <a:rPr lang="en-US" altLang="en-US" dirty="0">
                <a:latin typeface="Century Gothic" panose="020B0502020202020204" pitchFamily="34" charset="0"/>
              </a:rPr>
              <a:t> &amp; time </a:t>
            </a:r>
            <a:r>
              <a:rPr lang="en-US" altLang="en-US" b="1" dirty="0">
                <a:latin typeface="Century Gothic" panose="020B0502020202020204" pitchFamily="34" charset="0"/>
              </a:rPr>
              <a:t>References</a:t>
            </a:r>
            <a:endParaRPr lang="en-US" b="1" dirty="0"/>
          </a:p>
        </p:txBody>
      </p:sp>
      <p:graphicFrame>
        <p:nvGraphicFramePr>
          <p:cNvPr id="92" name="Table 91"/>
          <p:cNvGraphicFramePr>
            <a:graphicFrameLocks noGrp="1"/>
          </p:cNvGraphicFramePr>
          <p:nvPr>
            <p:extLst>
              <p:ext uri="{D42A27DB-BD31-4B8C-83A1-F6EECF244321}">
                <p14:modId xmlns:p14="http://schemas.microsoft.com/office/powerpoint/2010/main" val="537331459"/>
              </p:ext>
            </p:extLst>
          </p:nvPr>
        </p:nvGraphicFramePr>
        <p:xfrm>
          <a:off x="1710894" y="3840071"/>
          <a:ext cx="5722212" cy="2743200"/>
        </p:xfrm>
        <a:graphic>
          <a:graphicData uri="http://schemas.openxmlformats.org/drawingml/2006/table">
            <a:tbl>
              <a:tblPr firstRow="1" bandRow="1">
                <a:tableStyleId>{775DCB02-9BB8-47FD-8907-85C794F793BA}</a:tableStyleId>
              </a:tblPr>
              <a:tblGrid>
                <a:gridCol w="476851">
                  <a:extLst>
                    <a:ext uri="{9D8B030D-6E8A-4147-A177-3AD203B41FA5}">
                      <a16:colId xmlns:a16="http://schemas.microsoft.com/office/drawing/2014/main" val="2098299660"/>
                    </a:ext>
                  </a:extLst>
                </a:gridCol>
                <a:gridCol w="476851">
                  <a:extLst>
                    <a:ext uri="{9D8B030D-6E8A-4147-A177-3AD203B41FA5}">
                      <a16:colId xmlns:a16="http://schemas.microsoft.com/office/drawing/2014/main" val="2169452902"/>
                    </a:ext>
                  </a:extLst>
                </a:gridCol>
                <a:gridCol w="476851">
                  <a:extLst>
                    <a:ext uri="{9D8B030D-6E8A-4147-A177-3AD203B41FA5}">
                      <a16:colId xmlns:a16="http://schemas.microsoft.com/office/drawing/2014/main" val="3447839562"/>
                    </a:ext>
                  </a:extLst>
                </a:gridCol>
                <a:gridCol w="476851">
                  <a:extLst>
                    <a:ext uri="{9D8B030D-6E8A-4147-A177-3AD203B41FA5}">
                      <a16:colId xmlns:a16="http://schemas.microsoft.com/office/drawing/2014/main" val="3060326413"/>
                    </a:ext>
                  </a:extLst>
                </a:gridCol>
                <a:gridCol w="476851">
                  <a:extLst>
                    <a:ext uri="{9D8B030D-6E8A-4147-A177-3AD203B41FA5}">
                      <a16:colId xmlns:a16="http://schemas.microsoft.com/office/drawing/2014/main" val="2927292507"/>
                    </a:ext>
                  </a:extLst>
                </a:gridCol>
                <a:gridCol w="476851">
                  <a:extLst>
                    <a:ext uri="{9D8B030D-6E8A-4147-A177-3AD203B41FA5}">
                      <a16:colId xmlns:a16="http://schemas.microsoft.com/office/drawing/2014/main" val="1984899054"/>
                    </a:ext>
                  </a:extLst>
                </a:gridCol>
                <a:gridCol w="476851">
                  <a:extLst>
                    <a:ext uri="{9D8B030D-6E8A-4147-A177-3AD203B41FA5}">
                      <a16:colId xmlns:a16="http://schemas.microsoft.com/office/drawing/2014/main" val="2576221161"/>
                    </a:ext>
                  </a:extLst>
                </a:gridCol>
                <a:gridCol w="476851">
                  <a:extLst>
                    <a:ext uri="{9D8B030D-6E8A-4147-A177-3AD203B41FA5}">
                      <a16:colId xmlns:a16="http://schemas.microsoft.com/office/drawing/2014/main" val="674967835"/>
                    </a:ext>
                  </a:extLst>
                </a:gridCol>
                <a:gridCol w="476851">
                  <a:extLst>
                    <a:ext uri="{9D8B030D-6E8A-4147-A177-3AD203B41FA5}">
                      <a16:colId xmlns:a16="http://schemas.microsoft.com/office/drawing/2014/main" val="1899343336"/>
                    </a:ext>
                  </a:extLst>
                </a:gridCol>
                <a:gridCol w="476851">
                  <a:extLst>
                    <a:ext uri="{9D8B030D-6E8A-4147-A177-3AD203B41FA5}">
                      <a16:colId xmlns:a16="http://schemas.microsoft.com/office/drawing/2014/main" val="312388257"/>
                    </a:ext>
                  </a:extLst>
                </a:gridCol>
                <a:gridCol w="476851">
                  <a:extLst>
                    <a:ext uri="{9D8B030D-6E8A-4147-A177-3AD203B41FA5}">
                      <a16:colId xmlns:a16="http://schemas.microsoft.com/office/drawing/2014/main" val="3196217068"/>
                    </a:ext>
                  </a:extLst>
                </a:gridCol>
                <a:gridCol w="476851">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cxnSp>
        <p:nvCxnSpPr>
          <p:cNvPr id="7" name="Straight Connector 6"/>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 name="Straight Connector 8"/>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3" name="Straight Connector 12"/>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6" name="Straight Connector 15"/>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8" name="Straight Connector 17"/>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25" name="Straight Connector 24"/>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30" name="Straight Connector 29"/>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32" name="TextBox 31"/>
          <p:cNvSpPr txBox="1"/>
          <p:nvPr/>
        </p:nvSpPr>
        <p:spPr>
          <a:xfrm>
            <a:off x="98552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PHM</a:t>
            </a:r>
          </a:p>
        </p:txBody>
      </p:sp>
      <p:sp>
        <p:nvSpPr>
          <p:cNvPr id="33" name="TextBox 32"/>
          <p:cNvSpPr txBox="1"/>
          <p:nvPr/>
        </p:nvSpPr>
        <p:spPr>
          <a:xfrm>
            <a:off x="1870553"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RJ45-C</a:t>
            </a:r>
          </a:p>
        </p:txBody>
      </p:sp>
      <p:sp>
        <p:nvSpPr>
          <p:cNvPr id="34" name="TextBox 33"/>
          <p:cNvSpPr txBox="1"/>
          <p:nvPr/>
        </p:nvSpPr>
        <p:spPr>
          <a:xfrm>
            <a:off x="259667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BNC-C</a:t>
            </a:r>
          </a:p>
        </p:txBody>
      </p:sp>
      <p:sp>
        <p:nvSpPr>
          <p:cNvPr id="35" name="TextBox 34"/>
          <p:cNvSpPr txBox="1"/>
          <p:nvPr/>
        </p:nvSpPr>
        <p:spPr>
          <a:xfrm>
            <a:off x="3233755"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A</a:t>
            </a:r>
          </a:p>
        </p:txBody>
      </p:sp>
      <p:sp>
        <p:nvSpPr>
          <p:cNvPr id="36" name="TextBox 35"/>
          <p:cNvSpPr txBox="1"/>
          <p:nvPr/>
        </p:nvSpPr>
        <p:spPr>
          <a:xfrm>
            <a:off x="3776852"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B</a:t>
            </a:r>
          </a:p>
        </p:txBody>
      </p:sp>
      <p:sp>
        <p:nvSpPr>
          <p:cNvPr id="37" name="TextBox 36"/>
          <p:cNvSpPr txBox="1"/>
          <p:nvPr/>
        </p:nvSpPr>
        <p:spPr>
          <a:xfrm>
            <a:off x="4246869"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a:t>
            </a:r>
          </a:p>
        </p:txBody>
      </p:sp>
      <p:sp>
        <p:nvSpPr>
          <p:cNvPr id="38" name="TextBox 37"/>
          <p:cNvSpPr txBox="1"/>
          <p:nvPr/>
        </p:nvSpPr>
        <p:spPr>
          <a:xfrm>
            <a:off x="4779949"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RJ45-B</a:t>
            </a:r>
          </a:p>
        </p:txBody>
      </p:sp>
      <p:sp>
        <p:nvSpPr>
          <p:cNvPr id="39" name="TextBox 38"/>
          <p:cNvSpPr txBox="1"/>
          <p:nvPr/>
        </p:nvSpPr>
        <p:spPr>
          <a:xfrm>
            <a:off x="4087769"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SFP-A</a:t>
            </a:r>
          </a:p>
        </p:txBody>
      </p:sp>
      <p:sp>
        <p:nvSpPr>
          <p:cNvPr id="40" name="TextBox 39"/>
          <p:cNvSpPr txBox="1"/>
          <p:nvPr/>
        </p:nvSpPr>
        <p:spPr>
          <a:xfrm>
            <a:off x="445723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Micro SD</a:t>
            </a:r>
          </a:p>
        </p:txBody>
      </p:sp>
      <p:sp>
        <p:nvSpPr>
          <p:cNvPr id="41" name="TextBox 40"/>
          <p:cNvSpPr txBox="1"/>
          <p:nvPr/>
        </p:nvSpPr>
        <p:spPr>
          <a:xfrm>
            <a:off x="3575897"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SMB-2</a:t>
            </a:r>
          </a:p>
        </p:txBody>
      </p:sp>
      <p:sp>
        <p:nvSpPr>
          <p:cNvPr id="42" name="TextBox 41"/>
          <p:cNvSpPr txBox="1"/>
          <p:nvPr/>
        </p:nvSpPr>
        <p:spPr>
          <a:xfrm>
            <a:off x="316889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SMB-1</a:t>
            </a:r>
          </a:p>
        </p:txBody>
      </p:sp>
      <p:sp>
        <p:nvSpPr>
          <p:cNvPr id="43" name="TextBox 42"/>
          <p:cNvSpPr txBox="1"/>
          <p:nvPr/>
        </p:nvSpPr>
        <p:spPr>
          <a:xfrm>
            <a:off x="2830438" y="3049024"/>
            <a:ext cx="449118"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SMA</a:t>
            </a:r>
          </a:p>
        </p:txBody>
      </p:sp>
      <p:sp>
        <p:nvSpPr>
          <p:cNvPr id="45" name="TextBox 44"/>
          <p:cNvSpPr txBox="1"/>
          <p:nvPr/>
        </p:nvSpPr>
        <p:spPr>
          <a:xfrm>
            <a:off x="231815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SMB-C</a:t>
            </a:r>
          </a:p>
        </p:txBody>
      </p:sp>
      <p:sp>
        <p:nvSpPr>
          <p:cNvPr id="46" name="TextBox 45"/>
          <p:cNvSpPr txBox="1"/>
          <p:nvPr/>
        </p:nvSpPr>
        <p:spPr>
          <a:xfrm>
            <a:off x="1907616" y="3049024"/>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t>
            </a:r>
          </a:p>
        </p:txBody>
      </p:sp>
      <p:sp>
        <p:nvSpPr>
          <p:cNvPr id="47" name="Right Brace 46"/>
          <p:cNvSpPr/>
          <p:nvPr/>
        </p:nvSpPr>
        <p:spPr bwMode="auto">
          <a:xfrm rot="16200000">
            <a:off x="2778245" y="937252"/>
            <a:ext cx="155591" cy="679731"/>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48" name="Straight Connector 47"/>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51" name="Straight Connector 50"/>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53" name="Picture 52"/>
          <p:cNvPicPr>
            <a:picLocks noChangeAspect="1"/>
          </p:cNvPicPr>
          <p:nvPr/>
        </p:nvPicPr>
        <p:blipFill>
          <a:blip r:embed="rId3"/>
          <a:stretch>
            <a:fillRect/>
          </a:stretch>
        </p:blipFill>
        <p:spPr>
          <a:xfrm>
            <a:off x="521292" y="1705877"/>
            <a:ext cx="1207496" cy="907147"/>
          </a:xfrm>
          <a:prstGeom prst="rect">
            <a:avLst/>
          </a:prstGeom>
        </p:spPr>
      </p:pic>
      <p:grpSp>
        <p:nvGrpSpPr>
          <p:cNvPr id="54" name="Group 53"/>
          <p:cNvGrpSpPr/>
          <p:nvPr/>
        </p:nvGrpSpPr>
        <p:grpSpPr>
          <a:xfrm>
            <a:off x="1163105" y="1208618"/>
            <a:ext cx="8469" cy="524934"/>
            <a:chOff x="1473200" y="1193800"/>
            <a:chExt cx="8469" cy="524934"/>
          </a:xfrm>
        </p:grpSpPr>
        <p:cxnSp>
          <p:nvCxnSpPr>
            <p:cNvPr id="55" name="Straight Connector 54"/>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6386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3" name="Straight Arrow Connector 342"/>
          <p:cNvCxnSpPr/>
          <p:nvPr/>
        </p:nvCxnSpPr>
        <p:spPr bwMode="auto">
          <a:xfrm>
            <a:off x="2175423" y="2779752"/>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344" name="Straight Arrow Connector 343"/>
          <p:cNvCxnSpPr/>
          <p:nvPr/>
        </p:nvCxnSpPr>
        <p:spPr bwMode="auto">
          <a:xfrm flipH="1">
            <a:off x="2166426" y="3687928"/>
            <a:ext cx="2289" cy="801744"/>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4" name="Title 2"/>
          <p:cNvSpPr>
            <a:spLocks noGrp="1"/>
          </p:cNvSpPr>
          <p:nvPr>
            <p:ph type="title" idx="4294967295"/>
          </p:nvPr>
        </p:nvSpPr>
        <p:spPr>
          <a:xfrm>
            <a:off x="0" y="0"/>
            <a:ext cx="9134475" cy="827088"/>
          </a:xfrm>
        </p:spPr>
        <p:txBody>
          <a:bodyPr/>
          <a:lstStyle/>
          <a:p>
            <a:r>
              <a:rPr lang="es-ES" b="1" dirty="0"/>
              <a:t>PTP </a:t>
            </a:r>
            <a:r>
              <a:rPr lang="es-ES" dirty="0"/>
              <a:t>in xGenius</a:t>
            </a:r>
            <a:endParaRPr lang="en-US" dirty="0"/>
          </a:p>
        </p:txBody>
      </p:sp>
      <p:sp>
        <p:nvSpPr>
          <p:cNvPr id="5" name="Rectangle 2"/>
          <p:cNvSpPr txBox="1">
            <a:spLocks noGrp="1" noChangeArrowheads="1"/>
          </p:cNvSpPr>
          <p:nvPr>
            <p:ph idx="1"/>
          </p:nvPr>
        </p:nvSpPr>
        <p:spPr bwMode="auto">
          <a:xfrm>
            <a:off x="5035418" y="1196721"/>
            <a:ext cx="3988764" cy="5400631"/>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dirty="0"/>
              <a:t>This presentation describes how to verify the PTP performance in a site synchronized by ITU-T G.8275.1 phase and time profile.</a:t>
            </a:r>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b="1" dirty="0"/>
              <a:t>xGenius</a:t>
            </a:r>
            <a:r>
              <a:rPr lang="en-US" dirty="0"/>
              <a:t> supports PTP (IEEE 1588 v2) including master and slave emulation and time and frequency features. </a:t>
            </a:r>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dirty="0"/>
              <a:t>For external time reference you can use GNSS, ToD or IRIG-B (avoid 1.5/2.0 MHz, 2048 kHz, 1 PPS and SyncE, because are frequency-only references and this test require also phase)</a:t>
            </a:r>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sz="2400" u="sng" kern="0" dirty="0">
              <a:solidFill>
                <a:srgbClr val="FF0000"/>
              </a:solidFill>
            </a:endParaRPr>
          </a:p>
        </p:txBody>
      </p:sp>
      <p:sp>
        <p:nvSpPr>
          <p:cNvPr id="8" name="object 25"/>
          <p:cNvSpPr/>
          <p:nvPr/>
        </p:nvSpPr>
        <p:spPr>
          <a:xfrm>
            <a:off x="1636981" y="3270824"/>
            <a:ext cx="1047750" cy="662743"/>
          </a:xfrm>
          <a:prstGeom prst="rect">
            <a:avLst/>
          </a:prstGeom>
          <a:blipFill>
            <a:blip r:embed="rId2" cstate="print"/>
            <a:stretch>
              <a:fillRect/>
            </a:stretch>
          </a:blipFill>
        </p:spPr>
        <p:txBody>
          <a:bodyPr wrap="square" lIns="0" tIns="0" rIns="0" bIns="0" rtlCol="0"/>
          <a:lstStyle/>
          <a:p>
            <a:endParaRPr/>
          </a:p>
        </p:txBody>
      </p:sp>
      <p:sp>
        <p:nvSpPr>
          <p:cNvPr id="9" name="object 140"/>
          <p:cNvSpPr/>
          <p:nvPr/>
        </p:nvSpPr>
        <p:spPr>
          <a:xfrm>
            <a:off x="2047624" y="1373329"/>
            <a:ext cx="247650" cy="247650"/>
          </a:xfrm>
          <a:prstGeom prst="rect">
            <a:avLst/>
          </a:prstGeom>
          <a:blipFill>
            <a:blip r:embed="rId3" cstate="print"/>
            <a:stretch>
              <a:fillRect/>
            </a:stretch>
          </a:blipFill>
        </p:spPr>
        <p:txBody>
          <a:bodyPr wrap="square" lIns="0" tIns="0" rIns="0" bIns="0" rtlCol="0"/>
          <a:lstStyle/>
          <a:p>
            <a:endParaRPr/>
          </a:p>
        </p:txBody>
      </p:sp>
      <p:sp>
        <p:nvSpPr>
          <p:cNvPr id="10" name="object 1097"/>
          <p:cNvSpPr/>
          <p:nvPr/>
        </p:nvSpPr>
        <p:spPr>
          <a:xfrm>
            <a:off x="1435307" y="1961111"/>
            <a:ext cx="1479041" cy="240030"/>
          </a:xfrm>
          <a:prstGeom prst="rect">
            <a:avLst/>
          </a:prstGeom>
          <a:blipFill>
            <a:blip r:embed="rId4" cstate="print"/>
            <a:stretch>
              <a:fillRect/>
            </a:stretch>
          </a:blipFill>
        </p:spPr>
        <p:txBody>
          <a:bodyPr wrap="square" lIns="0" tIns="0" rIns="0" bIns="0" rtlCol="0"/>
          <a:lstStyle/>
          <a:p>
            <a:endParaRPr/>
          </a:p>
        </p:txBody>
      </p:sp>
      <p:sp>
        <p:nvSpPr>
          <p:cNvPr id="15" name="object 126"/>
          <p:cNvSpPr txBox="1"/>
          <p:nvPr/>
        </p:nvSpPr>
        <p:spPr>
          <a:xfrm>
            <a:off x="1492334" y="1004200"/>
            <a:ext cx="1605879" cy="135293"/>
          </a:xfrm>
          <a:prstGeom prst="rect">
            <a:avLst/>
          </a:prstGeom>
        </p:spPr>
        <p:txBody>
          <a:bodyPr vert="horz" wrap="square" lIns="0" tIns="12065" rIns="0" bIns="0" rtlCol="0">
            <a:spAutoFit/>
          </a:bodyPr>
          <a:lstStyle/>
          <a:p>
            <a:pPr marL="12700">
              <a:lnSpc>
                <a:spcPct val="100000"/>
              </a:lnSpc>
              <a:spcBef>
                <a:spcPts val="95"/>
              </a:spcBef>
            </a:pPr>
            <a:r>
              <a:rPr lang="es-ES" sz="800" spc="-5" dirty="0">
                <a:solidFill>
                  <a:srgbClr val="00007F"/>
                </a:solidFill>
                <a:latin typeface="Verdana"/>
                <a:cs typeface="Verdana"/>
              </a:rPr>
              <a:t>Network Time Reference</a:t>
            </a:r>
            <a:endParaRPr sz="800" dirty="0">
              <a:latin typeface="Verdana"/>
              <a:cs typeface="Verdana"/>
            </a:endParaRPr>
          </a:p>
        </p:txBody>
      </p:sp>
      <p:grpSp>
        <p:nvGrpSpPr>
          <p:cNvPr id="342" name="Group 341"/>
          <p:cNvGrpSpPr/>
          <p:nvPr/>
        </p:nvGrpSpPr>
        <p:grpSpPr>
          <a:xfrm>
            <a:off x="1430713" y="2726927"/>
            <a:ext cx="1495274" cy="240830"/>
            <a:chOff x="1718837" y="2794906"/>
            <a:chExt cx="1495274" cy="240830"/>
          </a:xfrm>
        </p:grpSpPr>
        <p:sp>
          <p:nvSpPr>
            <p:cNvPr id="119" name="object 7"/>
            <p:cNvSpPr/>
            <p:nvPr/>
          </p:nvSpPr>
          <p:spPr>
            <a:xfrm>
              <a:off x="1729475" y="2897428"/>
              <a:ext cx="11284" cy="17732"/>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120" name="object 14"/>
            <p:cNvSpPr/>
            <p:nvPr/>
          </p:nvSpPr>
          <p:spPr>
            <a:xfrm>
              <a:off x="3172522" y="2916772"/>
              <a:ext cx="11284" cy="17732"/>
            </a:xfrm>
            <a:custGeom>
              <a:avLst/>
              <a:gdLst/>
              <a:ahLst/>
              <a:cxnLst/>
              <a:rect l="l" t="t" r="r" b="b"/>
              <a:pathLst>
                <a:path w="8889" h="13969">
                  <a:moveTo>
                    <a:pt x="6095" y="0"/>
                  </a:moveTo>
                  <a:lnTo>
                    <a:pt x="0" y="762"/>
                  </a:lnTo>
                  <a:lnTo>
                    <a:pt x="2285" y="13716"/>
                  </a:lnTo>
                  <a:lnTo>
                    <a:pt x="8381" y="12954"/>
                  </a:lnTo>
                  <a:lnTo>
                    <a:pt x="6095" y="0"/>
                  </a:lnTo>
                  <a:close/>
                </a:path>
              </a:pathLst>
            </a:custGeom>
            <a:solidFill>
              <a:srgbClr val="FF6D3C"/>
            </a:solidFill>
          </p:spPr>
          <p:txBody>
            <a:bodyPr wrap="square" lIns="0" tIns="0" rIns="0" bIns="0" rtlCol="0"/>
            <a:lstStyle/>
            <a:p>
              <a:endParaRPr/>
            </a:p>
          </p:txBody>
        </p:sp>
        <p:sp>
          <p:nvSpPr>
            <p:cNvPr id="121" name="object 21"/>
            <p:cNvSpPr/>
            <p:nvPr/>
          </p:nvSpPr>
          <p:spPr>
            <a:xfrm>
              <a:off x="1735278" y="2949656"/>
              <a:ext cx="11284" cy="17732"/>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122" name="object 83"/>
            <p:cNvSpPr/>
            <p:nvPr/>
          </p:nvSpPr>
          <p:spPr>
            <a:xfrm>
              <a:off x="2456317" y="2818119"/>
              <a:ext cx="0" cy="47553"/>
            </a:xfrm>
            <a:custGeom>
              <a:avLst/>
              <a:gdLst/>
              <a:ahLst/>
              <a:cxnLst/>
              <a:rect l="l" t="t" r="r" b="b"/>
              <a:pathLst>
                <a:path h="37464">
                  <a:moveTo>
                    <a:pt x="0" y="0"/>
                  </a:moveTo>
                  <a:lnTo>
                    <a:pt x="0" y="37337"/>
                  </a:lnTo>
                </a:path>
              </a:pathLst>
            </a:custGeom>
            <a:ln w="16001">
              <a:solidFill>
                <a:srgbClr val="003357"/>
              </a:solidFill>
            </a:ln>
          </p:spPr>
          <p:txBody>
            <a:bodyPr wrap="square" lIns="0" tIns="0" rIns="0" bIns="0" rtlCol="0"/>
            <a:lstStyle/>
            <a:p>
              <a:endParaRPr/>
            </a:p>
          </p:txBody>
        </p:sp>
        <p:sp>
          <p:nvSpPr>
            <p:cNvPr id="124" name="object 127"/>
            <p:cNvSpPr/>
            <p:nvPr/>
          </p:nvSpPr>
          <p:spPr>
            <a:xfrm>
              <a:off x="1726573" y="2802644"/>
              <a:ext cx="1478993" cy="224871"/>
            </a:xfrm>
            <a:custGeom>
              <a:avLst/>
              <a:gdLst/>
              <a:ahLst/>
              <a:cxnLst/>
              <a:rect l="l" t="t" r="r" b="b"/>
              <a:pathLst>
                <a:path w="1165225" h="177164">
                  <a:moveTo>
                    <a:pt x="1034796" y="0"/>
                  </a:moveTo>
                  <a:lnTo>
                    <a:pt x="139446" y="0"/>
                  </a:lnTo>
                  <a:lnTo>
                    <a:pt x="0" y="40386"/>
                  </a:lnTo>
                  <a:lnTo>
                    <a:pt x="0" y="176784"/>
                  </a:lnTo>
                  <a:lnTo>
                    <a:pt x="1165098" y="176784"/>
                  </a:lnTo>
                  <a:lnTo>
                    <a:pt x="1165098" y="42672"/>
                  </a:lnTo>
                  <a:lnTo>
                    <a:pt x="1034796" y="0"/>
                  </a:lnTo>
                  <a:close/>
                </a:path>
              </a:pathLst>
            </a:custGeom>
            <a:solidFill>
              <a:srgbClr val="7F7F7F"/>
            </a:solidFill>
          </p:spPr>
          <p:txBody>
            <a:bodyPr wrap="square" lIns="0" tIns="0" rIns="0" bIns="0" rtlCol="0"/>
            <a:lstStyle/>
            <a:p>
              <a:endParaRPr/>
            </a:p>
          </p:txBody>
        </p:sp>
        <p:sp>
          <p:nvSpPr>
            <p:cNvPr id="125" name="object 128"/>
            <p:cNvSpPr/>
            <p:nvPr/>
          </p:nvSpPr>
          <p:spPr>
            <a:xfrm>
              <a:off x="1724640" y="2794906"/>
              <a:ext cx="1489471" cy="70120"/>
            </a:xfrm>
            <a:custGeom>
              <a:avLst/>
              <a:gdLst/>
              <a:ahLst/>
              <a:cxnLst/>
              <a:rect l="l" t="t" r="r" b="b"/>
              <a:pathLst>
                <a:path w="1173480" h="55244">
                  <a:moveTo>
                    <a:pt x="1038606" y="0"/>
                  </a:moveTo>
                  <a:lnTo>
                    <a:pt x="1036363" y="12705"/>
                  </a:lnTo>
                  <a:lnTo>
                    <a:pt x="1165098" y="54864"/>
                  </a:lnTo>
                  <a:lnTo>
                    <a:pt x="1173480" y="48768"/>
                  </a:lnTo>
                  <a:lnTo>
                    <a:pt x="1173480" y="44196"/>
                  </a:lnTo>
                  <a:lnTo>
                    <a:pt x="1038606" y="0"/>
                  </a:lnTo>
                  <a:close/>
                </a:path>
                <a:path w="1173480" h="55244">
                  <a:moveTo>
                    <a:pt x="140970" y="0"/>
                  </a:moveTo>
                  <a:lnTo>
                    <a:pt x="139446" y="0"/>
                  </a:lnTo>
                  <a:lnTo>
                    <a:pt x="0" y="40386"/>
                  </a:lnTo>
                  <a:lnTo>
                    <a:pt x="3810" y="52578"/>
                  </a:lnTo>
                  <a:lnTo>
                    <a:pt x="140970" y="12854"/>
                  </a:lnTo>
                  <a:lnTo>
                    <a:pt x="140970" y="0"/>
                  </a:lnTo>
                  <a:close/>
                </a:path>
                <a:path w="1173480" h="55244">
                  <a:moveTo>
                    <a:pt x="1038606" y="0"/>
                  </a:moveTo>
                  <a:lnTo>
                    <a:pt x="140970" y="0"/>
                  </a:lnTo>
                  <a:lnTo>
                    <a:pt x="143256" y="12192"/>
                  </a:lnTo>
                  <a:lnTo>
                    <a:pt x="140970" y="12854"/>
                  </a:lnTo>
                  <a:lnTo>
                    <a:pt x="1036319" y="12954"/>
                  </a:lnTo>
                  <a:lnTo>
                    <a:pt x="1036363" y="12705"/>
                  </a:lnTo>
                  <a:lnTo>
                    <a:pt x="1034796" y="12192"/>
                  </a:lnTo>
                  <a:lnTo>
                    <a:pt x="1038606" y="0"/>
                  </a:lnTo>
                  <a:close/>
                </a:path>
                <a:path w="1173480" h="55244">
                  <a:moveTo>
                    <a:pt x="140970" y="0"/>
                  </a:moveTo>
                  <a:lnTo>
                    <a:pt x="140970" y="12854"/>
                  </a:lnTo>
                  <a:lnTo>
                    <a:pt x="143256" y="12192"/>
                  </a:lnTo>
                  <a:lnTo>
                    <a:pt x="140970" y="0"/>
                  </a:lnTo>
                  <a:close/>
                </a:path>
                <a:path w="1173480" h="55244">
                  <a:moveTo>
                    <a:pt x="1038606" y="0"/>
                  </a:moveTo>
                  <a:lnTo>
                    <a:pt x="1034796" y="12192"/>
                  </a:lnTo>
                  <a:lnTo>
                    <a:pt x="1036363" y="12705"/>
                  </a:lnTo>
                  <a:lnTo>
                    <a:pt x="1038606" y="0"/>
                  </a:lnTo>
                  <a:close/>
                </a:path>
              </a:pathLst>
            </a:custGeom>
            <a:solidFill>
              <a:srgbClr val="000000"/>
            </a:solidFill>
          </p:spPr>
          <p:txBody>
            <a:bodyPr wrap="square" lIns="0" tIns="0" rIns="0" bIns="0" rtlCol="0"/>
            <a:lstStyle/>
            <a:p>
              <a:endParaRPr/>
            </a:p>
          </p:txBody>
        </p:sp>
        <p:sp>
          <p:nvSpPr>
            <p:cNvPr id="126" name="object 129"/>
            <p:cNvSpPr/>
            <p:nvPr/>
          </p:nvSpPr>
          <p:spPr>
            <a:xfrm>
              <a:off x="3205889" y="2856806"/>
              <a:ext cx="0" cy="178930"/>
            </a:xfrm>
            <a:custGeom>
              <a:avLst/>
              <a:gdLst/>
              <a:ahLst/>
              <a:cxnLst/>
              <a:rect l="l" t="t" r="r" b="b"/>
              <a:pathLst>
                <a:path h="140969">
                  <a:moveTo>
                    <a:pt x="0" y="0"/>
                  </a:moveTo>
                  <a:lnTo>
                    <a:pt x="0" y="140970"/>
                  </a:lnTo>
                </a:path>
              </a:pathLst>
            </a:custGeom>
            <a:ln w="12954">
              <a:solidFill>
                <a:srgbClr val="000000"/>
              </a:solidFill>
            </a:ln>
          </p:spPr>
          <p:txBody>
            <a:bodyPr wrap="square" lIns="0" tIns="0" rIns="0" bIns="0" rtlCol="0"/>
            <a:lstStyle/>
            <a:p>
              <a:endParaRPr/>
            </a:p>
          </p:txBody>
        </p:sp>
        <p:sp>
          <p:nvSpPr>
            <p:cNvPr id="127" name="object 130"/>
            <p:cNvSpPr/>
            <p:nvPr/>
          </p:nvSpPr>
          <p:spPr>
            <a:xfrm>
              <a:off x="1718837" y="3027515"/>
              <a:ext cx="1487053" cy="0"/>
            </a:xfrm>
            <a:custGeom>
              <a:avLst/>
              <a:gdLst/>
              <a:ahLst/>
              <a:cxnLst/>
              <a:rect l="l" t="t" r="r" b="b"/>
              <a:pathLst>
                <a:path w="1171575">
                  <a:moveTo>
                    <a:pt x="0" y="0"/>
                  </a:moveTo>
                  <a:lnTo>
                    <a:pt x="1171194" y="0"/>
                  </a:lnTo>
                </a:path>
              </a:pathLst>
            </a:custGeom>
            <a:ln w="12953">
              <a:solidFill>
                <a:srgbClr val="000000"/>
              </a:solidFill>
            </a:ln>
          </p:spPr>
          <p:txBody>
            <a:bodyPr wrap="square" lIns="0" tIns="0" rIns="0" bIns="0" rtlCol="0"/>
            <a:lstStyle/>
            <a:p>
              <a:endParaRPr/>
            </a:p>
          </p:txBody>
        </p:sp>
        <p:sp>
          <p:nvSpPr>
            <p:cNvPr id="128" name="object 131"/>
            <p:cNvSpPr/>
            <p:nvPr/>
          </p:nvSpPr>
          <p:spPr>
            <a:xfrm>
              <a:off x="1727057" y="2846167"/>
              <a:ext cx="0" cy="181348"/>
            </a:xfrm>
            <a:custGeom>
              <a:avLst/>
              <a:gdLst/>
              <a:ahLst/>
              <a:cxnLst/>
              <a:rect l="l" t="t" r="r" b="b"/>
              <a:pathLst>
                <a:path h="142875">
                  <a:moveTo>
                    <a:pt x="0" y="0"/>
                  </a:moveTo>
                  <a:lnTo>
                    <a:pt x="0" y="142494"/>
                  </a:lnTo>
                </a:path>
              </a:pathLst>
            </a:custGeom>
            <a:ln w="12953">
              <a:solidFill>
                <a:srgbClr val="000000"/>
              </a:solidFill>
            </a:ln>
          </p:spPr>
          <p:txBody>
            <a:bodyPr wrap="square" lIns="0" tIns="0" rIns="0" bIns="0" rtlCol="0"/>
            <a:lstStyle/>
            <a:p>
              <a:endParaRPr/>
            </a:p>
          </p:txBody>
        </p:sp>
        <p:sp>
          <p:nvSpPr>
            <p:cNvPr id="129" name="object 132"/>
            <p:cNvSpPr/>
            <p:nvPr/>
          </p:nvSpPr>
          <p:spPr>
            <a:xfrm>
              <a:off x="1736245" y="2865511"/>
              <a:ext cx="1462067" cy="154750"/>
            </a:xfrm>
            <a:custGeom>
              <a:avLst/>
              <a:gdLst/>
              <a:ahLst/>
              <a:cxnLst/>
              <a:rect l="l" t="t" r="r" b="b"/>
              <a:pathLst>
                <a:path w="1151889" h="121919">
                  <a:moveTo>
                    <a:pt x="0" y="121920"/>
                  </a:moveTo>
                  <a:lnTo>
                    <a:pt x="1151382" y="121920"/>
                  </a:lnTo>
                  <a:lnTo>
                    <a:pt x="1151382" y="0"/>
                  </a:lnTo>
                  <a:lnTo>
                    <a:pt x="0" y="0"/>
                  </a:lnTo>
                  <a:lnTo>
                    <a:pt x="0" y="121920"/>
                  </a:lnTo>
                  <a:close/>
                </a:path>
              </a:pathLst>
            </a:custGeom>
            <a:solidFill>
              <a:srgbClr val="2A2A2A"/>
            </a:solidFill>
          </p:spPr>
          <p:txBody>
            <a:bodyPr wrap="square" lIns="0" tIns="0" rIns="0" bIns="0" rtlCol="0"/>
            <a:lstStyle/>
            <a:p>
              <a:endParaRPr/>
            </a:p>
          </p:txBody>
        </p:sp>
        <p:sp>
          <p:nvSpPr>
            <p:cNvPr id="130" name="object 133"/>
            <p:cNvSpPr/>
            <p:nvPr/>
          </p:nvSpPr>
          <p:spPr>
            <a:xfrm>
              <a:off x="1736245" y="2865994"/>
              <a:ext cx="1464485" cy="0"/>
            </a:xfrm>
            <a:custGeom>
              <a:avLst/>
              <a:gdLst/>
              <a:ahLst/>
              <a:cxnLst/>
              <a:rect l="l" t="t" r="r" b="b"/>
              <a:pathLst>
                <a:path w="1153795">
                  <a:moveTo>
                    <a:pt x="0" y="0"/>
                  </a:moveTo>
                  <a:lnTo>
                    <a:pt x="1153668" y="0"/>
                  </a:lnTo>
                </a:path>
              </a:pathLst>
            </a:custGeom>
            <a:ln w="3809">
              <a:solidFill>
                <a:srgbClr val="2A2A2A"/>
              </a:solidFill>
            </a:ln>
          </p:spPr>
          <p:txBody>
            <a:bodyPr wrap="square" lIns="0" tIns="0" rIns="0" bIns="0" rtlCol="0"/>
            <a:lstStyle/>
            <a:p>
              <a:endParaRPr/>
            </a:p>
          </p:txBody>
        </p:sp>
        <p:sp>
          <p:nvSpPr>
            <p:cNvPr id="131" name="object 134"/>
            <p:cNvSpPr/>
            <p:nvPr/>
          </p:nvSpPr>
          <p:spPr>
            <a:xfrm>
              <a:off x="3198151" y="2865511"/>
              <a:ext cx="0" cy="157974"/>
            </a:xfrm>
            <a:custGeom>
              <a:avLst/>
              <a:gdLst/>
              <a:ahLst/>
              <a:cxnLst/>
              <a:rect l="l" t="t" r="r" b="b"/>
              <a:pathLst>
                <a:path h="124460">
                  <a:moveTo>
                    <a:pt x="0" y="0"/>
                  </a:moveTo>
                  <a:lnTo>
                    <a:pt x="0" y="124205"/>
                  </a:lnTo>
                </a:path>
              </a:pathLst>
            </a:custGeom>
            <a:ln w="3809">
              <a:solidFill>
                <a:srgbClr val="2A2A2A"/>
              </a:solidFill>
            </a:ln>
          </p:spPr>
          <p:txBody>
            <a:bodyPr wrap="square" lIns="0" tIns="0" rIns="0" bIns="0" rtlCol="0"/>
            <a:lstStyle/>
            <a:p>
              <a:endParaRPr/>
            </a:p>
          </p:txBody>
        </p:sp>
        <p:sp>
          <p:nvSpPr>
            <p:cNvPr id="132" name="object 135"/>
            <p:cNvSpPr/>
            <p:nvPr/>
          </p:nvSpPr>
          <p:spPr>
            <a:xfrm>
              <a:off x="1734312" y="3020745"/>
              <a:ext cx="1463679" cy="0"/>
            </a:xfrm>
            <a:custGeom>
              <a:avLst/>
              <a:gdLst/>
              <a:ahLst/>
              <a:cxnLst/>
              <a:rect l="l" t="t" r="r" b="b"/>
              <a:pathLst>
                <a:path w="1153160">
                  <a:moveTo>
                    <a:pt x="0" y="0"/>
                  </a:moveTo>
                  <a:lnTo>
                    <a:pt x="1152906" y="0"/>
                  </a:lnTo>
                </a:path>
              </a:pathLst>
            </a:custGeom>
            <a:ln w="3809">
              <a:solidFill>
                <a:srgbClr val="2A2A2A"/>
              </a:solidFill>
            </a:ln>
          </p:spPr>
          <p:txBody>
            <a:bodyPr wrap="square" lIns="0" tIns="0" rIns="0" bIns="0" rtlCol="0"/>
            <a:lstStyle/>
            <a:p>
              <a:endParaRPr/>
            </a:p>
          </p:txBody>
        </p:sp>
        <p:sp>
          <p:nvSpPr>
            <p:cNvPr id="133" name="object 136"/>
            <p:cNvSpPr/>
            <p:nvPr/>
          </p:nvSpPr>
          <p:spPr>
            <a:xfrm>
              <a:off x="1736730" y="2863576"/>
              <a:ext cx="0" cy="157168"/>
            </a:xfrm>
            <a:custGeom>
              <a:avLst/>
              <a:gdLst/>
              <a:ahLst/>
              <a:cxnLst/>
              <a:rect l="l" t="t" r="r" b="b"/>
              <a:pathLst>
                <a:path h="123825">
                  <a:moveTo>
                    <a:pt x="0" y="0"/>
                  </a:moveTo>
                  <a:lnTo>
                    <a:pt x="0" y="123444"/>
                  </a:lnTo>
                </a:path>
              </a:pathLst>
            </a:custGeom>
            <a:ln w="3810">
              <a:solidFill>
                <a:srgbClr val="2A2A2A"/>
              </a:solidFill>
            </a:ln>
          </p:spPr>
          <p:txBody>
            <a:bodyPr wrap="square" lIns="0" tIns="0" rIns="0" bIns="0" rtlCol="0"/>
            <a:lstStyle/>
            <a:p>
              <a:endParaRPr/>
            </a:p>
          </p:txBody>
        </p:sp>
        <p:sp>
          <p:nvSpPr>
            <p:cNvPr id="134" name="object 137"/>
            <p:cNvSpPr/>
            <p:nvPr/>
          </p:nvSpPr>
          <p:spPr>
            <a:xfrm>
              <a:off x="1970306" y="2961262"/>
              <a:ext cx="33852" cy="40300"/>
            </a:xfrm>
            <a:custGeom>
              <a:avLst/>
              <a:gdLst/>
              <a:ahLst/>
              <a:cxnLst/>
              <a:rect l="l" t="t" r="r" b="b"/>
              <a:pathLst>
                <a:path w="26669" h="31750">
                  <a:moveTo>
                    <a:pt x="13715" y="0"/>
                  </a:moveTo>
                  <a:lnTo>
                    <a:pt x="8381" y="761"/>
                  </a:lnTo>
                  <a:lnTo>
                    <a:pt x="4571" y="4571"/>
                  </a:lnTo>
                  <a:lnTo>
                    <a:pt x="1523" y="9143"/>
                  </a:lnTo>
                  <a:lnTo>
                    <a:pt x="0" y="15239"/>
                  </a:lnTo>
                  <a:lnTo>
                    <a:pt x="1523" y="21335"/>
                  </a:lnTo>
                  <a:lnTo>
                    <a:pt x="4571" y="26669"/>
                  </a:lnTo>
                  <a:lnTo>
                    <a:pt x="8381" y="29717"/>
                  </a:lnTo>
                  <a:lnTo>
                    <a:pt x="13715" y="31241"/>
                  </a:lnTo>
                  <a:lnTo>
                    <a:pt x="19049" y="29717"/>
                  </a:lnTo>
                  <a:lnTo>
                    <a:pt x="22859" y="26669"/>
                  </a:lnTo>
                  <a:lnTo>
                    <a:pt x="25907" y="21335"/>
                  </a:lnTo>
                  <a:lnTo>
                    <a:pt x="26669" y="15239"/>
                  </a:lnTo>
                  <a:lnTo>
                    <a:pt x="25907" y="9143"/>
                  </a:lnTo>
                  <a:lnTo>
                    <a:pt x="22859" y="4571"/>
                  </a:lnTo>
                  <a:lnTo>
                    <a:pt x="19049" y="761"/>
                  </a:lnTo>
                  <a:lnTo>
                    <a:pt x="13715" y="0"/>
                  </a:lnTo>
                  <a:close/>
                </a:path>
              </a:pathLst>
            </a:custGeom>
            <a:solidFill>
              <a:srgbClr val="000000"/>
            </a:solidFill>
          </p:spPr>
          <p:txBody>
            <a:bodyPr wrap="square" lIns="0" tIns="0" rIns="0" bIns="0" rtlCol="0"/>
            <a:lstStyle/>
            <a:p>
              <a:endParaRPr/>
            </a:p>
          </p:txBody>
        </p:sp>
        <p:sp>
          <p:nvSpPr>
            <p:cNvPr id="135" name="object 138"/>
            <p:cNvSpPr/>
            <p:nvPr/>
          </p:nvSpPr>
          <p:spPr>
            <a:xfrm>
              <a:off x="1968372" y="2959328"/>
              <a:ext cx="38688" cy="45135"/>
            </a:xfrm>
            <a:custGeom>
              <a:avLst/>
              <a:gdLst/>
              <a:ahLst/>
              <a:cxnLst/>
              <a:rect l="l" t="t" r="r" b="b"/>
              <a:pathLst>
                <a:path w="30480" h="35560">
                  <a:moveTo>
                    <a:pt x="22097" y="761"/>
                  </a:moveTo>
                  <a:lnTo>
                    <a:pt x="8381" y="761"/>
                  </a:lnTo>
                  <a:lnTo>
                    <a:pt x="4571" y="4571"/>
                  </a:lnTo>
                  <a:lnTo>
                    <a:pt x="4571" y="5333"/>
                  </a:lnTo>
                  <a:lnTo>
                    <a:pt x="1523" y="9905"/>
                  </a:lnTo>
                  <a:lnTo>
                    <a:pt x="1523" y="10667"/>
                  </a:lnTo>
                  <a:lnTo>
                    <a:pt x="0" y="16763"/>
                  </a:lnTo>
                  <a:lnTo>
                    <a:pt x="0" y="17525"/>
                  </a:lnTo>
                  <a:lnTo>
                    <a:pt x="1523" y="23621"/>
                  </a:lnTo>
                  <a:lnTo>
                    <a:pt x="4571" y="28955"/>
                  </a:lnTo>
                  <a:lnTo>
                    <a:pt x="5333" y="29717"/>
                  </a:lnTo>
                  <a:lnTo>
                    <a:pt x="9143" y="32765"/>
                  </a:lnTo>
                  <a:lnTo>
                    <a:pt x="9905" y="33527"/>
                  </a:lnTo>
                  <a:lnTo>
                    <a:pt x="15239" y="35051"/>
                  </a:lnTo>
                  <a:lnTo>
                    <a:pt x="16001" y="35051"/>
                  </a:lnTo>
                  <a:lnTo>
                    <a:pt x="21335" y="33527"/>
                  </a:lnTo>
                  <a:lnTo>
                    <a:pt x="22097" y="32765"/>
                  </a:lnTo>
                  <a:lnTo>
                    <a:pt x="24002" y="31241"/>
                  </a:lnTo>
                  <a:lnTo>
                    <a:pt x="15239" y="31241"/>
                  </a:lnTo>
                  <a:lnTo>
                    <a:pt x="15620" y="31133"/>
                  </a:lnTo>
                  <a:lnTo>
                    <a:pt x="10667" y="29717"/>
                  </a:lnTo>
                  <a:lnTo>
                    <a:pt x="11429" y="29717"/>
                  </a:lnTo>
                  <a:lnTo>
                    <a:pt x="8572" y="27431"/>
                  </a:lnTo>
                  <a:lnTo>
                    <a:pt x="7619" y="27431"/>
                  </a:lnTo>
                  <a:lnTo>
                    <a:pt x="4571" y="22097"/>
                  </a:lnTo>
                  <a:lnTo>
                    <a:pt x="5143" y="22097"/>
                  </a:lnTo>
                  <a:lnTo>
                    <a:pt x="4000" y="17525"/>
                  </a:lnTo>
                  <a:lnTo>
                    <a:pt x="3809" y="17525"/>
                  </a:lnTo>
                  <a:lnTo>
                    <a:pt x="3809" y="16763"/>
                  </a:lnTo>
                  <a:lnTo>
                    <a:pt x="4000" y="16763"/>
                  </a:lnTo>
                  <a:lnTo>
                    <a:pt x="5143" y="12191"/>
                  </a:lnTo>
                  <a:lnTo>
                    <a:pt x="4571" y="12191"/>
                  </a:lnTo>
                  <a:lnTo>
                    <a:pt x="7619" y="7619"/>
                  </a:lnTo>
                  <a:lnTo>
                    <a:pt x="11429" y="3809"/>
                  </a:lnTo>
                  <a:lnTo>
                    <a:pt x="25145" y="3809"/>
                  </a:lnTo>
                  <a:lnTo>
                    <a:pt x="22097" y="761"/>
                  </a:lnTo>
                  <a:close/>
                </a:path>
                <a:path w="30480" h="35560">
                  <a:moveTo>
                    <a:pt x="15620" y="31133"/>
                  </a:moveTo>
                  <a:lnTo>
                    <a:pt x="15239" y="31241"/>
                  </a:lnTo>
                  <a:lnTo>
                    <a:pt x="16001" y="31241"/>
                  </a:lnTo>
                  <a:lnTo>
                    <a:pt x="15620" y="31133"/>
                  </a:lnTo>
                  <a:close/>
                </a:path>
                <a:path w="30480" h="35560">
                  <a:moveTo>
                    <a:pt x="23020" y="27151"/>
                  </a:moveTo>
                  <a:lnTo>
                    <a:pt x="19811" y="29717"/>
                  </a:lnTo>
                  <a:lnTo>
                    <a:pt x="20573" y="29717"/>
                  </a:lnTo>
                  <a:lnTo>
                    <a:pt x="15620" y="31133"/>
                  </a:lnTo>
                  <a:lnTo>
                    <a:pt x="16001" y="31241"/>
                  </a:lnTo>
                  <a:lnTo>
                    <a:pt x="24002" y="31241"/>
                  </a:lnTo>
                  <a:lnTo>
                    <a:pt x="25907" y="29717"/>
                  </a:lnTo>
                  <a:lnTo>
                    <a:pt x="25907" y="28955"/>
                  </a:lnTo>
                  <a:lnTo>
                    <a:pt x="26778" y="27431"/>
                  </a:lnTo>
                  <a:lnTo>
                    <a:pt x="22859" y="27431"/>
                  </a:lnTo>
                  <a:lnTo>
                    <a:pt x="23020" y="27151"/>
                  </a:lnTo>
                  <a:close/>
                </a:path>
                <a:path w="30480" h="35560">
                  <a:moveTo>
                    <a:pt x="7619" y="26669"/>
                  </a:moveTo>
                  <a:lnTo>
                    <a:pt x="7619" y="27431"/>
                  </a:lnTo>
                  <a:lnTo>
                    <a:pt x="8572" y="27431"/>
                  </a:lnTo>
                  <a:lnTo>
                    <a:pt x="7619" y="26669"/>
                  </a:lnTo>
                  <a:close/>
                </a:path>
                <a:path w="30480" h="35560">
                  <a:moveTo>
                    <a:pt x="23621" y="26669"/>
                  </a:moveTo>
                  <a:lnTo>
                    <a:pt x="23020" y="27151"/>
                  </a:lnTo>
                  <a:lnTo>
                    <a:pt x="22859" y="27431"/>
                  </a:lnTo>
                  <a:lnTo>
                    <a:pt x="23621" y="26669"/>
                  </a:lnTo>
                  <a:close/>
                </a:path>
                <a:path w="30480" h="35560">
                  <a:moveTo>
                    <a:pt x="27214" y="26669"/>
                  </a:moveTo>
                  <a:lnTo>
                    <a:pt x="23621" y="26669"/>
                  </a:lnTo>
                  <a:lnTo>
                    <a:pt x="22859" y="27431"/>
                  </a:lnTo>
                  <a:lnTo>
                    <a:pt x="26778" y="27431"/>
                  </a:lnTo>
                  <a:lnTo>
                    <a:pt x="27214" y="26669"/>
                  </a:lnTo>
                  <a:close/>
                </a:path>
                <a:path w="30480" h="35560">
                  <a:moveTo>
                    <a:pt x="25907" y="22097"/>
                  </a:moveTo>
                  <a:lnTo>
                    <a:pt x="23020" y="27151"/>
                  </a:lnTo>
                  <a:lnTo>
                    <a:pt x="23621" y="26669"/>
                  </a:lnTo>
                  <a:lnTo>
                    <a:pt x="27214" y="26669"/>
                  </a:lnTo>
                  <a:lnTo>
                    <a:pt x="28955" y="23621"/>
                  </a:lnTo>
                  <a:lnTo>
                    <a:pt x="29717" y="23621"/>
                  </a:lnTo>
                  <a:lnTo>
                    <a:pt x="29813" y="22859"/>
                  </a:lnTo>
                  <a:lnTo>
                    <a:pt x="25907" y="22859"/>
                  </a:lnTo>
                  <a:lnTo>
                    <a:pt x="25907" y="22097"/>
                  </a:lnTo>
                  <a:close/>
                </a:path>
                <a:path w="30480" h="35560">
                  <a:moveTo>
                    <a:pt x="5143" y="22097"/>
                  </a:moveTo>
                  <a:lnTo>
                    <a:pt x="4571" y="22097"/>
                  </a:lnTo>
                  <a:lnTo>
                    <a:pt x="5333" y="22859"/>
                  </a:lnTo>
                  <a:lnTo>
                    <a:pt x="5143" y="22097"/>
                  </a:lnTo>
                  <a:close/>
                </a:path>
                <a:path w="30480" h="35560">
                  <a:moveTo>
                    <a:pt x="28574" y="17144"/>
                  </a:moveTo>
                  <a:lnTo>
                    <a:pt x="26669" y="17525"/>
                  </a:lnTo>
                  <a:lnTo>
                    <a:pt x="25907" y="22859"/>
                  </a:lnTo>
                  <a:lnTo>
                    <a:pt x="29813" y="22859"/>
                  </a:lnTo>
                  <a:lnTo>
                    <a:pt x="30479" y="17525"/>
                  </a:lnTo>
                  <a:lnTo>
                    <a:pt x="28574" y="17144"/>
                  </a:lnTo>
                  <a:close/>
                </a:path>
                <a:path w="30480" h="35560">
                  <a:moveTo>
                    <a:pt x="3905" y="17144"/>
                  </a:moveTo>
                  <a:lnTo>
                    <a:pt x="3809" y="17525"/>
                  </a:lnTo>
                  <a:lnTo>
                    <a:pt x="4000" y="17525"/>
                  </a:lnTo>
                  <a:lnTo>
                    <a:pt x="3905" y="17144"/>
                  </a:lnTo>
                  <a:close/>
                </a:path>
                <a:path w="30480" h="35560">
                  <a:moveTo>
                    <a:pt x="26622" y="17144"/>
                  </a:moveTo>
                  <a:lnTo>
                    <a:pt x="26574" y="17525"/>
                  </a:lnTo>
                  <a:lnTo>
                    <a:pt x="26622" y="17144"/>
                  </a:lnTo>
                  <a:close/>
                </a:path>
                <a:path w="30480" h="35560">
                  <a:moveTo>
                    <a:pt x="26669" y="16763"/>
                  </a:moveTo>
                  <a:lnTo>
                    <a:pt x="26669" y="17525"/>
                  </a:lnTo>
                  <a:lnTo>
                    <a:pt x="28574" y="17144"/>
                  </a:lnTo>
                  <a:lnTo>
                    <a:pt x="26669" y="16763"/>
                  </a:lnTo>
                  <a:close/>
                </a:path>
                <a:path w="30480" h="35560">
                  <a:moveTo>
                    <a:pt x="4000" y="16763"/>
                  </a:moveTo>
                  <a:lnTo>
                    <a:pt x="3809" y="16763"/>
                  </a:lnTo>
                  <a:lnTo>
                    <a:pt x="3905" y="17144"/>
                  </a:lnTo>
                  <a:lnTo>
                    <a:pt x="4000" y="16763"/>
                  </a:lnTo>
                  <a:close/>
                </a:path>
                <a:path w="30480" h="35560">
                  <a:moveTo>
                    <a:pt x="29813" y="11429"/>
                  </a:moveTo>
                  <a:lnTo>
                    <a:pt x="25907" y="11429"/>
                  </a:lnTo>
                  <a:lnTo>
                    <a:pt x="26622" y="17144"/>
                  </a:lnTo>
                  <a:lnTo>
                    <a:pt x="26669" y="16763"/>
                  </a:lnTo>
                  <a:lnTo>
                    <a:pt x="30479" y="16763"/>
                  </a:lnTo>
                  <a:lnTo>
                    <a:pt x="29813" y="11429"/>
                  </a:lnTo>
                  <a:close/>
                </a:path>
                <a:path w="30480" h="35560">
                  <a:moveTo>
                    <a:pt x="30479" y="16763"/>
                  </a:moveTo>
                  <a:lnTo>
                    <a:pt x="26669" y="16763"/>
                  </a:lnTo>
                  <a:lnTo>
                    <a:pt x="28574" y="17144"/>
                  </a:lnTo>
                  <a:lnTo>
                    <a:pt x="30479" y="16763"/>
                  </a:lnTo>
                  <a:close/>
                </a:path>
                <a:path w="30480" h="35560">
                  <a:moveTo>
                    <a:pt x="5333" y="11429"/>
                  </a:moveTo>
                  <a:lnTo>
                    <a:pt x="4571" y="12191"/>
                  </a:lnTo>
                  <a:lnTo>
                    <a:pt x="5143" y="12191"/>
                  </a:lnTo>
                  <a:lnTo>
                    <a:pt x="5333" y="11429"/>
                  </a:lnTo>
                  <a:close/>
                </a:path>
                <a:path w="30480" h="35560">
                  <a:moveTo>
                    <a:pt x="19684" y="4444"/>
                  </a:moveTo>
                  <a:lnTo>
                    <a:pt x="22859" y="7619"/>
                  </a:lnTo>
                  <a:lnTo>
                    <a:pt x="25907" y="12191"/>
                  </a:lnTo>
                  <a:lnTo>
                    <a:pt x="25907" y="11429"/>
                  </a:lnTo>
                  <a:lnTo>
                    <a:pt x="29813" y="11429"/>
                  </a:lnTo>
                  <a:lnTo>
                    <a:pt x="29717" y="10667"/>
                  </a:lnTo>
                  <a:lnTo>
                    <a:pt x="28955" y="9905"/>
                  </a:lnTo>
                  <a:lnTo>
                    <a:pt x="25907" y="5333"/>
                  </a:lnTo>
                  <a:lnTo>
                    <a:pt x="25907" y="4571"/>
                  </a:lnTo>
                  <a:lnTo>
                    <a:pt x="20573" y="4571"/>
                  </a:lnTo>
                  <a:lnTo>
                    <a:pt x="19684" y="4444"/>
                  </a:lnTo>
                  <a:close/>
                </a:path>
                <a:path w="30480" h="35560">
                  <a:moveTo>
                    <a:pt x="15239" y="3809"/>
                  </a:moveTo>
                  <a:lnTo>
                    <a:pt x="11429" y="3809"/>
                  </a:lnTo>
                  <a:lnTo>
                    <a:pt x="10667" y="4571"/>
                  </a:lnTo>
                  <a:lnTo>
                    <a:pt x="15620" y="3864"/>
                  </a:lnTo>
                  <a:lnTo>
                    <a:pt x="15239" y="3809"/>
                  </a:lnTo>
                  <a:close/>
                </a:path>
                <a:path w="30480" h="35560">
                  <a:moveTo>
                    <a:pt x="19049" y="3809"/>
                  </a:moveTo>
                  <a:lnTo>
                    <a:pt x="19684" y="4444"/>
                  </a:lnTo>
                  <a:lnTo>
                    <a:pt x="20573" y="4571"/>
                  </a:lnTo>
                  <a:lnTo>
                    <a:pt x="19049" y="3809"/>
                  </a:lnTo>
                  <a:close/>
                </a:path>
                <a:path w="30480" h="35560">
                  <a:moveTo>
                    <a:pt x="25145" y="3809"/>
                  </a:moveTo>
                  <a:lnTo>
                    <a:pt x="19049" y="3809"/>
                  </a:lnTo>
                  <a:lnTo>
                    <a:pt x="20573" y="4571"/>
                  </a:lnTo>
                  <a:lnTo>
                    <a:pt x="25907" y="4571"/>
                  </a:lnTo>
                  <a:lnTo>
                    <a:pt x="25145" y="3809"/>
                  </a:lnTo>
                  <a:close/>
                </a:path>
                <a:path w="30480" h="35560">
                  <a:moveTo>
                    <a:pt x="19049" y="3809"/>
                  </a:moveTo>
                  <a:lnTo>
                    <a:pt x="16001" y="3809"/>
                  </a:lnTo>
                  <a:lnTo>
                    <a:pt x="15620" y="3864"/>
                  </a:lnTo>
                  <a:lnTo>
                    <a:pt x="19684" y="4444"/>
                  </a:lnTo>
                  <a:lnTo>
                    <a:pt x="19049" y="3809"/>
                  </a:lnTo>
                  <a:close/>
                </a:path>
                <a:path w="30480" h="35560">
                  <a:moveTo>
                    <a:pt x="16001" y="3809"/>
                  </a:moveTo>
                  <a:lnTo>
                    <a:pt x="15239" y="3809"/>
                  </a:lnTo>
                  <a:lnTo>
                    <a:pt x="15620" y="3864"/>
                  </a:lnTo>
                  <a:lnTo>
                    <a:pt x="16001" y="3809"/>
                  </a:lnTo>
                  <a:close/>
                </a:path>
                <a:path w="30480" h="35560">
                  <a:moveTo>
                    <a:pt x="16001" y="0"/>
                  </a:moveTo>
                  <a:lnTo>
                    <a:pt x="15239" y="0"/>
                  </a:lnTo>
                  <a:lnTo>
                    <a:pt x="9905" y="761"/>
                  </a:lnTo>
                  <a:lnTo>
                    <a:pt x="21335" y="761"/>
                  </a:lnTo>
                  <a:lnTo>
                    <a:pt x="16001" y="0"/>
                  </a:lnTo>
                  <a:close/>
                </a:path>
              </a:pathLst>
            </a:custGeom>
            <a:solidFill>
              <a:srgbClr val="000000"/>
            </a:solidFill>
          </p:spPr>
          <p:txBody>
            <a:bodyPr wrap="square" lIns="0" tIns="0" rIns="0" bIns="0" rtlCol="0"/>
            <a:lstStyle/>
            <a:p>
              <a:endParaRPr/>
            </a:p>
          </p:txBody>
        </p:sp>
        <p:sp>
          <p:nvSpPr>
            <p:cNvPr id="136" name="object 139"/>
            <p:cNvSpPr/>
            <p:nvPr/>
          </p:nvSpPr>
          <p:spPr>
            <a:xfrm>
              <a:off x="2002222" y="2980606"/>
              <a:ext cx="4836" cy="1612"/>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000000"/>
            </a:solidFill>
          </p:spPr>
          <p:txBody>
            <a:bodyPr wrap="square" lIns="0" tIns="0" rIns="0" bIns="0" rtlCol="0"/>
            <a:lstStyle/>
            <a:p>
              <a:endParaRPr/>
            </a:p>
          </p:txBody>
        </p:sp>
        <p:sp>
          <p:nvSpPr>
            <p:cNvPr id="137" name="object 140"/>
            <p:cNvSpPr/>
            <p:nvPr/>
          </p:nvSpPr>
          <p:spPr>
            <a:xfrm>
              <a:off x="1978042" y="2968033"/>
              <a:ext cx="20956" cy="23374"/>
            </a:xfrm>
            <a:custGeom>
              <a:avLst/>
              <a:gdLst/>
              <a:ahLst/>
              <a:cxnLst/>
              <a:rect l="l" t="t" r="r" b="b"/>
              <a:pathLst>
                <a:path w="16510" h="18414">
                  <a:moveTo>
                    <a:pt x="8381" y="0"/>
                  </a:moveTo>
                  <a:lnTo>
                    <a:pt x="7619" y="0"/>
                  </a:lnTo>
                  <a:lnTo>
                    <a:pt x="3047" y="3047"/>
                  </a:lnTo>
                  <a:lnTo>
                    <a:pt x="2285" y="3809"/>
                  </a:lnTo>
                  <a:lnTo>
                    <a:pt x="0" y="9143"/>
                  </a:lnTo>
                  <a:lnTo>
                    <a:pt x="0" y="9905"/>
                  </a:lnTo>
                  <a:lnTo>
                    <a:pt x="2285" y="16001"/>
                  </a:lnTo>
                  <a:lnTo>
                    <a:pt x="3047" y="16001"/>
                  </a:lnTo>
                  <a:lnTo>
                    <a:pt x="7619" y="18287"/>
                  </a:lnTo>
                  <a:lnTo>
                    <a:pt x="8381" y="18287"/>
                  </a:lnTo>
                  <a:lnTo>
                    <a:pt x="11937" y="16763"/>
                  </a:lnTo>
                  <a:lnTo>
                    <a:pt x="7619" y="16763"/>
                  </a:lnTo>
                  <a:lnTo>
                    <a:pt x="8030" y="16588"/>
                  </a:lnTo>
                  <a:lnTo>
                    <a:pt x="5333" y="15239"/>
                  </a:lnTo>
                  <a:lnTo>
                    <a:pt x="3809" y="15239"/>
                  </a:lnTo>
                  <a:lnTo>
                    <a:pt x="1809" y="9905"/>
                  </a:lnTo>
                  <a:lnTo>
                    <a:pt x="1523" y="9905"/>
                  </a:lnTo>
                  <a:lnTo>
                    <a:pt x="1523" y="9143"/>
                  </a:lnTo>
                  <a:lnTo>
                    <a:pt x="1850" y="9143"/>
                  </a:lnTo>
                  <a:lnTo>
                    <a:pt x="3809" y="4571"/>
                  </a:lnTo>
                  <a:lnTo>
                    <a:pt x="8030" y="1758"/>
                  </a:lnTo>
                  <a:lnTo>
                    <a:pt x="7619" y="1523"/>
                  </a:lnTo>
                  <a:lnTo>
                    <a:pt x="11048" y="1523"/>
                  </a:lnTo>
                  <a:lnTo>
                    <a:pt x="8381" y="0"/>
                  </a:lnTo>
                  <a:close/>
                </a:path>
                <a:path w="16510" h="18414">
                  <a:moveTo>
                    <a:pt x="8030" y="16588"/>
                  </a:moveTo>
                  <a:lnTo>
                    <a:pt x="7619" y="16763"/>
                  </a:lnTo>
                  <a:lnTo>
                    <a:pt x="8381" y="16763"/>
                  </a:lnTo>
                  <a:lnTo>
                    <a:pt x="8030" y="16588"/>
                  </a:lnTo>
                  <a:close/>
                </a:path>
                <a:path w="16510" h="18414">
                  <a:moveTo>
                    <a:pt x="12386" y="14721"/>
                  </a:moveTo>
                  <a:lnTo>
                    <a:pt x="8030" y="16588"/>
                  </a:lnTo>
                  <a:lnTo>
                    <a:pt x="8381" y="16763"/>
                  </a:lnTo>
                  <a:lnTo>
                    <a:pt x="11937" y="16763"/>
                  </a:lnTo>
                  <a:lnTo>
                    <a:pt x="13715" y="16001"/>
                  </a:lnTo>
                  <a:lnTo>
                    <a:pt x="14001" y="15239"/>
                  </a:lnTo>
                  <a:lnTo>
                    <a:pt x="12191" y="15239"/>
                  </a:lnTo>
                  <a:lnTo>
                    <a:pt x="12386" y="14721"/>
                  </a:lnTo>
                  <a:close/>
                </a:path>
                <a:path w="16510" h="18414">
                  <a:moveTo>
                    <a:pt x="3809" y="14477"/>
                  </a:moveTo>
                  <a:lnTo>
                    <a:pt x="3809" y="15239"/>
                  </a:lnTo>
                  <a:lnTo>
                    <a:pt x="5333" y="15239"/>
                  </a:lnTo>
                  <a:lnTo>
                    <a:pt x="3809" y="14477"/>
                  </a:lnTo>
                  <a:close/>
                </a:path>
                <a:path w="16510" h="18414">
                  <a:moveTo>
                    <a:pt x="12953" y="14477"/>
                  </a:moveTo>
                  <a:lnTo>
                    <a:pt x="12386" y="14721"/>
                  </a:lnTo>
                  <a:lnTo>
                    <a:pt x="12191" y="15239"/>
                  </a:lnTo>
                  <a:lnTo>
                    <a:pt x="12953" y="14477"/>
                  </a:lnTo>
                  <a:close/>
                </a:path>
                <a:path w="16510" h="18414">
                  <a:moveTo>
                    <a:pt x="14287" y="14477"/>
                  </a:moveTo>
                  <a:lnTo>
                    <a:pt x="12953" y="14477"/>
                  </a:lnTo>
                  <a:lnTo>
                    <a:pt x="12191" y="15239"/>
                  </a:lnTo>
                  <a:lnTo>
                    <a:pt x="14001" y="15239"/>
                  </a:lnTo>
                  <a:lnTo>
                    <a:pt x="14287" y="14477"/>
                  </a:lnTo>
                  <a:close/>
                </a:path>
                <a:path w="16510" h="18414">
                  <a:moveTo>
                    <a:pt x="14325" y="9550"/>
                  </a:moveTo>
                  <a:lnTo>
                    <a:pt x="12386" y="14721"/>
                  </a:lnTo>
                  <a:lnTo>
                    <a:pt x="12953" y="14477"/>
                  </a:lnTo>
                  <a:lnTo>
                    <a:pt x="14287" y="14477"/>
                  </a:lnTo>
                  <a:lnTo>
                    <a:pt x="16001" y="9905"/>
                  </a:lnTo>
                  <a:lnTo>
                    <a:pt x="14477" y="9905"/>
                  </a:lnTo>
                  <a:lnTo>
                    <a:pt x="14325" y="9550"/>
                  </a:lnTo>
                  <a:close/>
                </a:path>
                <a:path w="16510" h="18414">
                  <a:moveTo>
                    <a:pt x="1523" y="9143"/>
                  </a:moveTo>
                  <a:lnTo>
                    <a:pt x="1523" y="9905"/>
                  </a:lnTo>
                  <a:lnTo>
                    <a:pt x="1676" y="9550"/>
                  </a:lnTo>
                  <a:lnTo>
                    <a:pt x="1523" y="9143"/>
                  </a:lnTo>
                  <a:close/>
                </a:path>
                <a:path w="16510" h="18414">
                  <a:moveTo>
                    <a:pt x="1676" y="9550"/>
                  </a:moveTo>
                  <a:lnTo>
                    <a:pt x="1523" y="9905"/>
                  </a:lnTo>
                  <a:lnTo>
                    <a:pt x="1809" y="9905"/>
                  </a:lnTo>
                  <a:lnTo>
                    <a:pt x="1676" y="9550"/>
                  </a:lnTo>
                  <a:close/>
                </a:path>
                <a:path w="16510" h="18414">
                  <a:moveTo>
                    <a:pt x="14477" y="9143"/>
                  </a:moveTo>
                  <a:lnTo>
                    <a:pt x="14325" y="9550"/>
                  </a:lnTo>
                  <a:lnTo>
                    <a:pt x="14477" y="9905"/>
                  </a:lnTo>
                  <a:lnTo>
                    <a:pt x="15239" y="9524"/>
                  </a:lnTo>
                  <a:lnTo>
                    <a:pt x="14477" y="9143"/>
                  </a:lnTo>
                  <a:close/>
                </a:path>
                <a:path w="16510" h="18414">
                  <a:moveTo>
                    <a:pt x="15239" y="9524"/>
                  </a:moveTo>
                  <a:lnTo>
                    <a:pt x="14477" y="9905"/>
                  </a:lnTo>
                  <a:lnTo>
                    <a:pt x="16001" y="9905"/>
                  </a:lnTo>
                  <a:lnTo>
                    <a:pt x="15239" y="9524"/>
                  </a:lnTo>
                  <a:close/>
                </a:path>
                <a:path w="16510" h="18414">
                  <a:moveTo>
                    <a:pt x="1850" y="9143"/>
                  </a:moveTo>
                  <a:lnTo>
                    <a:pt x="1523" y="9143"/>
                  </a:lnTo>
                  <a:lnTo>
                    <a:pt x="1676" y="9550"/>
                  </a:lnTo>
                  <a:lnTo>
                    <a:pt x="1850" y="9143"/>
                  </a:lnTo>
                  <a:close/>
                </a:path>
                <a:path w="16510" h="18414">
                  <a:moveTo>
                    <a:pt x="11048" y="1523"/>
                  </a:moveTo>
                  <a:lnTo>
                    <a:pt x="8381" y="1523"/>
                  </a:lnTo>
                  <a:lnTo>
                    <a:pt x="8030" y="1758"/>
                  </a:lnTo>
                  <a:lnTo>
                    <a:pt x="12953" y="4571"/>
                  </a:lnTo>
                  <a:lnTo>
                    <a:pt x="12191" y="4571"/>
                  </a:lnTo>
                  <a:lnTo>
                    <a:pt x="14325" y="9550"/>
                  </a:lnTo>
                  <a:lnTo>
                    <a:pt x="14477" y="9143"/>
                  </a:lnTo>
                  <a:lnTo>
                    <a:pt x="16001" y="9143"/>
                  </a:lnTo>
                  <a:lnTo>
                    <a:pt x="13715" y="3809"/>
                  </a:lnTo>
                  <a:lnTo>
                    <a:pt x="13715" y="3047"/>
                  </a:lnTo>
                  <a:lnTo>
                    <a:pt x="11048" y="1523"/>
                  </a:lnTo>
                  <a:close/>
                </a:path>
                <a:path w="16510" h="18414">
                  <a:moveTo>
                    <a:pt x="16001" y="9143"/>
                  </a:moveTo>
                  <a:lnTo>
                    <a:pt x="14477" y="9143"/>
                  </a:lnTo>
                  <a:lnTo>
                    <a:pt x="15239" y="9524"/>
                  </a:lnTo>
                  <a:lnTo>
                    <a:pt x="16001" y="9143"/>
                  </a:lnTo>
                  <a:close/>
                </a:path>
                <a:path w="16510" h="18414">
                  <a:moveTo>
                    <a:pt x="8381" y="1523"/>
                  </a:moveTo>
                  <a:lnTo>
                    <a:pt x="7619" y="1523"/>
                  </a:lnTo>
                  <a:lnTo>
                    <a:pt x="8030" y="1758"/>
                  </a:lnTo>
                  <a:lnTo>
                    <a:pt x="8381" y="1523"/>
                  </a:lnTo>
                  <a:close/>
                </a:path>
              </a:pathLst>
            </a:custGeom>
            <a:solidFill>
              <a:srgbClr val="FFFFFF"/>
            </a:solidFill>
          </p:spPr>
          <p:txBody>
            <a:bodyPr wrap="square" lIns="0" tIns="0" rIns="0" bIns="0" rtlCol="0"/>
            <a:lstStyle/>
            <a:p>
              <a:endParaRPr/>
            </a:p>
          </p:txBody>
        </p:sp>
        <p:sp>
          <p:nvSpPr>
            <p:cNvPr id="138" name="object 141"/>
            <p:cNvSpPr/>
            <p:nvPr/>
          </p:nvSpPr>
          <p:spPr>
            <a:xfrm>
              <a:off x="1996419" y="2979639"/>
              <a:ext cx="2418" cy="1612"/>
            </a:xfrm>
            <a:custGeom>
              <a:avLst/>
              <a:gdLst/>
              <a:ahLst/>
              <a:cxnLst/>
              <a:rect l="l" t="t" r="r" b="b"/>
              <a:pathLst>
                <a:path w="1905" h="1269">
                  <a:moveTo>
                    <a:pt x="0" y="0"/>
                  </a:moveTo>
                  <a:lnTo>
                    <a:pt x="0" y="762"/>
                  </a:lnTo>
                  <a:lnTo>
                    <a:pt x="1524" y="0"/>
                  </a:lnTo>
                  <a:lnTo>
                    <a:pt x="1524" y="762"/>
                  </a:lnTo>
                  <a:lnTo>
                    <a:pt x="0" y="0"/>
                  </a:lnTo>
                  <a:close/>
                </a:path>
              </a:pathLst>
            </a:custGeom>
            <a:solidFill>
              <a:srgbClr val="FFFFFF"/>
            </a:solidFill>
          </p:spPr>
          <p:txBody>
            <a:bodyPr wrap="square" lIns="0" tIns="0" rIns="0" bIns="0" rtlCol="0"/>
            <a:lstStyle/>
            <a:p>
              <a:endParaRPr/>
            </a:p>
          </p:txBody>
        </p:sp>
        <p:sp>
          <p:nvSpPr>
            <p:cNvPr id="139" name="object 142"/>
            <p:cNvSpPr/>
            <p:nvPr/>
          </p:nvSpPr>
          <p:spPr>
            <a:xfrm>
              <a:off x="2392968" y="2899362"/>
              <a:ext cx="321105" cy="87047"/>
            </a:xfrm>
            <a:prstGeom prst="rect">
              <a:avLst/>
            </a:prstGeom>
            <a:blipFill>
              <a:blip r:embed="rId5" cstate="print"/>
              <a:stretch>
                <a:fillRect/>
              </a:stretch>
            </a:blipFill>
          </p:spPr>
          <p:txBody>
            <a:bodyPr wrap="square" lIns="0" tIns="0" rIns="0" bIns="0" rtlCol="0"/>
            <a:lstStyle/>
            <a:p>
              <a:endParaRPr/>
            </a:p>
          </p:txBody>
        </p:sp>
        <p:sp>
          <p:nvSpPr>
            <p:cNvPr id="142" name="object 145"/>
            <p:cNvSpPr/>
            <p:nvPr/>
          </p:nvSpPr>
          <p:spPr>
            <a:xfrm>
              <a:off x="1769130" y="2904198"/>
              <a:ext cx="72539" cy="83823"/>
            </a:xfrm>
            <a:custGeom>
              <a:avLst/>
              <a:gdLst/>
              <a:ahLst/>
              <a:cxnLst/>
              <a:rect l="l" t="t" r="r" b="b"/>
              <a:pathLst>
                <a:path w="57150" h="66039">
                  <a:moveTo>
                    <a:pt x="44195" y="0"/>
                  </a:moveTo>
                  <a:lnTo>
                    <a:pt x="12953" y="0"/>
                  </a:lnTo>
                  <a:lnTo>
                    <a:pt x="8381" y="762"/>
                  </a:lnTo>
                  <a:lnTo>
                    <a:pt x="3809" y="3048"/>
                  </a:lnTo>
                  <a:lnTo>
                    <a:pt x="1523" y="7620"/>
                  </a:lnTo>
                  <a:lnTo>
                    <a:pt x="0" y="12192"/>
                  </a:lnTo>
                  <a:lnTo>
                    <a:pt x="0" y="53340"/>
                  </a:lnTo>
                  <a:lnTo>
                    <a:pt x="1523" y="57912"/>
                  </a:lnTo>
                  <a:lnTo>
                    <a:pt x="3809" y="62484"/>
                  </a:lnTo>
                  <a:lnTo>
                    <a:pt x="8381" y="64769"/>
                  </a:lnTo>
                  <a:lnTo>
                    <a:pt x="12953" y="65532"/>
                  </a:lnTo>
                  <a:lnTo>
                    <a:pt x="44195" y="65532"/>
                  </a:lnTo>
                  <a:lnTo>
                    <a:pt x="49529" y="64769"/>
                  </a:lnTo>
                  <a:lnTo>
                    <a:pt x="53339" y="62484"/>
                  </a:lnTo>
                  <a:lnTo>
                    <a:pt x="56387" y="57912"/>
                  </a:lnTo>
                  <a:lnTo>
                    <a:pt x="57149" y="53340"/>
                  </a:lnTo>
                  <a:lnTo>
                    <a:pt x="57149" y="12192"/>
                  </a:lnTo>
                  <a:lnTo>
                    <a:pt x="56387" y="7620"/>
                  </a:lnTo>
                  <a:lnTo>
                    <a:pt x="53339" y="3048"/>
                  </a:lnTo>
                  <a:lnTo>
                    <a:pt x="49529" y="762"/>
                  </a:lnTo>
                  <a:lnTo>
                    <a:pt x="44195" y="0"/>
                  </a:lnTo>
                  <a:close/>
                </a:path>
              </a:pathLst>
            </a:custGeom>
            <a:solidFill>
              <a:srgbClr val="FF0000"/>
            </a:solidFill>
          </p:spPr>
          <p:txBody>
            <a:bodyPr wrap="square" lIns="0" tIns="0" rIns="0" bIns="0" rtlCol="0"/>
            <a:lstStyle/>
            <a:p>
              <a:endParaRPr/>
            </a:p>
          </p:txBody>
        </p:sp>
        <p:sp>
          <p:nvSpPr>
            <p:cNvPr id="143" name="object 146"/>
            <p:cNvSpPr/>
            <p:nvPr/>
          </p:nvSpPr>
          <p:spPr>
            <a:xfrm>
              <a:off x="1768162" y="2903231"/>
              <a:ext cx="74957" cy="85435"/>
            </a:xfrm>
            <a:custGeom>
              <a:avLst/>
              <a:gdLst/>
              <a:ahLst/>
              <a:cxnLst/>
              <a:rect l="l" t="t" r="r" b="b"/>
              <a:pathLst>
                <a:path w="59055" h="67310">
                  <a:moveTo>
                    <a:pt x="13715" y="0"/>
                  </a:moveTo>
                  <a:lnTo>
                    <a:pt x="0" y="12954"/>
                  </a:lnTo>
                  <a:lnTo>
                    <a:pt x="0" y="54864"/>
                  </a:lnTo>
                  <a:lnTo>
                    <a:pt x="1523" y="59436"/>
                  </a:lnTo>
                  <a:lnTo>
                    <a:pt x="3809" y="64008"/>
                  </a:lnTo>
                  <a:lnTo>
                    <a:pt x="4571" y="64008"/>
                  </a:lnTo>
                  <a:lnTo>
                    <a:pt x="9143" y="66294"/>
                  </a:lnTo>
                  <a:lnTo>
                    <a:pt x="13715" y="67056"/>
                  </a:lnTo>
                  <a:lnTo>
                    <a:pt x="44957" y="67056"/>
                  </a:lnTo>
                  <a:lnTo>
                    <a:pt x="50291" y="66294"/>
                  </a:lnTo>
                  <a:lnTo>
                    <a:pt x="51053" y="66294"/>
                  </a:lnTo>
                  <a:lnTo>
                    <a:pt x="52323" y="65532"/>
                  </a:lnTo>
                  <a:lnTo>
                    <a:pt x="13715" y="65532"/>
                  </a:lnTo>
                  <a:lnTo>
                    <a:pt x="9143" y="64770"/>
                  </a:lnTo>
                  <a:lnTo>
                    <a:pt x="9905" y="64770"/>
                  </a:lnTo>
                  <a:lnTo>
                    <a:pt x="6857" y="63246"/>
                  </a:lnTo>
                  <a:lnTo>
                    <a:pt x="5333" y="63246"/>
                  </a:lnTo>
                  <a:lnTo>
                    <a:pt x="3047" y="58674"/>
                  </a:lnTo>
                  <a:lnTo>
                    <a:pt x="1523" y="54102"/>
                  </a:lnTo>
                  <a:lnTo>
                    <a:pt x="1523" y="12954"/>
                  </a:lnTo>
                  <a:lnTo>
                    <a:pt x="1777" y="12954"/>
                  </a:lnTo>
                  <a:lnTo>
                    <a:pt x="3047" y="9144"/>
                  </a:lnTo>
                  <a:lnTo>
                    <a:pt x="5333" y="4572"/>
                  </a:lnTo>
                  <a:lnTo>
                    <a:pt x="9905" y="2286"/>
                  </a:lnTo>
                  <a:lnTo>
                    <a:pt x="9143" y="2286"/>
                  </a:lnTo>
                  <a:lnTo>
                    <a:pt x="13715" y="1524"/>
                  </a:lnTo>
                  <a:lnTo>
                    <a:pt x="13715" y="0"/>
                  </a:lnTo>
                  <a:close/>
                </a:path>
                <a:path w="59055" h="67310">
                  <a:moveTo>
                    <a:pt x="53678" y="62738"/>
                  </a:moveTo>
                  <a:lnTo>
                    <a:pt x="50291" y="64770"/>
                  </a:lnTo>
                  <a:lnTo>
                    <a:pt x="44957" y="65532"/>
                  </a:lnTo>
                  <a:lnTo>
                    <a:pt x="52323" y="65532"/>
                  </a:lnTo>
                  <a:lnTo>
                    <a:pt x="54863" y="64008"/>
                  </a:lnTo>
                  <a:lnTo>
                    <a:pt x="55371" y="63246"/>
                  </a:lnTo>
                  <a:lnTo>
                    <a:pt x="53339" y="63246"/>
                  </a:lnTo>
                  <a:lnTo>
                    <a:pt x="53678" y="62738"/>
                  </a:lnTo>
                  <a:close/>
                </a:path>
                <a:path w="59055" h="67310">
                  <a:moveTo>
                    <a:pt x="5333" y="62484"/>
                  </a:moveTo>
                  <a:lnTo>
                    <a:pt x="5333" y="63246"/>
                  </a:lnTo>
                  <a:lnTo>
                    <a:pt x="6857" y="63246"/>
                  </a:lnTo>
                  <a:lnTo>
                    <a:pt x="5333" y="62484"/>
                  </a:lnTo>
                  <a:close/>
                </a:path>
                <a:path w="59055" h="67310">
                  <a:moveTo>
                    <a:pt x="54101" y="62484"/>
                  </a:moveTo>
                  <a:lnTo>
                    <a:pt x="53678" y="62738"/>
                  </a:lnTo>
                  <a:lnTo>
                    <a:pt x="53339" y="63246"/>
                  </a:lnTo>
                  <a:lnTo>
                    <a:pt x="54101" y="62484"/>
                  </a:lnTo>
                  <a:close/>
                </a:path>
                <a:path w="59055" h="67310">
                  <a:moveTo>
                    <a:pt x="55879" y="62484"/>
                  </a:moveTo>
                  <a:lnTo>
                    <a:pt x="54101" y="62484"/>
                  </a:lnTo>
                  <a:lnTo>
                    <a:pt x="53339" y="63246"/>
                  </a:lnTo>
                  <a:lnTo>
                    <a:pt x="55371" y="63246"/>
                  </a:lnTo>
                  <a:lnTo>
                    <a:pt x="55879" y="62484"/>
                  </a:lnTo>
                  <a:close/>
                </a:path>
                <a:path w="59055" h="67310">
                  <a:moveTo>
                    <a:pt x="57911" y="8382"/>
                  </a:moveTo>
                  <a:lnTo>
                    <a:pt x="56387" y="8382"/>
                  </a:lnTo>
                  <a:lnTo>
                    <a:pt x="57149" y="12954"/>
                  </a:lnTo>
                  <a:lnTo>
                    <a:pt x="57149" y="54102"/>
                  </a:lnTo>
                  <a:lnTo>
                    <a:pt x="56387" y="58674"/>
                  </a:lnTo>
                  <a:lnTo>
                    <a:pt x="53678" y="62738"/>
                  </a:lnTo>
                  <a:lnTo>
                    <a:pt x="54101" y="62484"/>
                  </a:lnTo>
                  <a:lnTo>
                    <a:pt x="55879" y="62484"/>
                  </a:lnTo>
                  <a:lnTo>
                    <a:pt x="57911" y="59436"/>
                  </a:lnTo>
                  <a:lnTo>
                    <a:pt x="57911" y="58674"/>
                  </a:lnTo>
                  <a:lnTo>
                    <a:pt x="58673" y="54102"/>
                  </a:lnTo>
                  <a:lnTo>
                    <a:pt x="58673" y="12954"/>
                  </a:lnTo>
                  <a:lnTo>
                    <a:pt x="57911" y="8382"/>
                  </a:lnTo>
                  <a:close/>
                </a:path>
                <a:path w="59055" h="67310">
                  <a:moveTo>
                    <a:pt x="1777" y="12954"/>
                  </a:moveTo>
                  <a:lnTo>
                    <a:pt x="1523" y="12954"/>
                  </a:lnTo>
                  <a:lnTo>
                    <a:pt x="1523" y="13716"/>
                  </a:lnTo>
                  <a:lnTo>
                    <a:pt x="1777" y="12954"/>
                  </a:lnTo>
                  <a:close/>
                </a:path>
                <a:path w="59055" h="67310">
                  <a:moveTo>
                    <a:pt x="44957" y="0"/>
                  </a:moveTo>
                  <a:lnTo>
                    <a:pt x="13715" y="0"/>
                  </a:lnTo>
                  <a:lnTo>
                    <a:pt x="13715" y="1524"/>
                  </a:lnTo>
                  <a:lnTo>
                    <a:pt x="44957" y="1524"/>
                  </a:lnTo>
                  <a:lnTo>
                    <a:pt x="50291" y="2286"/>
                  </a:lnTo>
                  <a:lnTo>
                    <a:pt x="54101" y="4572"/>
                  </a:lnTo>
                  <a:lnTo>
                    <a:pt x="53339" y="4572"/>
                  </a:lnTo>
                  <a:lnTo>
                    <a:pt x="56387" y="9144"/>
                  </a:lnTo>
                  <a:lnTo>
                    <a:pt x="56387" y="8382"/>
                  </a:lnTo>
                  <a:lnTo>
                    <a:pt x="57911" y="8382"/>
                  </a:lnTo>
                  <a:lnTo>
                    <a:pt x="54863" y="3810"/>
                  </a:lnTo>
                  <a:lnTo>
                    <a:pt x="54863" y="3048"/>
                  </a:lnTo>
                  <a:lnTo>
                    <a:pt x="51053" y="762"/>
                  </a:lnTo>
                  <a:lnTo>
                    <a:pt x="50291" y="762"/>
                  </a:lnTo>
                  <a:lnTo>
                    <a:pt x="44957" y="0"/>
                  </a:lnTo>
                  <a:close/>
                </a:path>
              </a:pathLst>
            </a:custGeom>
            <a:solidFill>
              <a:srgbClr val="FF0000"/>
            </a:solidFill>
          </p:spPr>
          <p:txBody>
            <a:bodyPr wrap="square" lIns="0" tIns="0" rIns="0" bIns="0" rtlCol="0"/>
            <a:lstStyle/>
            <a:p>
              <a:endParaRPr/>
            </a:p>
          </p:txBody>
        </p:sp>
        <p:sp>
          <p:nvSpPr>
            <p:cNvPr id="144" name="object 147"/>
            <p:cNvSpPr/>
            <p:nvPr/>
          </p:nvSpPr>
          <p:spPr>
            <a:xfrm>
              <a:off x="1785573" y="2903231"/>
              <a:ext cx="0" cy="2418"/>
            </a:xfrm>
            <a:custGeom>
              <a:avLst/>
              <a:gdLst/>
              <a:ahLst/>
              <a:cxnLst/>
              <a:rect l="l" t="t" r="r" b="b"/>
              <a:pathLst>
                <a:path h="1905">
                  <a:moveTo>
                    <a:pt x="0" y="1524"/>
                  </a:moveTo>
                  <a:lnTo>
                    <a:pt x="0" y="0"/>
                  </a:lnTo>
                </a:path>
              </a:pathLst>
            </a:custGeom>
            <a:solidFill>
              <a:srgbClr val="FF0000"/>
            </a:solidFill>
          </p:spPr>
          <p:txBody>
            <a:bodyPr wrap="square" lIns="0" tIns="0" rIns="0" bIns="0" rtlCol="0"/>
            <a:lstStyle/>
            <a:p>
              <a:endParaRPr/>
            </a:p>
          </p:txBody>
        </p:sp>
        <p:sp>
          <p:nvSpPr>
            <p:cNvPr id="145" name="object 148"/>
            <p:cNvSpPr/>
            <p:nvPr/>
          </p:nvSpPr>
          <p:spPr>
            <a:xfrm>
              <a:off x="1940323" y="2973836"/>
              <a:ext cx="12896" cy="13702"/>
            </a:xfrm>
            <a:custGeom>
              <a:avLst/>
              <a:gdLst/>
              <a:ahLst/>
              <a:cxnLst/>
              <a:rect l="l" t="t" r="r" b="b"/>
              <a:pathLst>
                <a:path w="10160" h="10794">
                  <a:moveTo>
                    <a:pt x="5334" y="0"/>
                  </a:moveTo>
                  <a:lnTo>
                    <a:pt x="1524" y="1524"/>
                  </a:lnTo>
                  <a:lnTo>
                    <a:pt x="0" y="5334"/>
                  </a:lnTo>
                  <a:lnTo>
                    <a:pt x="1524" y="9144"/>
                  </a:lnTo>
                  <a:lnTo>
                    <a:pt x="5334" y="10668"/>
                  </a:lnTo>
                  <a:lnTo>
                    <a:pt x="8382" y="9144"/>
                  </a:lnTo>
                  <a:lnTo>
                    <a:pt x="9906" y="5334"/>
                  </a:lnTo>
                  <a:lnTo>
                    <a:pt x="8382" y="1524"/>
                  </a:lnTo>
                  <a:lnTo>
                    <a:pt x="5334" y="0"/>
                  </a:lnTo>
                  <a:close/>
                </a:path>
              </a:pathLst>
            </a:custGeom>
            <a:solidFill>
              <a:srgbClr val="FFFF00"/>
            </a:solidFill>
          </p:spPr>
          <p:txBody>
            <a:bodyPr wrap="square" lIns="0" tIns="0" rIns="0" bIns="0" rtlCol="0"/>
            <a:lstStyle/>
            <a:p>
              <a:endParaRPr/>
            </a:p>
          </p:txBody>
        </p:sp>
        <p:sp>
          <p:nvSpPr>
            <p:cNvPr id="146" name="object 149"/>
            <p:cNvSpPr/>
            <p:nvPr/>
          </p:nvSpPr>
          <p:spPr>
            <a:xfrm>
              <a:off x="1938389" y="2971902"/>
              <a:ext cx="17732" cy="18537"/>
            </a:xfrm>
            <a:custGeom>
              <a:avLst/>
              <a:gdLst/>
              <a:ahLst/>
              <a:cxnLst/>
              <a:rect l="l" t="t" r="r" b="b"/>
              <a:pathLst>
                <a:path w="13969" h="14605">
                  <a:moveTo>
                    <a:pt x="7620" y="0"/>
                  </a:moveTo>
                  <a:lnTo>
                    <a:pt x="6096" y="0"/>
                  </a:lnTo>
                  <a:lnTo>
                    <a:pt x="2286" y="1524"/>
                  </a:lnTo>
                  <a:lnTo>
                    <a:pt x="1524" y="2286"/>
                  </a:lnTo>
                  <a:lnTo>
                    <a:pt x="0" y="6096"/>
                  </a:lnTo>
                  <a:lnTo>
                    <a:pt x="0" y="7620"/>
                  </a:lnTo>
                  <a:lnTo>
                    <a:pt x="1524" y="11430"/>
                  </a:lnTo>
                  <a:lnTo>
                    <a:pt x="2286" y="12954"/>
                  </a:lnTo>
                  <a:lnTo>
                    <a:pt x="6096" y="14478"/>
                  </a:lnTo>
                  <a:lnTo>
                    <a:pt x="12192" y="11430"/>
                  </a:lnTo>
                  <a:lnTo>
                    <a:pt x="12496" y="10668"/>
                  </a:lnTo>
                  <a:lnTo>
                    <a:pt x="6096" y="10668"/>
                  </a:lnTo>
                  <a:lnTo>
                    <a:pt x="6773" y="10329"/>
                  </a:lnTo>
                  <a:lnTo>
                    <a:pt x="5715" y="9906"/>
                  </a:lnTo>
                  <a:lnTo>
                    <a:pt x="5334" y="9906"/>
                  </a:lnTo>
                  <a:lnTo>
                    <a:pt x="3810" y="9144"/>
                  </a:lnTo>
                  <a:lnTo>
                    <a:pt x="5029" y="9144"/>
                  </a:lnTo>
                  <a:lnTo>
                    <a:pt x="4419" y="7620"/>
                  </a:lnTo>
                  <a:lnTo>
                    <a:pt x="3810" y="7620"/>
                  </a:lnTo>
                  <a:lnTo>
                    <a:pt x="3810" y="6096"/>
                  </a:lnTo>
                  <a:lnTo>
                    <a:pt x="4419" y="6096"/>
                  </a:lnTo>
                  <a:lnTo>
                    <a:pt x="4724" y="5334"/>
                  </a:lnTo>
                  <a:lnTo>
                    <a:pt x="3810" y="5334"/>
                  </a:lnTo>
                  <a:lnTo>
                    <a:pt x="5334" y="3810"/>
                  </a:lnTo>
                  <a:lnTo>
                    <a:pt x="7620" y="3810"/>
                  </a:lnTo>
                  <a:lnTo>
                    <a:pt x="6096" y="3048"/>
                  </a:lnTo>
                  <a:lnTo>
                    <a:pt x="12496" y="3048"/>
                  </a:lnTo>
                  <a:lnTo>
                    <a:pt x="12192" y="2286"/>
                  </a:lnTo>
                  <a:lnTo>
                    <a:pt x="7620" y="0"/>
                  </a:lnTo>
                  <a:close/>
                </a:path>
                <a:path w="13969" h="14605">
                  <a:moveTo>
                    <a:pt x="6773" y="10329"/>
                  </a:moveTo>
                  <a:lnTo>
                    <a:pt x="6096" y="10668"/>
                  </a:lnTo>
                  <a:lnTo>
                    <a:pt x="7620" y="10668"/>
                  </a:lnTo>
                  <a:lnTo>
                    <a:pt x="6773" y="10329"/>
                  </a:lnTo>
                  <a:close/>
                </a:path>
                <a:path w="13969" h="14605">
                  <a:moveTo>
                    <a:pt x="8572" y="9429"/>
                  </a:moveTo>
                  <a:lnTo>
                    <a:pt x="6773" y="10329"/>
                  </a:lnTo>
                  <a:lnTo>
                    <a:pt x="7620" y="10668"/>
                  </a:lnTo>
                  <a:lnTo>
                    <a:pt x="12496" y="10668"/>
                  </a:lnTo>
                  <a:lnTo>
                    <a:pt x="12801" y="9906"/>
                  </a:lnTo>
                  <a:lnTo>
                    <a:pt x="8382" y="9906"/>
                  </a:lnTo>
                  <a:lnTo>
                    <a:pt x="8572" y="9429"/>
                  </a:lnTo>
                  <a:close/>
                </a:path>
                <a:path w="13969" h="14605">
                  <a:moveTo>
                    <a:pt x="3810" y="9144"/>
                  </a:moveTo>
                  <a:lnTo>
                    <a:pt x="5334" y="9906"/>
                  </a:lnTo>
                  <a:lnTo>
                    <a:pt x="5261" y="9724"/>
                  </a:lnTo>
                  <a:lnTo>
                    <a:pt x="3810" y="9144"/>
                  </a:lnTo>
                  <a:close/>
                </a:path>
                <a:path w="13969" h="14605">
                  <a:moveTo>
                    <a:pt x="5261" y="9724"/>
                  </a:moveTo>
                  <a:lnTo>
                    <a:pt x="5334" y="9906"/>
                  </a:lnTo>
                  <a:lnTo>
                    <a:pt x="5715" y="9906"/>
                  </a:lnTo>
                  <a:lnTo>
                    <a:pt x="5261" y="9724"/>
                  </a:lnTo>
                  <a:close/>
                </a:path>
                <a:path w="13969" h="14605">
                  <a:moveTo>
                    <a:pt x="9144" y="9144"/>
                  </a:moveTo>
                  <a:lnTo>
                    <a:pt x="8572" y="9429"/>
                  </a:lnTo>
                  <a:lnTo>
                    <a:pt x="8382" y="9906"/>
                  </a:lnTo>
                  <a:lnTo>
                    <a:pt x="9144" y="9144"/>
                  </a:lnTo>
                  <a:close/>
                </a:path>
                <a:path w="13969" h="14605">
                  <a:moveTo>
                    <a:pt x="13106" y="9144"/>
                  </a:moveTo>
                  <a:lnTo>
                    <a:pt x="9144" y="9144"/>
                  </a:lnTo>
                  <a:lnTo>
                    <a:pt x="8382" y="9906"/>
                  </a:lnTo>
                  <a:lnTo>
                    <a:pt x="12801" y="9906"/>
                  </a:lnTo>
                  <a:lnTo>
                    <a:pt x="13106" y="9144"/>
                  </a:lnTo>
                  <a:close/>
                </a:path>
                <a:path w="13969" h="14605">
                  <a:moveTo>
                    <a:pt x="5029" y="9144"/>
                  </a:moveTo>
                  <a:lnTo>
                    <a:pt x="3810" y="9144"/>
                  </a:lnTo>
                  <a:lnTo>
                    <a:pt x="5261" y="9724"/>
                  </a:lnTo>
                  <a:lnTo>
                    <a:pt x="5029" y="9144"/>
                  </a:lnTo>
                  <a:close/>
                </a:path>
                <a:path w="13969" h="14605">
                  <a:moveTo>
                    <a:pt x="9601" y="6858"/>
                  </a:moveTo>
                  <a:lnTo>
                    <a:pt x="8572" y="9429"/>
                  </a:lnTo>
                  <a:lnTo>
                    <a:pt x="9144" y="9144"/>
                  </a:lnTo>
                  <a:lnTo>
                    <a:pt x="13106" y="9144"/>
                  </a:lnTo>
                  <a:lnTo>
                    <a:pt x="13716" y="7620"/>
                  </a:lnTo>
                  <a:lnTo>
                    <a:pt x="9906" y="7620"/>
                  </a:lnTo>
                  <a:lnTo>
                    <a:pt x="9601" y="6858"/>
                  </a:lnTo>
                  <a:close/>
                </a:path>
                <a:path w="13969" h="14605">
                  <a:moveTo>
                    <a:pt x="3810" y="6096"/>
                  </a:moveTo>
                  <a:lnTo>
                    <a:pt x="3810" y="7620"/>
                  </a:lnTo>
                  <a:lnTo>
                    <a:pt x="4114" y="6858"/>
                  </a:lnTo>
                  <a:lnTo>
                    <a:pt x="3810" y="6096"/>
                  </a:lnTo>
                  <a:close/>
                </a:path>
                <a:path w="13969" h="14605">
                  <a:moveTo>
                    <a:pt x="4114" y="6858"/>
                  </a:moveTo>
                  <a:lnTo>
                    <a:pt x="3810" y="7620"/>
                  </a:lnTo>
                  <a:lnTo>
                    <a:pt x="4419" y="7620"/>
                  </a:lnTo>
                  <a:lnTo>
                    <a:pt x="4114" y="6858"/>
                  </a:lnTo>
                  <a:close/>
                </a:path>
                <a:path w="13969" h="14605">
                  <a:moveTo>
                    <a:pt x="9906" y="6096"/>
                  </a:moveTo>
                  <a:lnTo>
                    <a:pt x="9601" y="6858"/>
                  </a:lnTo>
                  <a:lnTo>
                    <a:pt x="9906" y="7620"/>
                  </a:lnTo>
                  <a:lnTo>
                    <a:pt x="11811" y="6858"/>
                  </a:lnTo>
                  <a:lnTo>
                    <a:pt x="9906" y="6096"/>
                  </a:lnTo>
                  <a:close/>
                </a:path>
                <a:path w="13969" h="14605">
                  <a:moveTo>
                    <a:pt x="11811" y="6858"/>
                  </a:moveTo>
                  <a:lnTo>
                    <a:pt x="9906" y="7620"/>
                  </a:lnTo>
                  <a:lnTo>
                    <a:pt x="13716" y="7620"/>
                  </a:lnTo>
                  <a:lnTo>
                    <a:pt x="11811" y="6858"/>
                  </a:lnTo>
                  <a:close/>
                </a:path>
                <a:path w="13969" h="14605">
                  <a:moveTo>
                    <a:pt x="4419" y="6096"/>
                  </a:moveTo>
                  <a:lnTo>
                    <a:pt x="3810" y="6096"/>
                  </a:lnTo>
                  <a:lnTo>
                    <a:pt x="4114" y="6858"/>
                  </a:lnTo>
                  <a:lnTo>
                    <a:pt x="4419" y="6096"/>
                  </a:lnTo>
                  <a:close/>
                </a:path>
                <a:path w="13969" h="14605">
                  <a:moveTo>
                    <a:pt x="12801" y="3810"/>
                  </a:moveTo>
                  <a:lnTo>
                    <a:pt x="8382" y="3810"/>
                  </a:lnTo>
                  <a:lnTo>
                    <a:pt x="9144" y="4572"/>
                  </a:lnTo>
                  <a:lnTo>
                    <a:pt x="8686" y="4572"/>
                  </a:lnTo>
                  <a:lnTo>
                    <a:pt x="9601" y="6858"/>
                  </a:lnTo>
                  <a:lnTo>
                    <a:pt x="9906" y="6096"/>
                  </a:lnTo>
                  <a:lnTo>
                    <a:pt x="13716" y="6096"/>
                  </a:lnTo>
                  <a:lnTo>
                    <a:pt x="13106" y="4572"/>
                  </a:lnTo>
                  <a:lnTo>
                    <a:pt x="9144" y="4572"/>
                  </a:lnTo>
                  <a:lnTo>
                    <a:pt x="8572" y="4286"/>
                  </a:lnTo>
                  <a:lnTo>
                    <a:pt x="12992" y="4286"/>
                  </a:lnTo>
                  <a:lnTo>
                    <a:pt x="12801" y="3810"/>
                  </a:lnTo>
                  <a:close/>
                </a:path>
                <a:path w="13969" h="14605">
                  <a:moveTo>
                    <a:pt x="13716" y="6096"/>
                  </a:moveTo>
                  <a:lnTo>
                    <a:pt x="9906" y="6096"/>
                  </a:lnTo>
                  <a:lnTo>
                    <a:pt x="11811" y="6858"/>
                  </a:lnTo>
                  <a:lnTo>
                    <a:pt x="13716" y="6096"/>
                  </a:lnTo>
                  <a:close/>
                </a:path>
                <a:path w="13969" h="14605">
                  <a:moveTo>
                    <a:pt x="5334" y="3810"/>
                  </a:moveTo>
                  <a:lnTo>
                    <a:pt x="3810" y="5334"/>
                  </a:lnTo>
                  <a:lnTo>
                    <a:pt x="4898" y="4898"/>
                  </a:lnTo>
                  <a:lnTo>
                    <a:pt x="5334" y="3810"/>
                  </a:lnTo>
                  <a:close/>
                </a:path>
                <a:path w="13969" h="14605">
                  <a:moveTo>
                    <a:pt x="4898" y="4898"/>
                  </a:moveTo>
                  <a:lnTo>
                    <a:pt x="3810" y="5334"/>
                  </a:lnTo>
                  <a:lnTo>
                    <a:pt x="4724" y="5334"/>
                  </a:lnTo>
                  <a:lnTo>
                    <a:pt x="4898" y="4898"/>
                  </a:lnTo>
                  <a:close/>
                </a:path>
                <a:path w="13969" h="14605">
                  <a:moveTo>
                    <a:pt x="7620" y="3810"/>
                  </a:moveTo>
                  <a:lnTo>
                    <a:pt x="5334" y="3810"/>
                  </a:lnTo>
                  <a:lnTo>
                    <a:pt x="4898" y="4898"/>
                  </a:lnTo>
                  <a:lnTo>
                    <a:pt x="7620" y="3810"/>
                  </a:lnTo>
                  <a:close/>
                </a:path>
                <a:path w="13969" h="14605">
                  <a:moveTo>
                    <a:pt x="8382" y="3810"/>
                  </a:moveTo>
                  <a:lnTo>
                    <a:pt x="8572" y="4286"/>
                  </a:lnTo>
                  <a:lnTo>
                    <a:pt x="9144" y="4572"/>
                  </a:lnTo>
                  <a:lnTo>
                    <a:pt x="8382" y="3810"/>
                  </a:lnTo>
                  <a:close/>
                </a:path>
                <a:path w="13969" h="14605">
                  <a:moveTo>
                    <a:pt x="12496" y="3048"/>
                  </a:moveTo>
                  <a:lnTo>
                    <a:pt x="6096" y="3048"/>
                  </a:lnTo>
                  <a:lnTo>
                    <a:pt x="8572" y="4286"/>
                  </a:lnTo>
                  <a:lnTo>
                    <a:pt x="8382" y="3810"/>
                  </a:lnTo>
                  <a:lnTo>
                    <a:pt x="12801" y="3810"/>
                  </a:lnTo>
                  <a:lnTo>
                    <a:pt x="12496" y="3048"/>
                  </a:lnTo>
                  <a:close/>
                </a:path>
              </a:pathLst>
            </a:custGeom>
            <a:solidFill>
              <a:srgbClr val="FFFF00"/>
            </a:solidFill>
          </p:spPr>
          <p:txBody>
            <a:bodyPr wrap="square" lIns="0" tIns="0" rIns="0" bIns="0" rtlCol="0"/>
            <a:lstStyle/>
            <a:p>
              <a:endParaRPr/>
            </a:p>
          </p:txBody>
        </p:sp>
        <p:sp>
          <p:nvSpPr>
            <p:cNvPr id="147" name="object 150"/>
            <p:cNvSpPr/>
            <p:nvPr/>
          </p:nvSpPr>
          <p:spPr>
            <a:xfrm>
              <a:off x="1950962" y="2979639"/>
              <a:ext cx="4836" cy="2418"/>
            </a:xfrm>
            <a:custGeom>
              <a:avLst/>
              <a:gdLst/>
              <a:ahLst/>
              <a:cxnLst/>
              <a:rect l="l" t="t" r="r" b="b"/>
              <a:pathLst>
                <a:path w="3810" h="1905">
                  <a:moveTo>
                    <a:pt x="0" y="0"/>
                  </a:moveTo>
                  <a:lnTo>
                    <a:pt x="0" y="1524"/>
                  </a:lnTo>
                  <a:lnTo>
                    <a:pt x="1905" y="762"/>
                  </a:lnTo>
                  <a:lnTo>
                    <a:pt x="0" y="0"/>
                  </a:lnTo>
                  <a:close/>
                </a:path>
                <a:path w="3810" h="1905">
                  <a:moveTo>
                    <a:pt x="3810" y="0"/>
                  </a:moveTo>
                  <a:lnTo>
                    <a:pt x="1905" y="762"/>
                  </a:lnTo>
                  <a:lnTo>
                    <a:pt x="3810" y="1524"/>
                  </a:lnTo>
                  <a:lnTo>
                    <a:pt x="3810" y="0"/>
                  </a:lnTo>
                  <a:close/>
                </a:path>
              </a:pathLst>
            </a:custGeom>
            <a:solidFill>
              <a:srgbClr val="FFFF00"/>
            </a:solidFill>
          </p:spPr>
          <p:txBody>
            <a:bodyPr wrap="square" lIns="0" tIns="0" rIns="0" bIns="0" rtlCol="0"/>
            <a:lstStyle/>
            <a:p>
              <a:endParaRPr/>
            </a:p>
          </p:txBody>
        </p:sp>
        <p:sp>
          <p:nvSpPr>
            <p:cNvPr id="148" name="object 151"/>
            <p:cNvSpPr/>
            <p:nvPr/>
          </p:nvSpPr>
          <p:spPr>
            <a:xfrm>
              <a:off x="1986748" y="2960295"/>
              <a:ext cx="2418" cy="20956"/>
            </a:xfrm>
            <a:custGeom>
              <a:avLst/>
              <a:gdLst/>
              <a:ahLst/>
              <a:cxnLst/>
              <a:rect l="l" t="t" r="r" b="b"/>
              <a:pathLst>
                <a:path w="1905" h="16510">
                  <a:moveTo>
                    <a:pt x="0" y="16001"/>
                  </a:moveTo>
                  <a:lnTo>
                    <a:pt x="1524" y="16001"/>
                  </a:lnTo>
                  <a:lnTo>
                    <a:pt x="1524" y="0"/>
                  </a:lnTo>
                  <a:lnTo>
                    <a:pt x="0" y="0"/>
                  </a:lnTo>
                  <a:lnTo>
                    <a:pt x="0" y="16001"/>
                  </a:lnTo>
                  <a:close/>
                </a:path>
              </a:pathLst>
            </a:custGeom>
            <a:solidFill>
              <a:srgbClr val="FFFFFF"/>
            </a:solidFill>
          </p:spPr>
          <p:txBody>
            <a:bodyPr wrap="square" lIns="0" tIns="0" rIns="0" bIns="0" rtlCol="0"/>
            <a:lstStyle/>
            <a:p>
              <a:endParaRPr/>
            </a:p>
          </p:txBody>
        </p:sp>
        <p:sp>
          <p:nvSpPr>
            <p:cNvPr id="149" name="object 152"/>
            <p:cNvSpPr/>
            <p:nvPr/>
          </p:nvSpPr>
          <p:spPr>
            <a:xfrm>
              <a:off x="2147300" y="2956427"/>
              <a:ext cx="60449" cy="26598"/>
            </a:xfrm>
            <a:custGeom>
              <a:avLst/>
              <a:gdLst/>
              <a:ahLst/>
              <a:cxnLst/>
              <a:rect l="l" t="t" r="r" b="b"/>
              <a:pathLst>
                <a:path w="47625" h="20955">
                  <a:moveTo>
                    <a:pt x="0" y="20574"/>
                  </a:moveTo>
                  <a:lnTo>
                    <a:pt x="47243" y="20574"/>
                  </a:lnTo>
                  <a:lnTo>
                    <a:pt x="47243" y="0"/>
                  </a:lnTo>
                  <a:lnTo>
                    <a:pt x="0" y="0"/>
                  </a:lnTo>
                  <a:lnTo>
                    <a:pt x="0" y="20574"/>
                  </a:lnTo>
                  <a:close/>
                </a:path>
              </a:pathLst>
            </a:custGeom>
            <a:solidFill>
              <a:srgbClr val="7F7F7F"/>
            </a:solidFill>
          </p:spPr>
          <p:txBody>
            <a:bodyPr wrap="square" lIns="0" tIns="0" rIns="0" bIns="0" rtlCol="0"/>
            <a:lstStyle/>
            <a:p>
              <a:endParaRPr/>
            </a:p>
          </p:txBody>
        </p:sp>
        <p:sp>
          <p:nvSpPr>
            <p:cNvPr id="150" name="object 153"/>
            <p:cNvSpPr/>
            <p:nvPr/>
          </p:nvSpPr>
          <p:spPr>
            <a:xfrm>
              <a:off x="2147300" y="2955459"/>
              <a:ext cx="61255" cy="2418"/>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151" name="object 154"/>
            <p:cNvSpPr/>
            <p:nvPr/>
          </p:nvSpPr>
          <p:spPr>
            <a:xfrm>
              <a:off x="2206300" y="2956427"/>
              <a:ext cx="2418" cy="27404"/>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152" name="object 155"/>
            <p:cNvSpPr/>
            <p:nvPr/>
          </p:nvSpPr>
          <p:spPr>
            <a:xfrm>
              <a:off x="2146333" y="2981573"/>
              <a:ext cx="61255" cy="2418"/>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153" name="object 156"/>
            <p:cNvSpPr/>
            <p:nvPr/>
          </p:nvSpPr>
          <p:spPr>
            <a:xfrm>
              <a:off x="2146333" y="2955459"/>
              <a:ext cx="2418" cy="27404"/>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154" name="object 157"/>
            <p:cNvSpPr/>
            <p:nvPr/>
          </p:nvSpPr>
          <p:spPr>
            <a:xfrm>
              <a:off x="2244986" y="2919673"/>
              <a:ext cx="62061" cy="62867"/>
            </a:xfrm>
            <a:custGeom>
              <a:avLst/>
              <a:gdLst/>
              <a:ahLst/>
              <a:cxnLst/>
              <a:rect l="l" t="t" r="r" b="b"/>
              <a:pathLst>
                <a:path w="48894" h="49530">
                  <a:moveTo>
                    <a:pt x="0" y="49529"/>
                  </a:moveTo>
                  <a:lnTo>
                    <a:pt x="48768" y="49529"/>
                  </a:lnTo>
                  <a:lnTo>
                    <a:pt x="48768" y="0"/>
                  </a:lnTo>
                  <a:lnTo>
                    <a:pt x="0" y="0"/>
                  </a:lnTo>
                  <a:lnTo>
                    <a:pt x="0" y="49529"/>
                  </a:lnTo>
                  <a:close/>
                </a:path>
              </a:pathLst>
            </a:custGeom>
            <a:solidFill>
              <a:srgbClr val="C0C0C0"/>
            </a:solidFill>
          </p:spPr>
          <p:txBody>
            <a:bodyPr wrap="square" lIns="0" tIns="0" rIns="0" bIns="0" rtlCol="0"/>
            <a:lstStyle/>
            <a:p>
              <a:endParaRPr/>
            </a:p>
          </p:txBody>
        </p:sp>
        <p:sp>
          <p:nvSpPr>
            <p:cNvPr id="155" name="object 158"/>
            <p:cNvSpPr/>
            <p:nvPr/>
          </p:nvSpPr>
          <p:spPr>
            <a:xfrm>
              <a:off x="2244986" y="2918706"/>
              <a:ext cx="62867" cy="2418"/>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156" name="object 159"/>
            <p:cNvSpPr/>
            <p:nvPr/>
          </p:nvSpPr>
          <p:spPr>
            <a:xfrm>
              <a:off x="2305919" y="2919673"/>
              <a:ext cx="2418" cy="64479"/>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157" name="object 160"/>
            <p:cNvSpPr/>
            <p:nvPr/>
          </p:nvSpPr>
          <p:spPr>
            <a:xfrm>
              <a:off x="2244019" y="2981573"/>
              <a:ext cx="62867" cy="2418"/>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158" name="object 161"/>
            <p:cNvSpPr/>
            <p:nvPr/>
          </p:nvSpPr>
          <p:spPr>
            <a:xfrm>
              <a:off x="2244019" y="2918706"/>
              <a:ext cx="2418" cy="64479"/>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159" name="object 162"/>
            <p:cNvSpPr/>
            <p:nvPr/>
          </p:nvSpPr>
          <p:spPr>
            <a:xfrm>
              <a:off x="2253692" y="2928378"/>
              <a:ext cx="47553" cy="48359"/>
            </a:xfrm>
            <a:custGeom>
              <a:avLst/>
              <a:gdLst/>
              <a:ahLst/>
              <a:cxnLst/>
              <a:rect l="l" t="t" r="r" b="b"/>
              <a:pathLst>
                <a:path w="37464" h="38100">
                  <a:moveTo>
                    <a:pt x="37338" y="0"/>
                  </a:moveTo>
                  <a:lnTo>
                    <a:pt x="0" y="0"/>
                  </a:lnTo>
                  <a:lnTo>
                    <a:pt x="0" y="28194"/>
                  </a:lnTo>
                  <a:lnTo>
                    <a:pt x="9144" y="28194"/>
                  </a:lnTo>
                  <a:lnTo>
                    <a:pt x="9144" y="38100"/>
                  </a:lnTo>
                  <a:lnTo>
                    <a:pt x="27432" y="38100"/>
                  </a:lnTo>
                  <a:lnTo>
                    <a:pt x="27432" y="27432"/>
                  </a:lnTo>
                  <a:lnTo>
                    <a:pt x="37338" y="27432"/>
                  </a:lnTo>
                  <a:lnTo>
                    <a:pt x="37338" y="0"/>
                  </a:lnTo>
                  <a:close/>
                </a:path>
              </a:pathLst>
            </a:custGeom>
            <a:solidFill>
              <a:srgbClr val="000000"/>
            </a:solidFill>
          </p:spPr>
          <p:txBody>
            <a:bodyPr wrap="square" lIns="0" tIns="0" rIns="0" bIns="0" rtlCol="0"/>
            <a:lstStyle/>
            <a:p>
              <a:endParaRPr/>
            </a:p>
          </p:txBody>
        </p:sp>
        <p:sp>
          <p:nvSpPr>
            <p:cNvPr id="160" name="object 163"/>
            <p:cNvSpPr/>
            <p:nvPr/>
          </p:nvSpPr>
          <p:spPr>
            <a:xfrm>
              <a:off x="2253692" y="2926444"/>
              <a:ext cx="50777" cy="4836"/>
            </a:xfrm>
            <a:custGeom>
              <a:avLst/>
              <a:gdLst/>
              <a:ahLst/>
              <a:cxnLst/>
              <a:rect l="l" t="t" r="r" b="b"/>
              <a:pathLst>
                <a:path w="40005" h="3810">
                  <a:moveTo>
                    <a:pt x="0" y="3809"/>
                  </a:moveTo>
                  <a:lnTo>
                    <a:pt x="39624" y="3809"/>
                  </a:lnTo>
                  <a:lnTo>
                    <a:pt x="39624" y="0"/>
                  </a:lnTo>
                  <a:lnTo>
                    <a:pt x="0" y="0"/>
                  </a:lnTo>
                  <a:lnTo>
                    <a:pt x="0" y="3809"/>
                  </a:lnTo>
                  <a:close/>
                </a:path>
              </a:pathLst>
            </a:custGeom>
            <a:solidFill>
              <a:srgbClr val="1A1A1A"/>
            </a:solidFill>
          </p:spPr>
          <p:txBody>
            <a:bodyPr wrap="square" lIns="0" tIns="0" rIns="0" bIns="0" rtlCol="0"/>
            <a:lstStyle/>
            <a:p>
              <a:endParaRPr/>
            </a:p>
          </p:txBody>
        </p:sp>
        <p:sp>
          <p:nvSpPr>
            <p:cNvPr id="161" name="object 164"/>
            <p:cNvSpPr/>
            <p:nvPr/>
          </p:nvSpPr>
          <p:spPr>
            <a:xfrm>
              <a:off x="2299149" y="2928378"/>
              <a:ext cx="4836" cy="37882"/>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162" name="object 165"/>
            <p:cNvSpPr/>
            <p:nvPr/>
          </p:nvSpPr>
          <p:spPr>
            <a:xfrm>
              <a:off x="2286576" y="2961262"/>
              <a:ext cx="14508" cy="4836"/>
            </a:xfrm>
            <a:custGeom>
              <a:avLst/>
              <a:gdLst/>
              <a:ahLst/>
              <a:cxnLst/>
              <a:rect l="l" t="t" r="r" b="b"/>
              <a:pathLst>
                <a:path w="11430" h="3810">
                  <a:moveTo>
                    <a:pt x="0" y="3810"/>
                  </a:moveTo>
                  <a:lnTo>
                    <a:pt x="11429" y="3810"/>
                  </a:lnTo>
                  <a:lnTo>
                    <a:pt x="11429" y="0"/>
                  </a:lnTo>
                  <a:lnTo>
                    <a:pt x="0" y="0"/>
                  </a:lnTo>
                  <a:lnTo>
                    <a:pt x="0" y="3810"/>
                  </a:lnTo>
                  <a:close/>
                </a:path>
              </a:pathLst>
            </a:custGeom>
            <a:solidFill>
              <a:srgbClr val="1A1A1A"/>
            </a:solidFill>
          </p:spPr>
          <p:txBody>
            <a:bodyPr wrap="square" lIns="0" tIns="0" rIns="0" bIns="0" rtlCol="0"/>
            <a:lstStyle/>
            <a:p>
              <a:endParaRPr/>
            </a:p>
          </p:txBody>
        </p:sp>
        <p:sp>
          <p:nvSpPr>
            <p:cNvPr id="163" name="object 166"/>
            <p:cNvSpPr/>
            <p:nvPr/>
          </p:nvSpPr>
          <p:spPr>
            <a:xfrm>
              <a:off x="2286576" y="2963197"/>
              <a:ext cx="4836" cy="16926"/>
            </a:xfrm>
            <a:custGeom>
              <a:avLst/>
              <a:gdLst/>
              <a:ahLst/>
              <a:cxnLst/>
              <a:rect l="l" t="t" r="r" b="b"/>
              <a:pathLst>
                <a:path w="3810" h="13335">
                  <a:moveTo>
                    <a:pt x="0" y="12953"/>
                  </a:moveTo>
                  <a:lnTo>
                    <a:pt x="3809" y="12953"/>
                  </a:lnTo>
                  <a:lnTo>
                    <a:pt x="3809" y="0"/>
                  </a:lnTo>
                  <a:lnTo>
                    <a:pt x="0" y="0"/>
                  </a:lnTo>
                  <a:lnTo>
                    <a:pt x="0" y="12953"/>
                  </a:lnTo>
                  <a:close/>
                </a:path>
              </a:pathLst>
            </a:custGeom>
            <a:solidFill>
              <a:srgbClr val="1A1A1A"/>
            </a:solidFill>
          </p:spPr>
          <p:txBody>
            <a:bodyPr wrap="square" lIns="0" tIns="0" rIns="0" bIns="0" rtlCol="0"/>
            <a:lstStyle/>
            <a:p>
              <a:endParaRPr/>
            </a:p>
          </p:txBody>
        </p:sp>
        <p:sp>
          <p:nvSpPr>
            <p:cNvPr id="164" name="object 167"/>
            <p:cNvSpPr/>
            <p:nvPr/>
          </p:nvSpPr>
          <p:spPr>
            <a:xfrm>
              <a:off x="2263363" y="2974803"/>
              <a:ext cx="25792" cy="4836"/>
            </a:xfrm>
            <a:custGeom>
              <a:avLst/>
              <a:gdLst/>
              <a:ahLst/>
              <a:cxnLst/>
              <a:rect l="l" t="t" r="r" b="b"/>
              <a:pathLst>
                <a:path w="20319" h="3810">
                  <a:moveTo>
                    <a:pt x="0" y="3810"/>
                  </a:moveTo>
                  <a:lnTo>
                    <a:pt x="19812" y="3810"/>
                  </a:lnTo>
                  <a:lnTo>
                    <a:pt x="19812" y="0"/>
                  </a:lnTo>
                  <a:lnTo>
                    <a:pt x="0" y="0"/>
                  </a:lnTo>
                  <a:lnTo>
                    <a:pt x="0" y="3810"/>
                  </a:lnTo>
                  <a:close/>
                </a:path>
              </a:pathLst>
            </a:custGeom>
            <a:solidFill>
              <a:srgbClr val="1A1A1A"/>
            </a:solidFill>
          </p:spPr>
          <p:txBody>
            <a:bodyPr wrap="square" lIns="0" tIns="0" rIns="0" bIns="0" rtlCol="0"/>
            <a:lstStyle/>
            <a:p>
              <a:endParaRPr/>
            </a:p>
          </p:txBody>
        </p:sp>
        <p:sp>
          <p:nvSpPr>
            <p:cNvPr id="165" name="object 168"/>
            <p:cNvSpPr/>
            <p:nvPr/>
          </p:nvSpPr>
          <p:spPr>
            <a:xfrm>
              <a:off x="2263363" y="2962230"/>
              <a:ext cx="4836" cy="14508"/>
            </a:xfrm>
            <a:custGeom>
              <a:avLst/>
              <a:gdLst/>
              <a:ahLst/>
              <a:cxnLst/>
              <a:rect l="l" t="t" r="r" b="b"/>
              <a:pathLst>
                <a:path w="3810" h="11430">
                  <a:moveTo>
                    <a:pt x="0" y="11430"/>
                  </a:moveTo>
                  <a:lnTo>
                    <a:pt x="3809" y="11430"/>
                  </a:lnTo>
                  <a:lnTo>
                    <a:pt x="3809" y="0"/>
                  </a:lnTo>
                  <a:lnTo>
                    <a:pt x="0" y="0"/>
                  </a:lnTo>
                  <a:lnTo>
                    <a:pt x="0" y="11430"/>
                  </a:lnTo>
                  <a:close/>
                </a:path>
              </a:pathLst>
            </a:custGeom>
            <a:solidFill>
              <a:srgbClr val="1A1A1A"/>
            </a:solidFill>
          </p:spPr>
          <p:txBody>
            <a:bodyPr wrap="square" lIns="0" tIns="0" rIns="0" bIns="0" rtlCol="0"/>
            <a:lstStyle/>
            <a:p>
              <a:endParaRPr/>
            </a:p>
          </p:txBody>
        </p:sp>
        <p:sp>
          <p:nvSpPr>
            <p:cNvPr id="166" name="object 169"/>
            <p:cNvSpPr/>
            <p:nvPr/>
          </p:nvSpPr>
          <p:spPr>
            <a:xfrm>
              <a:off x="2251758" y="2962230"/>
              <a:ext cx="13702" cy="4836"/>
            </a:xfrm>
            <a:custGeom>
              <a:avLst/>
              <a:gdLst/>
              <a:ahLst/>
              <a:cxnLst/>
              <a:rect l="l" t="t" r="r" b="b"/>
              <a:pathLst>
                <a:path w="10794" h="3810">
                  <a:moveTo>
                    <a:pt x="0" y="3810"/>
                  </a:moveTo>
                  <a:lnTo>
                    <a:pt x="10668" y="3810"/>
                  </a:lnTo>
                  <a:lnTo>
                    <a:pt x="10668" y="0"/>
                  </a:lnTo>
                  <a:lnTo>
                    <a:pt x="0" y="0"/>
                  </a:lnTo>
                  <a:lnTo>
                    <a:pt x="0" y="3810"/>
                  </a:lnTo>
                  <a:close/>
                </a:path>
              </a:pathLst>
            </a:custGeom>
            <a:solidFill>
              <a:srgbClr val="1A1A1A"/>
            </a:solidFill>
          </p:spPr>
          <p:txBody>
            <a:bodyPr wrap="square" lIns="0" tIns="0" rIns="0" bIns="0" rtlCol="0"/>
            <a:lstStyle/>
            <a:p>
              <a:endParaRPr/>
            </a:p>
          </p:txBody>
        </p:sp>
        <p:sp>
          <p:nvSpPr>
            <p:cNvPr id="167" name="object 170"/>
            <p:cNvSpPr/>
            <p:nvPr/>
          </p:nvSpPr>
          <p:spPr>
            <a:xfrm>
              <a:off x="2251758" y="2926444"/>
              <a:ext cx="4836" cy="37882"/>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168" name="object 171"/>
            <p:cNvSpPr/>
            <p:nvPr/>
          </p:nvSpPr>
          <p:spPr>
            <a:xfrm>
              <a:off x="2141497" y="2958361"/>
              <a:ext cx="72539" cy="20956"/>
            </a:xfrm>
            <a:custGeom>
              <a:avLst/>
              <a:gdLst/>
              <a:ahLst/>
              <a:cxnLst/>
              <a:rect l="l" t="t" r="r" b="b"/>
              <a:pathLst>
                <a:path w="57150" h="16510">
                  <a:moveTo>
                    <a:pt x="0" y="16001"/>
                  </a:moveTo>
                  <a:lnTo>
                    <a:pt x="57150" y="16001"/>
                  </a:lnTo>
                  <a:lnTo>
                    <a:pt x="57150" y="0"/>
                  </a:lnTo>
                  <a:lnTo>
                    <a:pt x="0" y="0"/>
                  </a:lnTo>
                  <a:lnTo>
                    <a:pt x="0" y="16001"/>
                  </a:lnTo>
                  <a:close/>
                </a:path>
              </a:pathLst>
            </a:custGeom>
            <a:solidFill>
              <a:srgbClr val="000000"/>
            </a:solidFill>
          </p:spPr>
          <p:txBody>
            <a:bodyPr wrap="square" lIns="0" tIns="0" rIns="0" bIns="0" rtlCol="0"/>
            <a:lstStyle/>
            <a:p>
              <a:endParaRPr/>
            </a:p>
          </p:txBody>
        </p:sp>
        <p:sp>
          <p:nvSpPr>
            <p:cNvPr id="169" name="object 172"/>
            <p:cNvSpPr/>
            <p:nvPr/>
          </p:nvSpPr>
          <p:spPr>
            <a:xfrm>
              <a:off x="1896316" y="2875183"/>
              <a:ext cx="0" cy="144271"/>
            </a:xfrm>
            <a:custGeom>
              <a:avLst/>
              <a:gdLst/>
              <a:ahLst/>
              <a:cxnLst/>
              <a:rect l="l" t="t" r="r" b="b"/>
              <a:pathLst>
                <a:path h="113664">
                  <a:moveTo>
                    <a:pt x="0" y="0"/>
                  </a:moveTo>
                  <a:lnTo>
                    <a:pt x="0" y="113537"/>
                  </a:lnTo>
                </a:path>
              </a:pathLst>
            </a:custGeom>
            <a:ln w="3810">
              <a:solidFill>
                <a:srgbClr val="1A1A1A"/>
              </a:solidFill>
            </a:ln>
          </p:spPr>
          <p:txBody>
            <a:bodyPr wrap="square" lIns="0" tIns="0" rIns="0" bIns="0" rtlCol="0"/>
            <a:lstStyle/>
            <a:p>
              <a:endParaRPr/>
            </a:p>
          </p:txBody>
        </p:sp>
        <p:sp>
          <p:nvSpPr>
            <p:cNvPr id="170" name="object 173"/>
            <p:cNvSpPr/>
            <p:nvPr/>
          </p:nvSpPr>
          <p:spPr>
            <a:xfrm>
              <a:off x="3038566" y="2867445"/>
              <a:ext cx="0" cy="151526"/>
            </a:xfrm>
            <a:custGeom>
              <a:avLst/>
              <a:gdLst/>
              <a:ahLst/>
              <a:cxnLst/>
              <a:rect l="l" t="t" r="r" b="b"/>
              <a:pathLst>
                <a:path h="119380">
                  <a:moveTo>
                    <a:pt x="0" y="0"/>
                  </a:moveTo>
                  <a:lnTo>
                    <a:pt x="0" y="118872"/>
                  </a:lnTo>
                </a:path>
              </a:pathLst>
            </a:custGeom>
            <a:ln w="3810">
              <a:solidFill>
                <a:srgbClr val="1A1A1A"/>
              </a:solidFill>
            </a:ln>
          </p:spPr>
          <p:txBody>
            <a:bodyPr wrap="square" lIns="0" tIns="0" rIns="0" bIns="0" rtlCol="0"/>
            <a:lstStyle/>
            <a:p>
              <a:endParaRPr/>
            </a:p>
          </p:txBody>
        </p:sp>
        <p:sp>
          <p:nvSpPr>
            <p:cNvPr id="171" name="object 174"/>
            <p:cNvSpPr/>
            <p:nvPr/>
          </p:nvSpPr>
          <p:spPr>
            <a:xfrm>
              <a:off x="2771137" y="2884855"/>
              <a:ext cx="32240" cy="37882"/>
            </a:xfrm>
            <a:custGeom>
              <a:avLst/>
              <a:gdLst/>
              <a:ahLst/>
              <a:cxnLst/>
              <a:rect l="l" t="t" r="r" b="b"/>
              <a:pathLst>
                <a:path w="25400" h="29844">
                  <a:moveTo>
                    <a:pt x="12954" y="0"/>
                  </a:moveTo>
                  <a:lnTo>
                    <a:pt x="7620" y="1524"/>
                  </a:lnTo>
                  <a:lnTo>
                    <a:pt x="3810" y="3810"/>
                  </a:lnTo>
                  <a:lnTo>
                    <a:pt x="762" y="7620"/>
                  </a:lnTo>
                  <a:lnTo>
                    <a:pt x="0" y="12954"/>
                  </a:lnTo>
                  <a:lnTo>
                    <a:pt x="0" y="17526"/>
                  </a:lnTo>
                  <a:lnTo>
                    <a:pt x="762" y="22098"/>
                  </a:lnTo>
                  <a:lnTo>
                    <a:pt x="3810" y="25908"/>
                  </a:lnTo>
                  <a:lnTo>
                    <a:pt x="7620" y="28956"/>
                  </a:lnTo>
                  <a:lnTo>
                    <a:pt x="12954" y="29718"/>
                  </a:lnTo>
                  <a:lnTo>
                    <a:pt x="17526" y="28956"/>
                  </a:lnTo>
                  <a:lnTo>
                    <a:pt x="21336" y="25908"/>
                  </a:lnTo>
                  <a:lnTo>
                    <a:pt x="24384" y="22098"/>
                  </a:lnTo>
                  <a:lnTo>
                    <a:pt x="25146" y="17526"/>
                  </a:lnTo>
                  <a:lnTo>
                    <a:pt x="25146" y="12954"/>
                  </a:lnTo>
                  <a:lnTo>
                    <a:pt x="24384" y="7620"/>
                  </a:lnTo>
                  <a:lnTo>
                    <a:pt x="21336" y="3810"/>
                  </a:lnTo>
                  <a:lnTo>
                    <a:pt x="17526" y="1524"/>
                  </a:lnTo>
                  <a:lnTo>
                    <a:pt x="12954" y="0"/>
                  </a:lnTo>
                  <a:close/>
                </a:path>
              </a:pathLst>
            </a:custGeom>
            <a:solidFill>
              <a:srgbClr val="000000"/>
            </a:solidFill>
          </p:spPr>
          <p:txBody>
            <a:bodyPr wrap="square" lIns="0" tIns="0" rIns="0" bIns="0" rtlCol="0"/>
            <a:lstStyle/>
            <a:p>
              <a:endParaRPr/>
            </a:p>
          </p:txBody>
        </p:sp>
        <p:sp>
          <p:nvSpPr>
            <p:cNvPr id="172" name="object 175"/>
            <p:cNvSpPr/>
            <p:nvPr/>
          </p:nvSpPr>
          <p:spPr>
            <a:xfrm>
              <a:off x="2770170" y="2883887"/>
              <a:ext cx="33852" cy="40300"/>
            </a:xfrm>
            <a:custGeom>
              <a:avLst/>
              <a:gdLst/>
              <a:ahLst/>
              <a:cxnLst/>
              <a:rect l="l" t="t" r="r" b="b"/>
              <a:pathLst>
                <a:path w="26669" h="31750">
                  <a:moveTo>
                    <a:pt x="13715" y="0"/>
                  </a:moveTo>
                  <a:lnTo>
                    <a:pt x="0" y="13716"/>
                  </a:lnTo>
                  <a:lnTo>
                    <a:pt x="0" y="18288"/>
                  </a:lnTo>
                  <a:lnTo>
                    <a:pt x="761" y="22860"/>
                  </a:lnTo>
                  <a:lnTo>
                    <a:pt x="761" y="23622"/>
                  </a:lnTo>
                  <a:lnTo>
                    <a:pt x="3809" y="27432"/>
                  </a:lnTo>
                  <a:lnTo>
                    <a:pt x="4571" y="27432"/>
                  </a:lnTo>
                  <a:lnTo>
                    <a:pt x="8381" y="30480"/>
                  </a:lnTo>
                  <a:lnTo>
                    <a:pt x="13715" y="31242"/>
                  </a:lnTo>
                  <a:lnTo>
                    <a:pt x="18287" y="30480"/>
                  </a:lnTo>
                  <a:lnTo>
                    <a:pt x="19049" y="30480"/>
                  </a:lnTo>
                  <a:lnTo>
                    <a:pt x="20002" y="29718"/>
                  </a:lnTo>
                  <a:lnTo>
                    <a:pt x="13715" y="29718"/>
                  </a:lnTo>
                  <a:lnTo>
                    <a:pt x="8381" y="28956"/>
                  </a:lnTo>
                  <a:lnTo>
                    <a:pt x="9143" y="28956"/>
                  </a:lnTo>
                  <a:lnTo>
                    <a:pt x="6286" y="26670"/>
                  </a:lnTo>
                  <a:lnTo>
                    <a:pt x="5333" y="26670"/>
                  </a:lnTo>
                  <a:lnTo>
                    <a:pt x="2285" y="22860"/>
                  </a:lnTo>
                  <a:lnTo>
                    <a:pt x="1523" y="18288"/>
                  </a:lnTo>
                  <a:lnTo>
                    <a:pt x="1523" y="13716"/>
                  </a:lnTo>
                  <a:lnTo>
                    <a:pt x="2285" y="8382"/>
                  </a:lnTo>
                  <a:lnTo>
                    <a:pt x="2895" y="8382"/>
                  </a:lnTo>
                  <a:lnTo>
                    <a:pt x="5333" y="5334"/>
                  </a:lnTo>
                  <a:lnTo>
                    <a:pt x="9143" y="3048"/>
                  </a:lnTo>
                  <a:lnTo>
                    <a:pt x="14067" y="1641"/>
                  </a:lnTo>
                  <a:lnTo>
                    <a:pt x="13715" y="1524"/>
                  </a:lnTo>
                  <a:lnTo>
                    <a:pt x="14096" y="762"/>
                  </a:lnTo>
                  <a:lnTo>
                    <a:pt x="13715" y="0"/>
                  </a:lnTo>
                  <a:close/>
                </a:path>
                <a:path w="26669" h="31750">
                  <a:moveTo>
                    <a:pt x="21674" y="26246"/>
                  </a:moveTo>
                  <a:lnTo>
                    <a:pt x="18287" y="28956"/>
                  </a:lnTo>
                  <a:lnTo>
                    <a:pt x="13715" y="29718"/>
                  </a:lnTo>
                  <a:lnTo>
                    <a:pt x="20002" y="29718"/>
                  </a:lnTo>
                  <a:lnTo>
                    <a:pt x="22859" y="27432"/>
                  </a:lnTo>
                  <a:lnTo>
                    <a:pt x="23469" y="26670"/>
                  </a:lnTo>
                  <a:lnTo>
                    <a:pt x="21335" y="26670"/>
                  </a:lnTo>
                  <a:lnTo>
                    <a:pt x="21674" y="26246"/>
                  </a:lnTo>
                  <a:close/>
                </a:path>
                <a:path w="26669" h="31750">
                  <a:moveTo>
                    <a:pt x="5333" y="25908"/>
                  </a:moveTo>
                  <a:lnTo>
                    <a:pt x="5333" y="26670"/>
                  </a:lnTo>
                  <a:lnTo>
                    <a:pt x="6286" y="26670"/>
                  </a:lnTo>
                  <a:lnTo>
                    <a:pt x="5333" y="25908"/>
                  </a:lnTo>
                  <a:close/>
                </a:path>
                <a:path w="26669" h="31750">
                  <a:moveTo>
                    <a:pt x="22097" y="25908"/>
                  </a:moveTo>
                  <a:lnTo>
                    <a:pt x="21674" y="26246"/>
                  </a:lnTo>
                  <a:lnTo>
                    <a:pt x="21335" y="26670"/>
                  </a:lnTo>
                  <a:lnTo>
                    <a:pt x="22097" y="25908"/>
                  </a:lnTo>
                  <a:close/>
                </a:path>
                <a:path w="26669" h="31750">
                  <a:moveTo>
                    <a:pt x="24079" y="25908"/>
                  </a:moveTo>
                  <a:lnTo>
                    <a:pt x="22097" y="25908"/>
                  </a:lnTo>
                  <a:lnTo>
                    <a:pt x="21335" y="26670"/>
                  </a:lnTo>
                  <a:lnTo>
                    <a:pt x="23469" y="26670"/>
                  </a:lnTo>
                  <a:lnTo>
                    <a:pt x="24079" y="25908"/>
                  </a:lnTo>
                  <a:close/>
                </a:path>
                <a:path w="26669" h="31750">
                  <a:moveTo>
                    <a:pt x="25907" y="8382"/>
                  </a:moveTo>
                  <a:lnTo>
                    <a:pt x="24383" y="8382"/>
                  </a:lnTo>
                  <a:lnTo>
                    <a:pt x="25145" y="13716"/>
                  </a:lnTo>
                  <a:lnTo>
                    <a:pt x="25145" y="18288"/>
                  </a:lnTo>
                  <a:lnTo>
                    <a:pt x="24383" y="22860"/>
                  </a:lnTo>
                  <a:lnTo>
                    <a:pt x="21674" y="26246"/>
                  </a:lnTo>
                  <a:lnTo>
                    <a:pt x="22097" y="25908"/>
                  </a:lnTo>
                  <a:lnTo>
                    <a:pt x="24079" y="25908"/>
                  </a:lnTo>
                  <a:lnTo>
                    <a:pt x="25907" y="23622"/>
                  </a:lnTo>
                  <a:lnTo>
                    <a:pt x="25907" y="22860"/>
                  </a:lnTo>
                  <a:lnTo>
                    <a:pt x="26669" y="18288"/>
                  </a:lnTo>
                  <a:lnTo>
                    <a:pt x="26669" y="13716"/>
                  </a:lnTo>
                  <a:lnTo>
                    <a:pt x="25907" y="8382"/>
                  </a:lnTo>
                  <a:close/>
                </a:path>
                <a:path w="26669" h="31750">
                  <a:moveTo>
                    <a:pt x="2895" y="8382"/>
                  </a:moveTo>
                  <a:lnTo>
                    <a:pt x="2285" y="8382"/>
                  </a:lnTo>
                  <a:lnTo>
                    <a:pt x="2285" y="9144"/>
                  </a:lnTo>
                  <a:lnTo>
                    <a:pt x="2895" y="8382"/>
                  </a:lnTo>
                  <a:close/>
                </a:path>
                <a:path w="26669" h="31750">
                  <a:moveTo>
                    <a:pt x="14477" y="0"/>
                  </a:moveTo>
                  <a:lnTo>
                    <a:pt x="14096" y="762"/>
                  </a:lnTo>
                  <a:lnTo>
                    <a:pt x="14477" y="1524"/>
                  </a:lnTo>
                  <a:lnTo>
                    <a:pt x="14067" y="1641"/>
                  </a:lnTo>
                  <a:lnTo>
                    <a:pt x="18287" y="3048"/>
                  </a:lnTo>
                  <a:lnTo>
                    <a:pt x="22097" y="5334"/>
                  </a:lnTo>
                  <a:lnTo>
                    <a:pt x="21335" y="5334"/>
                  </a:lnTo>
                  <a:lnTo>
                    <a:pt x="24383" y="9144"/>
                  </a:lnTo>
                  <a:lnTo>
                    <a:pt x="24383" y="8382"/>
                  </a:lnTo>
                  <a:lnTo>
                    <a:pt x="25907" y="8382"/>
                  </a:lnTo>
                  <a:lnTo>
                    <a:pt x="22859" y="4572"/>
                  </a:lnTo>
                  <a:lnTo>
                    <a:pt x="22859" y="3810"/>
                  </a:lnTo>
                  <a:lnTo>
                    <a:pt x="19049" y="1524"/>
                  </a:lnTo>
                  <a:lnTo>
                    <a:pt x="14477" y="0"/>
                  </a:lnTo>
                  <a:close/>
                </a:path>
                <a:path w="26669" h="31750">
                  <a:moveTo>
                    <a:pt x="14096" y="762"/>
                  </a:moveTo>
                  <a:lnTo>
                    <a:pt x="13715" y="1524"/>
                  </a:lnTo>
                  <a:lnTo>
                    <a:pt x="14067" y="1641"/>
                  </a:lnTo>
                  <a:lnTo>
                    <a:pt x="14477" y="1524"/>
                  </a:lnTo>
                  <a:lnTo>
                    <a:pt x="14096" y="762"/>
                  </a:lnTo>
                  <a:close/>
                </a:path>
              </a:pathLst>
            </a:custGeom>
            <a:solidFill>
              <a:srgbClr val="1A1A1A"/>
            </a:solidFill>
          </p:spPr>
          <p:txBody>
            <a:bodyPr wrap="square" lIns="0" tIns="0" rIns="0" bIns="0" rtlCol="0"/>
            <a:lstStyle/>
            <a:p>
              <a:endParaRPr/>
            </a:p>
          </p:txBody>
        </p:sp>
        <p:sp>
          <p:nvSpPr>
            <p:cNvPr id="173" name="object 176"/>
            <p:cNvSpPr/>
            <p:nvPr/>
          </p:nvSpPr>
          <p:spPr>
            <a:xfrm>
              <a:off x="2787579" y="2883887"/>
              <a:ext cx="1612" cy="2418"/>
            </a:xfrm>
            <a:custGeom>
              <a:avLst/>
              <a:gdLst/>
              <a:ahLst/>
              <a:cxnLst/>
              <a:rect l="l" t="t" r="r" b="b"/>
              <a:pathLst>
                <a:path w="1269" h="1905">
                  <a:moveTo>
                    <a:pt x="0" y="1524"/>
                  </a:moveTo>
                  <a:lnTo>
                    <a:pt x="762" y="1524"/>
                  </a:lnTo>
                  <a:lnTo>
                    <a:pt x="0" y="0"/>
                  </a:lnTo>
                  <a:lnTo>
                    <a:pt x="762" y="0"/>
                  </a:lnTo>
                  <a:lnTo>
                    <a:pt x="0" y="1524"/>
                  </a:lnTo>
                  <a:close/>
                </a:path>
              </a:pathLst>
            </a:custGeom>
            <a:solidFill>
              <a:srgbClr val="1A1A1A"/>
            </a:solidFill>
          </p:spPr>
          <p:txBody>
            <a:bodyPr wrap="square" lIns="0" tIns="0" rIns="0" bIns="0" rtlCol="0"/>
            <a:lstStyle/>
            <a:p>
              <a:endParaRPr/>
            </a:p>
          </p:txBody>
        </p:sp>
        <p:sp>
          <p:nvSpPr>
            <p:cNvPr id="174" name="object 177"/>
            <p:cNvSpPr/>
            <p:nvPr/>
          </p:nvSpPr>
          <p:spPr>
            <a:xfrm>
              <a:off x="2861086" y="2921608"/>
              <a:ext cx="33852" cy="40300"/>
            </a:xfrm>
            <a:custGeom>
              <a:avLst/>
              <a:gdLst/>
              <a:ahLst/>
              <a:cxnLst/>
              <a:rect l="l" t="t" r="r" b="b"/>
              <a:pathLst>
                <a:path w="26669" h="31750">
                  <a:moveTo>
                    <a:pt x="13715" y="0"/>
                  </a:moveTo>
                  <a:lnTo>
                    <a:pt x="8381" y="1523"/>
                  </a:lnTo>
                  <a:lnTo>
                    <a:pt x="3809" y="4571"/>
                  </a:lnTo>
                  <a:lnTo>
                    <a:pt x="761" y="9905"/>
                  </a:lnTo>
                  <a:lnTo>
                    <a:pt x="0" y="16001"/>
                  </a:lnTo>
                  <a:lnTo>
                    <a:pt x="761" y="22097"/>
                  </a:lnTo>
                  <a:lnTo>
                    <a:pt x="3809" y="26669"/>
                  </a:lnTo>
                  <a:lnTo>
                    <a:pt x="8381" y="30479"/>
                  </a:lnTo>
                  <a:lnTo>
                    <a:pt x="13715" y="31241"/>
                  </a:lnTo>
                  <a:lnTo>
                    <a:pt x="18287" y="30479"/>
                  </a:lnTo>
                  <a:lnTo>
                    <a:pt x="22859" y="26669"/>
                  </a:lnTo>
                  <a:lnTo>
                    <a:pt x="25907" y="22097"/>
                  </a:lnTo>
                  <a:lnTo>
                    <a:pt x="26669" y="16001"/>
                  </a:lnTo>
                  <a:lnTo>
                    <a:pt x="25907" y="9905"/>
                  </a:lnTo>
                  <a:lnTo>
                    <a:pt x="22859" y="4571"/>
                  </a:lnTo>
                  <a:lnTo>
                    <a:pt x="18287" y="1523"/>
                  </a:lnTo>
                  <a:lnTo>
                    <a:pt x="13715" y="0"/>
                  </a:lnTo>
                  <a:close/>
                </a:path>
              </a:pathLst>
            </a:custGeom>
            <a:solidFill>
              <a:srgbClr val="000000"/>
            </a:solidFill>
          </p:spPr>
          <p:txBody>
            <a:bodyPr wrap="square" lIns="0" tIns="0" rIns="0" bIns="0" rtlCol="0"/>
            <a:lstStyle/>
            <a:p>
              <a:endParaRPr/>
            </a:p>
          </p:txBody>
        </p:sp>
        <p:sp>
          <p:nvSpPr>
            <p:cNvPr id="175" name="object 178"/>
            <p:cNvSpPr/>
            <p:nvPr/>
          </p:nvSpPr>
          <p:spPr>
            <a:xfrm>
              <a:off x="2859153" y="2919673"/>
              <a:ext cx="38688" cy="45135"/>
            </a:xfrm>
            <a:custGeom>
              <a:avLst/>
              <a:gdLst/>
              <a:ahLst/>
              <a:cxnLst/>
              <a:rect l="l" t="t" r="r" b="b"/>
              <a:pathLst>
                <a:path w="30480" h="35560">
                  <a:moveTo>
                    <a:pt x="21335" y="1523"/>
                  </a:moveTo>
                  <a:lnTo>
                    <a:pt x="9143" y="1523"/>
                  </a:lnTo>
                  <a:lnTo>
                    <a:pt x="4571" y="4571"/>
                  </a:lnTo>
                  <a:lnTo>
                    <a:pt x="3809" y="5333"/>
                  </a:lnTo>
                  <a:lnTo>
                    <a:pt x="761" y="10667"/>
                  </a:lnTo>
                  <a:lnTo>
                    <a:pt x="666" y="12191"/>
                  </a:lnTo>
                  <a:lnTo>
                    <a:pt x="0" y="17525"/>
                  </a:lnTo>
                  <a:lnTo>
                    <a:pt x="0" y="18287"/>
                  </a:lnTo>
                  <a:lnTo>
                    <a:pt x="666" y="23621"/>
                  </a:lnTo>
                  <a:lnTo>
                    <a:pt x="761" y="25145"/>
                  </a:lnTo>
                  <a:lnTo>
                    <a:pt x="3809" y="29717"/>
                  </a:lnTo>
                  <a:lnTo>
                    <a:pt x="4571" y="29717"/>
                  </a:lnTo>
                  <a:lnTo>
                    <a:pt x="9143" y="33527"/>
                  </a:lnTo>
                  <a:lnTo>
                    <a:pt x="9905" y="34289"/>
                  </a:lnTo>
                  <a:lnTo>
                    <a:pt x="15239" y="35051"/>
                  </a:lnTo>
                  <a:lnTo>
                    <a:pt x="16001" y="35051"/>
                  </a:lnTo>
                  <a:lnTo>
                    <a:pt x="20573" y="34289"/>
                  </a:lnTo>
                  <a:lnTo>
                    <a:pt x="21335" y="33527"/>
                  </a:lnTo>
                  <a:lnTo>
                    <a:pt x="24079" y="31241"/>
                  </a:lnTo>
                  <a:lnTo>
                    <a:pt x="15239" y="31241"/>
                  </a:lnTo>
                  <a:lnTo>
                    <a:pt x="15591" y="31183"/>
                  </a:lnTo>
                  <a:lnTo>
                    <a:pt x="10667" y="30479"/>
                  </a:lnTo>
                  <a:lnTo>
                    <a:pt x="11429" y="30479"/>
                  </a:lnTo>
                  <a:lnTo>
                    <a:pt x="7772" y="27431"/>
                  </a:lnTo>
                  <a:lnTo>
                    <a:pt x="6857" y="27431"/>
                  </a:lnTo>
                  <a:lnTo>
                    <a:pt x="3809" y="22859"/>
                  </a:lnTo>
                  <a:lnTo>
                    <a:pt x="4476" y="22859"/>
                  </a:lnTo>
                  <a:lnTo>
                    <a:pt x="3905" y="18287"/>
                  </a:lnTo>
                  <a:lnTo>
                    <a:pt x="4571" y="12191"/>
                  </a:lnTo>
                  <a:lnTo>
                    <a:pt x="3809" y="12191"/>
                  </a:lnTo>
                  <a:lnTo>
                    <a:pt x="6857" y="6857"/>
                  </a:lnTo>
                  <a:lnTo>
                    <a:pt x="8000" y="6857"/>
                  </a:lnTo>
                  <a:lnTo>
                    <a:pt x="11429" y="4571"/>
                  </a:lnTo>
                  <a:lnTo>
                    <a:pt x="13334" y="4571"/>
                  </a:lnTo>
                  <a:lnTo>
                    <a:pt x="15181" y="4044"/>
                  </a:lnTo>
                  <a:lnTo>
                    <a:pt x="14477" y="3809"/>
                  </a:lnTo>
                  <a:lnTo>
                    <a:pt x="24764" y="3809"/>
                  </a:lnTo>
                  <a:lnTo>
                    <a:pt x="21335" y="1523"/>
                  </a:lnTo>
                  <a:close/>
                </a:path>
                <a:path w="30480" h="35560">
                  <a:moveTo>
                    <a:pt x="15591" y="31183"/>
                  </a:moveTo>
                  <a:lnTo>
                    <a:pt x="15239" y="31241"/>
                  </a:lnTo>
                  <a:lnTo>
                    <a:pt x="16001" y="31241"/>
                  </a:lnTo>
                  <a:lnTo>
                    <a:pt x="15591" y="31183"/>
                  </a:lnTo>
                  <a:close/>
                </a:path>
                <a:path w="30480" h="35560">
                  <a:moveTo>
                    <a:pt x="23050" y="27146"/>
                  </a:moveTo>
                  <a:lnTo>
                    <a:pt x="19049" y="30479"/>
                  </a:lnTo>
                  <a:lnTo>
                    <a:pt x="19811" y="30479"/>
                  </a:lnTo>
                  <a:lnTo>
                    <a:pt x="15591" y="31183"/>
                  </a:lnTo>
                  <a:lnTo>
                    <a:pt x="16001" y="31241"/>
                  </a:lnTo>
                  <a:lnTo>
                    <a:pt x="24079" y="31241"/>
                  </a:lnTo>
                  <a:lnTo>
                    <a:pt x="25907" y="29717"/>
                  </a:lnTo>
                  <a:lnTo>
                    <a:pt x="27431" y="27431"/>
                  </a:lnTo>
                  <a:lnTo>
                    <a:pt x="22859" y="27431"/>
                  </a:lnTo>
                  <a:lnTo>
                    <a:pt x="23050" y="27146"/>
                  </a:lnTo>
                  <a:close/>
                </a:path>
                <a:path w="30480" h="35560">
                  <a:moveTo>
                    <a:pt x="6857" y="26669"/>
                  </a:moveTo>
                  <a:lnTo>
                    <a:pt x="6857" y="27431"/>
                  </a:lnTo>
                  <a:lnTo>
                    <a:pt x="7772" y="27431"/>
                  </a:lnTo>
                  <a:lnTo>
                    <a:pt x="6857" y="26669"/>
                  </a:lnTo>
                  <a:close/>
                </a:path>
                <a:path w="30480" h="35560">
                  <a:moveTo>
                    <a:pt x="23621" y="26669"/>
                  </a:moveTo>
                  <a:lnTo>
                    <a:pt x="23050" y="27146"/>
                  </a:lnTo>
                  <a:lnTo>
                    <a:pt x="22859" y="27431"/>
                  </a:lnTo>
                  <a:lnTo>
                    <a:pt x="23621" y="26669"/>
                  </a:lnTo>
                  <a:close/>
                </a:path>
                <a:path w="30480" h="35560">
                  <a:moveTo>
                    <a:pt x="27939" y="26669"/>
                  </a:moveTo>
                  <a:lnTo>
                    <a:pt x="23621" y="26669"/>
                  </a:lnTo>
                  <a:lnTo>
                    <a:pt x="22859" y="27431"/>
                  </a:lnTo>
                  <a:lnTo>
                    <a:pt x="27431" y="27431"/>
                  </a:lnTo>
                  <a:lnTo>
                    <a:pt x="27939" y="26669"/>
                  </a:lnTo>
                  <a:close/>
                </a:path>
                <a:path w="30480" h="35560">
                  <a:moveTo>
                    <a:pt x="25907" y="22859"/>
                  </a:moveTo>
                  <a:lnTo>
                    <a:pt x="23050" y="27146"/>
                  </a:lnTo>
                  <a:lnTo>
                    <a:pt x="23621" y="26669"/>
                  </a:lnTo>
                  <a:lnTo>
                    <a:pt x="27939" y="26669"/>
                  </a:lnTo>
                  <a:lnTo>
                    <a:pt x="28955" y="25145"/>
                  </a:lnTo>
                  <a:lnTo>
                    <a:pt x="29717" y="24383"/>
                  </a:lnTo>
                  <a:lnTo>
                    <a:pt x="29813" y="23621"/>
                  </a:lnTo>
                  <a:lnTo>
                    <a:pt x="25907" y="23621"/>
                  </a:lnTo>
                  <a:lnTo>
                    <a:pt x="25907" y="22859"/>
                  </a:lnTo>
                  <a:close/>
                </a:path>
                <a:path w="30480" h="35560">
                  <a:moveTo>
                    <a:pt x="4476" y="22859"/>
                  </a:moveTo>
                  <a:lnTo>
                    <a:pt x="3809" y="22859"/>
                  </a:lnTo>
                  <a:lnTo>
                    <a:pt x="4571" y="23621"/>
                  </a:lnTo>
                  <a:lnTo>
                    <a:pt x="4476" y="22859"/>
                  </a:lnTo>
                  <a:close/>
                </a:path>
                <a:path w="30480" h="35560">
                  <a:moveTo>
                    <a:pt x="28574" y="17906"/>
                  </a:moveTo>
                  <a:lnTo>
                    <a:pt x="26669" y="18287"/>
                  </a:lnTo>
                  <a:lnTo>
                    <a:pt x="25907" y="23621"/>
                  </a:lnTo>
                  <a:lnTo>
                    <a:pt x="29813" y="23621"/>
                  </a:lnTo>
                  <a:lnTo>
                    <a:pt x="30479" y="18287"/>
                  </a:lnTo>
                  <a:lnTo>
                    <a:pt x="28574" y="17906"/>
                  </a:lnTo>
                  <a:close/>
                </a:path>
                <a:path w="30480" h="35560">
                  <a:moveTo>
                    <a:pt x="3857" y="17906"/>
                  </a:moveTo>
                  <a:lnTo>
                    <a:pt x="3809" y="18287"/>
                  </a:lnTo>
                  <a:lnTo>
                    <a:pt x="3857" y="17906"/>
                  </a:lnTo>
                  <a:close/>
                </a:path>
                <a:path w="30480" h="35560">
                  <a:moveTo>
                    <a:pt x="26622" y="17906"/>
                  </a:moveTo>
                  <a:lnTo>
                    <a:pt x="26574" y="18287"/>
                  </a:lnTo>
                  <a:lnTo>
                    <a:pt x="26622" y="17906"/>
                  </a:lnTo>
                  <a:close/>
                </a:path>
                <a:path w="30480" h="35560">
                  <a:moveTo>
                    <a:pt x="26669" y="17525"/>
                  </a:moveTo>
                  <a:lnTo>
                    <a:pt x="26669" y="18287"/>
                  </a:lnTo>
                  <a:lnTo>
                    <a:pt x="28574" y="17906"/>
                  </a:lnTo>
                  <a:lnTo>
                    <a:pt x="26669" y="17525"/>
                  </a:lnTo>
                  <a:close/>
                </a:path>
                <a:path w="30480" h="35560">
                  <a:moveTo>
                    <a:pt x="3905" y="17525"/>
                  </a:moveTo>
                  <a:lnTo>
                    <a:pt x="3857" y="17906"/>
                  </a:lnTo>
                  <a:lnTo>
                    <a:pt x="3905" y="17525"/>
                  </a:lnTo>
                  <a:close/>
                </a:path>
                <a:path w="30480" h="35560">
                  <a:moveTo>
                    <a:pt x="23094" y="7268"/>
                  </a:moveTo>
                  <a:lnTo>
                    <a:pt x="25907" y="12191"/>
                  </a:lnTo>
                  <a:lnTo>
                    <a:pt x="26622" y="17906"/>
                  </a:lnTo>
                  <a:lnTo>
                    <a:pt x="26669" y="17525"/>
                  </a:lnTo>
                  <a:lnTo>
                    <a:pt x="30479" y="17525"/>
                  </a:lnTo>
                  <a:lnTo>
                    <a:pt x="29717" y="11429"/>
                  </a:lnTo>
                  <a:lnTo>
                    <a:pt x="28955" y="10667"/>
                  </a:lnTo>
                  <a:lnTo>
                    <a:pt x="27214" y="7619"/>
                  </a:lnTo>
                  <a:lnTo>
                    <a:pt x="23621" y="7619"/>
                  </a:lnTo>
                  <a:lnTo>
                    <a:pt x="23094" y="7268"/>
                  </a:lnTo>
                  <a:close/>
                </a:path>
                <a:path w="30480" h="35560">
                  <a:moveTo>
                    <a:pt x="30479" y="17525"/>
                  </a:moveTo>
                  <a:lnTo>
                    <a:pt x="26669" y="17525"/>
                  </a:lnTo>
                  <a:lnTo>
                    <a:pt x="28574" y="17906"/>
                  </a:lnTo>
                  <a:lnTo>
                    <a:pt x="30479" y="17525"/>
                  </a:lnTo>
                  <a:close/>
                </a:path>
                <a:path w="30480" h="35560">
                  <a:moveTo>
                    <a:pt x="8000" y="6857"/>
                  </a:moveTo>
                  <a:lnTo>
                    <a:pt x="6857" y="6857"/>
                  </a:lnTo>
                  <a:lnTo>
                    <a:pt x="6857" y="7619"/>
                  </a:lnTo>
                  <a:lnTo>
                    <a:pt x="8000" y="6857"/>
                  </a:lnTo>
                  <a:close/>
                </a:path>
                <a:path w="30480" h="35560">
                  <a:moveTo>
                    <a:pt x="22859" y="6857"/>
                  </a:moveTo>
                  <a:lnTo>
                    <a:pt x="23094" y="7268"/>
                  </a:lnTo>
                  <a:lnTo>
                    <a:pt x="23621" y="7619"/>
                  </a:lnTo>
                  <a:lnTo>
                    <a:pt x="22859" y="6857"/>
                  </a:lnTo>
                  <a:close/>
                </a:path>
                <a:path w="30480" h="35560">
                  <a:moveTo>
                    <a:pt x="26778" y="6857"/>
                  </a:moveTo>
                  <a:lnTo>
                    <a:pt x="22859" y="6857"/>
                  </a:lnTo>
                  <a:lnTo>
                    <a:pt x="23621" y="7619"/>
                  </a:lnTo>
                  <a:lnTo>
                    <a:pt x="27214" y="7619"/>
                  </a:lnTo>
                  <a:lnTo>
                    <a:pt x="26778" y="6857"/>
                  </a:lnTo>
                  <a:close/>
                </a:path>
                <a:path w="30480" h="35560">
                  <a:moveTo>
                    <a:pt x="25907" y="4571"/>
                  </a:moveTo>
                  <a:lnTo>
                    <a:pt x="19049" y="4571"/>
                  </a:lnTo>
                  <a:lnTo>
                    <a:pt x="23094" y="7268"/>
                  </a:lnTo>
                  <a:lnTo>
                    <a:pt x="22859" y="6857"/>
                  </a:lnTo>
                  <a:lnTo>
                    <a:pt x="26778" y="6857"/>
                  </a:lnTo>
                  <a:lnTo>
                    <a:pt x="25907" y="5333"/>
                  </a:lnTo>
                  <a:lnTo>
                    <a:pt x="25907" y="4571"/>
                  </a:lnTo>
                  <a:close/>
                </a:path>
                <a:path w="30480" h="35560">
                  <a:moveTo>
                    <a:pt x="13334" y="4571"/>
                  </a:moveTo>
                  <a:lnTo>
                    <a:pt x="11429" y="4571"/>
                  </a:lnTo>
                  <a:lnTo>
                    <a:pt x="10667" y="5333"/>
                  </a:lnTo>
                  <a:lnTo>
                    <a:pt x="13334" y="4571"/>
                  </a:lnTo>
                  <a:close/>
                </a:path>
                <a:path w="30480" h="35560">
                  <a:moveTo>
                    <a:pt x="24764" y="3809"/>
                  </a:moveTo>
                  <a:lnTo>
                    <a:pt x="16001" y="3809"/>
                  </a:lnTo>
                  <a:lnTo>
                    <a:pt x="15181" y="4044"/>
                  </a:lnTo>
                  <a:lnTo>
                    <a:pt x="19049" y="5333"/>
                  </a:lnTo>
                  <a:lnTo>
                    <a:pt x="19049" y="4571"/>
                  </a:lnTo>
                  <a:lnTo>
                    <a:pt x="25907" y="4571"/>
                  </a:lnTo>
                  <a:lnTo>
                    <a:pt x="24764" y="3809"/>
                  </a:lnTo>
                  <a:close/>
                </a:path>
                <a:path w="30480" h="35560">
                  <a:moveTo>
                    <a:pt x="16001" y="3809"/>
                  </a:moveTo>
                  <a:lnTo>
                    <a:pt x="14477" y="3809"/>
                  </a:lnTo>
                  <a:lnTo>
                    <a:pt x="15181" y="4044"/>
                  </a:lnTo>
                  <a:lnTo>
                    <a:pt x="16001" y="3809"/>
                  </a:lnTo>
                  <a:close/>
                </a:path>
                <a:path w="30480" h="35560">
                  <a:moveTo>
                    <a:pt x="16001" y="0"/>
                  </a:moveTo>
                  <a:lnTo>
                    <a:pt x="15239" y="0"/>
                  </a:lnTo>
                  <a:lnTo>
                    <a:pt x="9905" y="1523"/>
                  </a:lnTo>
                  <a:lnTo>
                    <a:pt x="20573" y="1523"/>
                  </a:lnTo>
                  <a:lnTo>
                    <a:pt x="16001" y="0"/>
                  </a:lnTo>
                  <a:close/>
                </a:path>
              </a:pathLst>
            </a:custGeom>
            <a:solidFill>
              <a:srgbClr val="1A1A1A"/>
            </a:solidFill>
          </p:spPr>
          <p:txBody>
            <a:bodyPr wrap="square" lIns="0" tIns="0" rIns="0" bIns="0" rtlCol="0"/>
            <a:lstStyle/>
            <a:p>
              <a:endParaRPr/>
            </a:p>
          </p:txBody>
        </p:sp>
        <p:sp>
          <p:nvSpPr>
            <p:cNvPr id="176" name="object 179"/>
            <p:cNvSpPr/>
            <p:nvPr/>
          </p:nvSpPr>
          <p:spPr>
            <a:xfrm>
              <a:off x="2893004" y="2941919"/>
              <a:ext cx="4836" cy="1612"/>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1A1A1A"/>
            </a:solidFill>
          </p:spPr>
          <p:txBody>
            <a:bodyPr wrap="square" lIns="0" tIns="0" rIns="0" bIns="0" rtlCol="0"/>
            <a:lstStyle/>
            <a:p>
              <a:endParaRPr/>
            </a:p>
          </p:txBody>
        </p:sp>
        <p:sp>
          <p:nvSpPr>
            <p:cNvPr id="177" name="object 180"/>
            <p:cNvSpPr/>
            <p:nvPr/>
          </p:nvSpPr>
          <p:spPr>
            <a:xfrm>
              <a:off x="2846579" y="2977705"/>
              <a:ext cx="62867" cy="28210"/>
            </a:xfrm>
            <a:custGeom>
              <a:avLst/>
              <a:gdLst/>
              <a:ahLst/>
              <a:cxnLst/>
              <a:rect l="l" t="t" r="r" b="b"/>
              <a:pathLst>
                <a:path w="49530" h="22225">
                  <a:moveTo>
                    <a:pt x="12953" y="0"/>
                  </a:moveTo>
                  <a:lnTo>
                    <a:pt x="9143" y="762"/>
                  </a:lnTo>
                  <a:lnTo>
                    <a:pt x="0" y="12954"/>
                  </a:lnTo>
                  <a:lnTo>
                    <a:pt x="7619" y="19812"/>
                  </a:lnTo>
                  <a:lnTo>
                    <a:pt x="16001" y="22098"/>
                  </a:lnTo>
                  <a:lnTo>
                    <a:pt x="25907" y="22098"/>
                  </a:lnTo>
                  <a:lnTo>
                    <a:pt x="38099" y="20574"/>
                  </a:lnTo>
                  <a:lnTo>
                    <a:pt x="44195" y="16764"/>
                  </a:lnTo>
                  <a:lnTo>
                    <a:pt x="47243" y="14478"/>
                  </a:lnTo>
                  <a:lnTo>
                    <a:pt x="49529" y="12192"/>
                  </a:lnTo>
                  <a:lnTo>
                    <a:pt x="42719" y="3810"/>
                  </a:lnTo>
                  <a:lnTo>
                    <a:pt x="26669" y="3810"/>
                  </a:lnTo>
                  <a:lnTo>
                    <a:pt x="22097" y="3048"/>
                  </a:lnTo>
                  <a:lnTo>
                    <a:pt x="16001" y="2286"/>
                  </a:lnTo>
                  <a:lnTo>
                    <a:pt x="12953" y="0"/>
                  </a:lnTo>
                  <a:close/>
                </a:path>
                <a:path w="49530" h="22225">
                  <a:moveTo>
                    <a:pt x="39623" y="0"/>
                  </a:moveTo>
                  <a:lnTo>
                    <a:pt x="35051" y="762"/>
                  </a:lnTo>
                  <a:lnTo>
                    <a:pt x="31241" y="3048"/>
                  </a:lnTo>
                  <a:lnTo>
                    <a:pt x="26669" y="3810"/>
                  </a:lnTo>
                  <a:lnTo>
                    <a:pt x="42719" y="3810"/>
                  </a:lnTo>
                  <a:lnTo>
                    <a:pt x="39623" y="0"/>
                  </a:lnTo>
                  <a:close/>
                </a:path>
              </a:pathLst>
            </a:custGeom>
            <a:solidFill>
              <a:srgbClr val="000000"/>
            </a:solidFill>
          </p:spPr>
          <p:txBody>
            <a:bodyPr wrap="square" lIns="0" tIns="0" rIns="0" bIns="0" rtlCol="0"/>
            <a:lstStyle/>
            <a:p>
              <a:endParaRPr/>
            </a:p>
          </p:txBody>
        </p:sp>
        <p:sp>
          <p:nvSpPr>
            <p:cNvPr id="178" name="object 181"/>
            <p:cNvSpPr/>
            <p:nvPr/>
          </p:nvSpPr>
          <p:spPr>
            <a:xfrm>
              <a:off x="2845612" y="2976737"/>
              <a:ext cx="66090" cy="30628"/>
            </a:xfrm>
            <a:custGeom>
              <a:avLst/>
              <a:gdLst/>
              <a:ahLst/>
              <a:cxnLst/>
              <a:rect l="l" t="t" r="r" b="b"/>
              <a:pathLst>
                <a:path w="52069" h="24130">
                  <a:moveTo>
                    <a:pt x="9144" y="19812"/>
                  </a:moveTo>
                  <a:lnTo>
                    <a:pt x="8881" y="20337"/>
                  </a:lnTo>
                  <a:lnTo>
                    <a:pt x="9144" y="20574"/>
                  </a:lnTo>
                  <a:lnTo>
                    <a:pt x="8382" y="21336"/>
                  </a:lnTo>
                  <a:lnTo>
                    <a:pt x="16764" y="23622"/>
                  </a:lnTo>
                  <a:lnTo>
                    <a:pt x="16764" y="22098"/>
                  </a:lnTo>
                  <a:lnTo>
                    <a:pt x="17526" y="22098"/>
                  </a:lnTo>
                  <a:lnTo>
                    <a:pt x="9144" y="19812"/>
                  </a:lnTo>
                  <a:close/>
                </a:path>
                <a:path w="52069" h="24130">
                  <a:moveTo>
                    <a:pt x="17526" y="22098"/>
                  </a:moveTo>
                  <a:lnTo>
                    <a:pt x="16764" y="22098"/>
                  </a:lnTo>
                  <a:lnTo>
                    <a:pt x="16764" y="23622"/>
                  </a:lnTo>
                  <a:lnTo>
                    <a:pt x="17526" y="22098"/>
                  </a:lnTo>
                  <a:close/>
                </a:path>
                <a:path w="52069" h="24130">
                  <a:moveTo>
                    <a:pt x="26670" y="22098"/>
                  </a:moveTo>
                  <a:lnTo>
                    <a:pt x="17526" y="22098"/>
                  </a:lnTo>
                  <a:lnTo>
                    <a:pt x="16764" y="23622"/>
                  </a:lnTo>
                  <a:lnTo>
                    <a:pt x="26670" y="23622"/>
                  </a:lnTo>
                  <a:lnTo>
                    <a:pt x="26670" y="22098"/>
                  </a:lnTo>
                  <a:close/>
                </a:path>
                <a:path w="52069" h="24130">
                  <a:moveTo>
                    <a:pt x="38862" y="20574"/>
                  </a:moveTo>
                  <a:lnTo>
                    <a:pt x="26670" y="22098"/>
                  </a:lnTo>
                  <a:lnTo>
                    <a:pt x="26670" y="23622"/>
                  </a:lnTo>
                  <a:lnTo>
                    <a:pt x="38862" y="22098"/>
                  </a:lnTo>
                  <a:lnTo>
                    <a:pt x="39624" y="22098"/>
                  </a:lnTo>
                  <a:lnTo>
                    <a:pt x="38862" y="20574"/>
                  </a:lnTo>
                  <a:close/>
                </a:path>
                <a:path w="52069" h="24130">
                  <a:moveTo>
                    <a:pt x="44958" y="16764"/>
                  </a:moveTo>
                  <a:lnTo>
                    <a:pt x="38862" y="20574"/>
                  </a:lnTo>
                  <a:lnTo>
                    <a:pt x="39624" y="22098"/>
                  </a:lnTo>
                  <a:lnTo>
                    <a:pt x="45720" y="18288"/>
                  </a:lnTo>
                  <a:lnTo>
                    <a:pt x="44958" y="16764"/>
                  </a:lnTo>
                  <a:close/>
                </a:path>
                <a:path w="52069" h="24130">
                  <a:moveTo>
                    <a:pt x="1524" y="13716"/>
                  </a:moveTo>
                  <a:lnTo>
                    <a:pt x="762" y="14478"/>
                  </a:lnTo>
                  <a:lnTo>
                    <a:pt x="8382" y="21336"/>
                  </a:lnTo>
                  <a:lnTo>
                    <a:pt x="8881" y="20337"/>
                  </a:lnTo>
                  <a:lnTo>
                    <a:pt x="2370" y="14478"/>
                  </a:lnTo>
                  <a:lnTo>
                    <a:pt x="1524" y="14478"/>
                  </a:lnTo>
                  <a:lnTo>
                    <a:pt x="1865" y="14023"/>
                  </a:lnTo>
                  <a:lnTo>
                    <a:pt x="1524" y="13716"/>
                  </a:lnTo>
                  <a:close/>
                </a:path>
                <a:path w="52069" h="24130">
                  <a:moveTo>
                    <a:pt x="8881" y="20337"/>
                  </a:moveTo>
                  <a:lnTo>
                    <a:pt x="8382" y="21336"/>
                  </a:lnTo>
                  <a:lnTo>
                    <a:pt x="9144" y="20574"/>
                  </a:lnTo>
                  <a:lnTo>
                    <a:pt x="8881" y="20337"/>
                  </a:lnTo>
                  <a:close/>
                </a:path>
                <a:path w="52069" h="24130">
                  <a:moveTo>
                    <a:pt x="48006" y="14478"/>
                  </a:moveTo>
                  <a:lnTo>
                    <a:pt x="44958" y="16764"/>
                  </a:lnTo>
                  <a:lnTo>
                    <a:pt x="45720" y="18288"/>
                  </a:lnTo>
                  <a:lnTo>
                    <a:pt x="48768" y="16002"/>
                  </a:lnTo>
                  <a:lnTo>
                    <a:pt x="48006" y="15240"/>
                  </a:lnTo>
                  <a:lnTo>
                    <a:pt x="48260" y="14986"/>
                  </a:lnTo>
                  <a:lnTo>
                    <a:pt x="48006" y="14478"/>
                  </a:lnTo>
                  <a:close/>
                </a:path>
                <a:path w="52069" h="24130">
                  <a:moveTo>
                    <a:pt x="48260" y="14986"/>
                  </a:moveTo>
                  <a:lnTo>
                    <a:pt x="48006" y="15240"/>
                  </a:lnTo>
                  <a:lnTo>
                    <a:pt x="48768" y="16002"/>
                  </a:lnTo>
                  <a:lnTo>
                    <a:pt x="48260" y="14986"/>
                  </a:lnTo>
                  <a:close/>
                </a:path>
                <a:path w="52069" h="24130">
                  <a:moveTo>
                    <a:pt x="51054" y="12954"/>
                  </a:moveTo>
                  <a:lnTo>
                    <a:pt x="49530" y="13716"/>
                  </a:lnTo>
                  <a:lnTo>
                    <a:pt x="48260" y="14986"/>
                  </a:lnTo>
                  <a:lnTo>
                    <a:pt x="48768" y="16002"/>
                  </a:lnTo>
                  <a:lnTo>
                    <a:pt x="51054" y="13716"/>
                  </a:lnTo>
                  <a:lnTo>
                    <a:pt x="51816" y="13716"/>
                  </a:lnTo>
                  <a:lnTo>
                    <a:pt x="51054" y="12954"/>
                  </a:lnTo>
                  <a:close/>
                </a:path>
                <a:path w="52069" h="24130">
                  <a:moveTo>
                    <a:pt x="9144" y="1524"/>
                  </a:moveTo>
                  <a:lnTo>
                    <a:pt x="0" y="13716"/>
                  </a:lnTo>
                  <a:lnTo>
                    <a:pt x="762" y="14478"/>
                  </a:lnTo>
                  <a:lnTo>
                    <a:pt x="1524" y="13716"/>
                  </a:lnTo>
                  <a:lnTo>
                    <a:pt x="2095" y="13716"/>
                  </a:lnTo>
                  <a:lnTo>
                    <a:pt x="10668" y="2286"/>
                  </a:lnTo>
                  <a:lnTo>
                    <a:pt x="9144" y="1524"/>
                  </a:lnTo>
                  <a:close/>
                </a:path>
                <a:path w="52069" h="24130">
                  <a:moveTo>
                    <a:pt x="1865" y="14023"/>
                  </a:moveTo>
                  <a:lnTo>
                    <a:pt x="1524" y="14478"/>
                  </a:lnTo>
                  <a:lnTo>
                    <a:pt x="2370" y="14478"/>
                  </a:lnTo>
                  <a:lnTo>
                    <a:pt x="1865" y="14023"/>
                  </a:lnTo>
                  <a:close/>
                </a:path>
                <a:path w="52069" h="24130">
                  <a:moveTo>
                    <a:pt x="2095" y="13716"/>
                  </a:moveTo>
                  <a:lnTo>
                    <a:pt x="1524" y="13716"/>
                  </a:lnTo>
                  <a:lnTo>
                    <a:pt x="1865" y="14023"/>
                  </a:lnTo>
                  <a:lnTo>
                    <a:pt x="2095" y="13716"/>
                  </a:lnTo>
                  <a:close/>
                </a:path>
                <a:path w="52069" h="24130">
                  <a:moveTo>
                    <a:pt x="40386" y="0"/>
                  </a:moveTo>
                  <a:lnTo>
                    <a:pt x="40386" y="1524"/>
                  </a:lnTo>
                  <a:lnTo>
                    <a:pt x="39714" y="1635"/>
                  </a:lnTo>
                  <a:lnTo>
                    <a:pt x="49530" y="13716"/>
                  </a:lnTo>
                  <a:lnTo>
                    <a:pt x="50292" y="12954"/>
                  </a:lnTo>
                  <a:lnTo>
                    <a:pt x="51054" y="12954"/>
                  </a:lnTo>
                  <a:lnTo>
                    <a:pt x="41148" y="762"/>
                  </a:lnTo>
                  <a:lnTo>
                    <a:pt x="40386" y="0"/>
                  </a:lnTo>
                  <a:close/>
                </a:path>
                <a:path w="52069" h="24130">
                  <a:moveTo>
                    <a:pt x="51054" y="12954"/>
                  </a:moveTo>
                  <a:lnTo>
                    <a:pt x="50292" y="12954"/>
                  </a:lnTo>
                  <a:lnTo>
                    <a:pt x="49530" y="13716"/>
                  </a:lnTo>
                  <a:lnTo>
                    <a:pt x="51054" y="12954"/>
                  </a:lnTo>
                  <a:close/>
                </a:path>
                <a:path w="52069" h="24130">
                  <a:moveTo>
                    <a:pt x="22860" y="3048"/>
                  </a:moveTo>
                  <a:lnTo>
                    <a:pt x="22860" y="4572"/>
                  </a:lnTo>
                  <a:lnTo>
                    <a:pt x="27432" y="5334"/>
                  </a:lnTo>
                  <a:lnTo>
                    <a:pt x="27432" y="3810"/>
                  </a:lnTo>
                  <a:lnTo>
                    <a:pt x="22860" y="3048"/>
                  </a:lnTo>
                  <a:close/>
                </a:path>
                <a:path w="52069" h="24130">
                  <a:moveTo>
                    <a:pt x="32004" y="3048"/>
                  </a:moveTo>
                  <a:lnTo>
                    <a:pt x="27432" y="3810"/>
                  </a:lnTo>
                  <a:lnTo>
                    <a:pt x="27432" y="5334"/>
                  </a:lnTo>
                  <a:lnTo>
                    <a:pt x="32004" y="4572"/>
                  </a:lnTo>
                  <a:lnTo>
                    <a:pt x="32004" y="3048"/>
                  </a:lnTo>
                  <a:close/>
                </a:path>
                <a:path w="52069" h="24130">
                  <a:moveTo>
                    <a:pt x="17481" y="2375"/>
                  </a:moveTo>
                  <a:lnTo>
                    <a:pt x="16764" y="3810"/>
                  </a:lnTo>
                  <a:lnTo>
                    <a:pt x="22860" y="4572"/>
                  </a:lnTo>
                  <a:lnTo>
                    <a:pt x="22860" y="3048"/>
                  </a:lnTo>
                  <a:lnTo>
                    <a:pt x="17481" y="2375"/>
                  </a:lnTo>
                  <a:close/>
                </a:path>
                <a:path w="52069" h="24130">
                  <a:moveTo>
                    <a:pt x="35814" y="762"/>
                  </a:moveTo>
                  <a:lnTo>
                    <a:pt x="32004" y="3048"/>
                  </a:lnTo>
                  <a:lnTo>
                    <a:pt x="32004" y="4572"/>
                  </a:lnTo>
                  <a:lnTo>
                    <a:pt x="32766" y="4572"/>
                  </a:lnTo>
                  <a:lnTo>
                    <a:pt x="36576" y="2286"/>
                  </a:lnTo>
                  <a:lnTo>
                    <a:pt x="35814" y="2286"/>
                  </a:lnTo>
                  <a:lnTo>
                    <a:pt x="35814" y="762"/>
                  </a:lnTo>
                  <a:close/>
                </a:path>
                <a:path w="52069" h="24130">
                  <a:moveTo>
                    <a:pt x="14478" y="0"/>
                  </a:moveTo>
                  <a:lnTo>
                    <a:pt x="13716" y="0"/>
                  </a:lnTo>
                  <a:lnTo>
                    <a:pt x="13716" y="1524"/>
                  </a:lnTo>
                  <a:lnTo>
                    <a:pt x="16764" y="3810"/>
                  </a:lnTo>
                  <a:lnTo>
                    <a:pt x="16764" y="2286"/>
                  </a:lnTo>
                  <a:lnTo>
                    <a:pt x="17526" y="2286"/>
                  </a:lnTo>
                  <a:lnTo>
                    <a:pt x="14478" y="0"/>
                  </a:lnTo>
                  <a:close/>
                </a:path>
                <a:path w="52069" h="24130">
                  <a:moveTo>
                    <a:pt x="16764" y="2286"/>
                  </a:moveTo>
                  <a:lnTo>
                    <a:pt x="16764" y="3810"/>
                  </a:lnTo>
                  <a:lnTo>
                    <a:pt x="17481" y="2375"/>
                  </a:lnTo>
                  <a:lnTo>
                    <a:pt x="16764" y="2286"/>
                  </a:lnTo>
                  <a:close/>
                </a:path>
                <a:path w="52069" h="24130">
                  <a:moveTo>
                    <a:pt x="17526" y="2286"/>
                  </a:moveTo>
                  <a:lnTo>
                    <a:pt x="16764" y="2286"/>
                  </a:lnTo>
                  <a:lnTo>
                    <a:pt x="17481" y="2375"/>
                  </a:lnTo>
                  <a:close/>
                </a:path>
                <a:path w="52069" h="24130">
                  <a:moveTo>
                    <a:pt x="35814" y="762"/>
                  </a:moveTo>
                  <a:lnTo>
                    <a:pt x="35814" y="2286"/>
                  </a:lnTo>
                  <a:lnTo>
                    <a:pt x="36517" y="2168"/>
                  </a:lnTo>
                  <a:lnTo>
                    <a:pt x="35814" y="762"/>
                  </a:lnTo>
                  <a:close/>
                </a:path>
                <a:path w="52069" h="24130">
                  <a:moveTo>
                    <a:pt x="36517" y="2168"/>
                  </a:moveTo>
                  <a:lnTo>
                    <a:pt x="35814" y="2286"/>
                  </a:lnTo>
                  <a:lnTo>
                    <a:pt x="36576" y="2286"/>
                  </a:lnTo>
                  <a:close/>
                </a:path>
                <a:path w="52069" h="24130">
                  <a:moveTo>
                    <a:pt x="40386" y="0"/>
                  </a:moveTo>
                  <a:lnTo>
                    <a:pt x="35814" y="762"/>
                  </a:lnTo>
                  <a:lnTo>
                    <a:pt x="36517" y="2168"/>
                  </a:lnTo>
                  <a:lnTo>
                    <a:pt x="39714" y="1635"/>
                  </a:lnTo>
                  <a:lnTo>
                    <a:pt x="40386" y="0"/>
                  </a:lnTo>
                  <a:close/>
                </a:path>
                <a:path w="52069" h="24130">
                  <a:moveTo>
                    <a:pt x="40386" y="0"/>
                  </a:moveTo>
                  <a:lnTo>
                    <a:pt x="39624" y="1524"/>
                  </a:lnTo>
                  <a:lnTo>
                    <a:pt x="40386" y="1524"/>
                  </a:lnTo>
                  <a:lnTo>
                    <a:pt x="40386" y="0"/>
                  </a:lnTo>
                  <a:close/>
                </a:path>
              </a:pathLst>
            </a:custGeom>
            <a:solidFill>
              <a:srgbClr val="1A1A1A"/>
            </a:solidFill>
          </p:spPr>
          <p:txBody>
            <a:bodyPr wrap="square" lIns="0" tIns="0" rIns="0" bIns="0" rtlCol="0"/>
            <a:lstStyle/>
            <a:p>
              <a:endParaRPr/>
            </a:p>
          </p:txBody>
        </p:sp>
        <p:sp>
          <p:nvSpPr>
            <p:cNvPr id="179" name="object 182"/>
            <p:cNvSpPr/>
            <p:nvPr/>
          </p:nvSpPr>
          <p:spPr>
            <a:xfrm>
              <a:off x="2857218" y="2976737"/>
              <a:ext cx="6448" cy="3224"/>
            </a:xfrm>
            <a:custGeom>
              <a:avLst/>
              <a:gdLst/>
              <a:ahLst/>
              <a:cxnLst/>
              <a:rect l="l" t="t" r="r" b="b"/>
              <a:pathLst>
                <a:path w="5080" h="2539">
                  <a:moveTo>
                    <a:pt x="4572" y="0"/>
                  </a:moveTo>
                  <a:lnTo>
                    <a:pt x="762" y="762"/>
                  </a:lnTo>
                  <a:lnTo>
                    <a:pt x="0" y="1524"/>
                  </a:lnTo>
                  <a:lnTo>
                    <a:pt x="762" y="2286"/>
                  </a:lnTo>
                  <a:lnTo>
                    <a:pt x="4572" y="1524"/>
                  </a:lnTo>
                  <a:lnTo>
                    <a:pt x="4572" y="0"/>
                  </a:lnTo>
                  <a:close/>
                </a:path>
              </a:pathLst>
            </a:custGeom>
            <a:solidFill>
              <a:srgbClr val="1A1A1A"/>
            </a:solidFill>
          </p:spPr>
          <p:txBody>
            <a:bodyPr wrap="square" lIns="0" tIns="0" rIns="0" bIns="0" rtlCol="0"/>
            <a:lstStyle/>
            <a:p>
              <a:endParaRPr/>
            </a:p>
          </p:txBody>
        </p:sp>
        <p:sp>
          <p:nvSpPr>
            <p:cNvPr id="180" name="object 183"/>
            <p:cNvSpPr/>
            <p:nvPr/>
          </p:nvSpPr>
          <p:spPr>
            <a:xfrm>
              <a:off x="2871725" y="2989311"/>
              <a:ext cx="11284" cy="11284"/>
            </a:xfrm>
            <a:custGeom>
              <a:avLst/>
              <a:gdLst/>
              <a:ahLst/>
              <a:cxnLst/>
              <a:rect l="l" t="t" r="r" b="b"/>
              <a:pathLst>
                <a:path w="8889" h="8889">
                  <a:moveTo>
                    <a:pt x="8382" y="0"/>
                  </a:moveTo>
                  <a:lnTo>
                    <a:pt x="0" y="0"/>
                  </a:lnTo>
                  <a:lnTo>
                    <a:pt x="3810" y="8382"/>
                  </a:lnTo>
                  <a:lnTo>
                    <a:pt x="8382" y="0"/>
                  </a:lnTo>
                  <a:close/>
                </a:path>
              </a:pathLst>
            </a:custGeom>
            <a:solidFill>
              <a:srgbClr val="FFFFFF"/>
            </a:solidFill>
          </p:spPr>
          <p:txBody>
            <a:bodyPr wrap="square" lIns="0" tIns="0" rIns="0" bIns="0" rtlCol="0"/>
            <a:lstStyle/>
            <a:p>
              <a:endParaRPr/>
            </a:p>
          </p:txBody>
        </p:sp>
        <p:sp>
          <p:nvSpPr>
            <p:cNvPr id="181" name="object 184"/>
            <p:cNvSpPr/>
            <p:nvPr/>
          </p:nvSpPr>
          <p:spPr>
            <a:xfrm>
              <a:off x="2871725" y="2988344"/>
              <a:ext cx="12896" cy="14508"/>
            </a:xfrm>
            <a:custGeom>
              <a:avLst/>
              <a:gdLst/>
              <a:ahLst/>
              <a:cxnLst/>
              <a:rect l="l" t="t" r="r" b="b"/>
              <a:pathLst>
                <a:path w="10160" h="11430">
                  <a:moveTo>
                    <a:pt x="7620" y="762"/>
                  </a:moveTo>
                  <a:lnTo>
                    <a:pt x="3048" y="9144"/>
                  </a:lnTo>
                  <a:lnTo>
                    <a:pt x="3048" y="9906"/>
                  </a:lnTo>
                  <a:lnTo>
                    <a:pt x="3810" y="11430"/>
                  </a:lnTo>
                  <a:lnTo>
                    <a:pt x="4572" y="9906"/>
                  </a:lnTo>
                  <a:lnTo>
                    <a:pt x="9144" y="1524"/>
                  </a:lnTo>
                  <a:lnTo>
                    <a:pt x="7620" y="762"/>
                  </a:lnTo>
                  <a:close/>
                </a:path>
                <a:path w="10160" h="11430">
                  <a:moveTo>
                    <a:pt x="9906" y="0"/>
                  </a:moveTo>
                  <a:lnTo>
                    <a:pt x="0" y="0"/>
                  </a:lnTo>
                  <a:lnTo>
                    <a:pt x="0" y="1524"/>
                  </a:lnTo>
                  <a:lnTo>
                    <a:pt x="7204" y="1524"/>
                  </a:lnTo>
                  <a:lnTo>
                    <a:pt x="7620" y="762"/>
                  </a:lnTo>
                  <a:lnTo>
                    <a:pt x="9525" y="762"/>
                  </a:lnTo>
                  <a:lnTo>
                    <a:pt x="9906" y="0"/>
                  </a:lnTo>
                  <a:close/>
                </a:path>
                <a:path w="10160" h="11430">
                  <a:moveTo>
                    <a:pt x="9525" y="762"/>
                  </a:moveTo>
                  <a:lnTo>
                    <a:pt x="7620" y="762"/>
                  </a:lnTo>
                  <a:lnTo>
                    <a:pt x="9144" y="1524"/>
                  </a:lnTo>
                  <a:lnTo>
                    <a:pt x="9525" y="762"/>
                  </a:lnTo>
                  <a:close/>
                </a:path>
              </a:pathLst>
            </a:custGeom>
            <a:solidFill>
              <a:srgbClr val="FFFFFF"/>
            </a:solidFill>
          </p:spPr>
          <p:txBody>
            <a:bodyPr wrap="square" lIns="0" tIns="0" rIns="0" bIns="0" rtlCol="0"/>
            <a:lstStyle/>
            <a:p>
              <a:endParaRPr/>
            </a:p>
          </p:txBody>
        </p:sp>
        <p:sp>
          <p:nvSpPr>
            <p:cNvPr id="182" name="object 185"/>
            <p:cNvSpPr/>
            <p:nvPr/>
          </p:nvSpPr>
          <p:spPr>
            <a:xfrm>
              <a:off x="2869792" y="2988344"/>
              <a:ext cx="8060" cy="12896"/>
            </a:xfrm>
            <a:custGeom>
              <a:avLst/>
              <a:gdLst/>
              <a:ahLst/>
              <a:cxnLst/>
              <a:rect l="l" t="t" r="r" b="b"/>
              <a:pathLst>
                <a:path w="6350" h="10160">
                  <a:moveTo>
                    <a:pt x="1524" y="0"/>
                  </a:moveTo>
                  <a:lnTo>
                    <a:pt x="0" y="0"/>
                  </a:lnTo>
                  <a:lnTo>
                    <a:pt x="762" y="1523"/>
                  </a:lnTo>
                  <a:lnTo>
                    <a:pt x="4572" y="9905"/>
                  </a:lnTo>
                  <a:lnTo>
                    <a:pt x="6096" y="9143"/>
                  </a:lnTo>
                  <a:lnTo>
                    <a:pt x="2286" y="761"/>
                  </a:lnTo>
                  <a:lnTo>
                    <a:pt x="1524" y="0"/>
                  </a:lnTo>
                  <a:close/>
                </a:path>
              </a:pathLst>
            </a:custGeom>
            <a:solidFill>
              <a:srgbClr val="FFFFFF"/>
            </a:solidFill>
          </p:spPr>
          <p:txBody>
            <a:bodyPr wrap="square" lIns="0" tIns="0" rIns="0" bIns="0" rtlCol="0"/>
            <a:lstStyle/>
            <a:p>
              <a:endParaRPr/>
            </a:p>
          </p:txBody>
        </p:sp>
        <p:sp>
          <p:nvSpPr>
            <p:cNvPr id="183" name="object 186"/>
            <p:cNvSpPr/>
            <p:nvPr/>
          </p:nvSpPr>
          <p:spPr>
            <a:xfrm>
              <a:off x="2824333" y="2904198"/>
              <a:ext cx="25792" cy="72539"/>
            </a:xfrm>
            <a:custGeom>
              <a:avLst/>
              <a:gdLst/>
              <a:ahLst/>
              <a:cxnLst/>
              <a:rect l="l" t="t" r="r" b="b"/>
              <a:pathLst>
                <a:path w="20319" h="57150">
                  <a:moveTo>
                    <a:pt x="8382" y="0"/>
                  </a:moveTo>
                  <a:lnTo>
                    <a:pt x="2285" y="8381"/>
                  </a:lnTo>
                  <a:lnTo>
                    <a:pt x="0" y="18287"/>
                  </a:lnTo>
                  <a:lnTo>
                    <a:pt x="84" y="31241"/>
                  </a:lnTo>
                  <a:lnTo>
                    <a:pt x="1524" y="44195"/>
                  </a:lnTo>
                  <a:lnTo>
                    <a:pt x="4571" y="51053"/>
                  </a:lnTo>
                  <a:lnTo>
                    <a:pt x="6858" y="54863"/>
                  </a:lnTo>
                  <a:lnTo>
                    <a:pt x="9144" y="57149"/>
                  </a:lnTo>
                  <a:lnTo>
                    <a:pt x="19812" y="45719"/>
                  </a:lnTo>
                  <a:lnTo>
                    <a:pt x="18288" y="40385"/>
                  </a:lnTo>
                  <a:lnTo>
                    <a:pt x="16764" y="35813"/>
                  </a:lnTo>
                  <a:lnTo>
                    <a:pt x="16002" y="31241"/>
                  </a:lnTo>
                  <a:lnTo>
                    <a:pt x="16764" y="25145"/>
                  </a:lnTo>
                  <a:lnTo>
                    <a:pt x="16764" y="18287"/>
                  </a:lnTo>
                  <a:lnTo>
                    <a:pt x="19050" y="14477"/>
                  </a:lnTo>
                  <a:lnTo>
                    <a:pt x="19050" y="10667"/>
                  </a:lnTo>
                  <a:lnTo>
                    <a:pt x="8382" y="0"/>
                  </a:lnTo>
                  <a:close/>
                </a:path>
              </a:pathLst>
            </a:custGeom>
            <a:solidFill>
              <a:srgbClr val="000000"/>
            </a:solidFill>
          </p:spPr>
          <p:txBody>
            <a:bodyPr wrap="square" lIns="0" tIns="0" rIns="0" bIns="0" rtlCol="0"/>
            <a:lstStyle/>
            <a:p>
              <a:endParaRPr/>
            </a:p>
          </p:txBody>
        </p:sp>
        <p:sp>
          <p:nvSpPr>
            <p:cNvPr id="184" name="object 187"/>
            <p:cNvSpPr/>
            <p:nvPr/>
          </p:nvSpPr>
          <p:spPr>
            <a:xfrm>
              <a:off x="2823365" y="2903231"/>
              <a:ext cx="27404" cy="75763"/>
            </a:xfrm>
            <a:custGeom>
              <a:avLst/>
              <a:gdLst/>
              <a:ahLst/>
              <a:cxnLst/>
              <a:rect l="l" t="t" r="r" b="b"/>
              <a:pathLst>
                <a:path w="21589" h="59689">
                  <a:moveTo>
                    <a:pt x="8382" y="55625"/>
                  </a:moveTo>
                  <a:lnTo>
                    <a:pt x="7620" y="56387"/>
                  </a:lnTo>
                  <a:lnTo>
                    <a:pt x="9906" y="58673"/>
                  </a:lnTo>
                  <a:lnTo>
                    <a:pt x="9906" y="59435"/>
                  </a:lnTo>
                  <a:lnTo>
                    <a:pt x="10668" y="58673"/>
                  </a:lnTo>
                  <a:lnTo>
                    <a:pt x="9906" y="57911"/>
                  </a:lnTo>
                  <a:lnTo>
                    <a:pt x="10273" y="57517"/>
                  </a:lnTo>
                  <a:lnTo>
                    <a:pt x="8382" y="55625"/>
                  </a:lnTo>
                  <a:close/>
                </a:path>
                <a:path w="21589" h="59689">
                  <a:moveTo>
                    <a:pt x="10273" y="57517"/>
                  </a:moveTo>
                  <a:lnTo>
                    <a:pt x="9906" y="57911"/>
                  </a:lnTo>
                  <a:lnTo>
                    <a:pt x="10668" y="58673"/>
                  </a:lnTo>
                  <a:lnTo>
                    <a:pt x="10668" y="57911"/>
                  </a:lnTo>
                  <a:lnTo>
                    <a:pt x="10273" y="57517"/>
                  </a:lnTo>
                  <a:close/>
                </a:path>
                <a:path w="21589" h="59689">
                  <a:moveTo>
                    <a:pt x="21336" y="46481"/>
                  </a:moveTo>
                  <a:lnTo>
                    <a:pt x="19907" y="47196"/>
                  </a:lnTo>
                  <a:lnTo>
                    <a:pt x="10273" y="57517"/>
                  </a:lnTo>
                  <a:lnTo>
                    <a:pt x="10668" y="57911"/>
                  </a:lnTo>
                  <a:lnTo>
                    <a:pt x="10668" y="58673"/>
                  </a:lnTo>
                  <a:lnTo>
                    <a:pt x="21336" y="47243"/>
                  </a:lnTo>
                  <a:lnTo>
                    <a:pt x="21336" y="46481"/>
                  </a:lnTo>
                  <a:close/>
                </a:path>
                <a:path w="21589" h="59689">
                  <a:moveTo>
                    <a:pt x="6096" y="51815"/>
                  </a:moveTo>
                  <a:lnTo>
                    <a:pt x="4572" y="52577"/>
                  </a:lnTo>
                  <a:lnTo>
                    <a:pt x="6858" y="56387"/>
                  </a:lnTo>
                  <a:lnTo>
                    <a:pt x="6096" y="54863"/>
                  </a:lnTo>
                  <a:lnTo>
                    <a:pt x="7924" y="54863"/>
                  </a:lnTo>
                  <a:lnTo>
                    <a:pt x="6096" y="51815"/>
                  </a:lnTo>
                  <a:close/>
                </a:path>
                <a:path w="21589" h="59689">
                  <a:moveTo>
                    <a:pt x="7924" y="54863"/>
                  </a:moveTo>
                  <a:lnTo>
                    <a:pt x="6096" y="54863"/>
                  </a:lnTo>
                  <a:lnTo>
                    <a:pt x="7620" y="56387"/>
                  </a:lnTo>
                  <a:lnTo>
                    <a:pt x="8382" y="55625"/>
                  </a:lnTo>
                  <a:lnTo>
                    <a:pt x="7924" y="54863"/>
                  </a:lnTo>
                  <a:close/>
                </a:path>
                <a:path w="21589" h="59689">
                  <a:moveTo>
                    <a:pt x="3048" y="44957"/>
                  </a:moveTo>
                  <a:lnTo>
                    <a:pt x="1524" y="45719"/>
                  </a:lnTo>
                  <a:lnTo>
                    <a:pt x="4572" y="52577"/>
                  </a:lnTo>
                  <a:lnTo>
                    <a:pt x="6096" y="51815"/>
                  </a:lnTo>
                  <a:lnTo>
                    <a:pt x="3048" y="44957"/>
                  </a:lnTo>
                  <a:close/>
                </a:path>
                <a:path w="21589" h="59689">
                  <a:moveTo>
                    <a:pt x="19812" y="41147"/>
                  </a:moveTo>
                  <a:lnTo>
                    <a:pt x="18288" y="41909"/>
                  </a:lnTo>
                  <a:lnTo>
                    <a:pt x="19812" y="47243"/>
                  </a:lnTo>
                  <a:lnTo>
                    <a:pt x="20574" y="46481"/>
                  </a:lnTo>
                  <a:lnTo>
                    <a:pt x="21336" y="46481"/>
                  </a:lnTo>
                  <a:lnTo>
                    <a:pt x="19812" y="41147"/>
                  </a:lnTo>
                  <a:close/>
                </a:path>
                <a:path w="21589" h="59689">
                  <a:moveTo>
                    <a:pt x="21336" y="46481"/>
                  </a:moveTo>
                  <a:lnTo>
                    <a:pt x="20574" y="46481"/>
                  </a:lnTo>
                  <a:lnTo>
                    <a:pt x="19907" y="47196"/>
                  </a:lnTo>
                  <a:lnTo>
                    <a:pt x="21336" y="46481"/>
                  </a:lnTo>
                  <a:close/>
                </a:path>
                <a:path w="21589" h="59689">
                  <a:moveTo>
                    <a:pt x="2286" y="9143"/>
                  </a:moveTo>
                  <a:lnTo>
                    <a:pt x="0" y="19049"/>
                  </a:lnTo>
                  <a:lnTo>
                    <a:pt x="84" y="32003"/>
                  </a:lnTo>
                  <a:lnTo>
                    <a:pt x="1524" y="44957"/>
                  </a:lnTo>
                  <a:lnTo>
                    <a:pt x="1524" y="45719"/>
                  </a:lnTo>
                  <a:lnTo>
                    <a:pt x="3048" y="44957"/>
                  </a:lnTo>
                  <a:lnTo>
                    <a:pt x="1608" y="32003"/>
                  </a:lnTo>
                  <a:lnTo>
                    <a:pt x="1524" y="19049"/>
                  </a:lnTo>
                  <a:lnTo>
                    <a:pt x="3652" y="9827"/>
                  </a:lnTo>
                  <a:lnTo>
                    <a:pt x="2286" y="9143"/>
                  </a:lnTo>
                  <a:close/>
                </a:path>
                <a:path w="21589" h="59689">
                  <a:moveTo>
                    <a:pt x="16764" y="19049"/>
                  </a:moveTo>
                  <a:lnTo>
                    <a:pt x="16764" y="25907"/>
                  </a:lnTo>
                  <a:lnTo>
                    <a:pt x="16002" y="32003"/>
                  </a:lnTo>
                  <a:lnTo>
                    <a:pt x="16764" y="36575"/>
                  </a:lnTo>
                  <a:lnTo>
                    <a:pt x="16764" y="37337"/>
                  </a:lnTo>
                  <a:lnTo>
                    <a:pt x="18288" y="41909"/>
                  </a:lnTo>
                  <a:lnTo>
                    <a:pt x="19812" y="41147"/>
                  </a:lnTo>
                  <a:lnTo>
                    <a:pt x="18288" y="36575"/>
                  </a:lnTo>
                  <a:lnTo>
                    <a:pt x="17526" y="32003"/>
                  </a:lnTo>
                  <a:lnTo>
                    <a:pt x="18288" y="25907"/>
                  </a:lnTo>
                  <a:lnTo>
                    <a:pt x="18288" y="19811"/>
                  </a:lnTo>
                  <a:lnTo>
                    <a:pt x="16764" y="19049"/>
                  </a:lnTo>
                  <a:close/>
                </a:path>
                <a:path w="21589" h="59689">
                  <a:moveTo>
                    <a:pt x="20574" y="15239"/>
                  </a:moveTo>
                  <a:lnTo>
                    <a:pt x="19050" y="15239"/>
                  </a:lnTo>
                  <a:lnTo>
                    <a:pt x="16764" y="19049"/>
                  </a:lnTo>
                  <a:lnTo>
                    <a:pt x="18288" y="19811"/>
                  </a:lnTo>
                  <a:lnTo>
                    <a:pt x="18288" y="19049"/>
                  </a:lnTo>
                  <a:lnTo>
                    <a:pt x="18745" y="19049"/>
                  </a:lnTo>
                  <a:lnTo>
                    <a:pt x="20574" y="16001"/>
                  </a:lnTo>
                  <a:lnTo>
                    <a:pt x="20574" y="15239"/>
                  </a:lnTo>
                  <a:close/>
                </a:path>
                <a:path w="21589" h="59689">
                  <a:moveTo>
                    <a:pt x="18745" y="19049"/>
                  </a:moveTo>
                  <a:lnTo>
                    <a:pt x="18288" y="19049"/>
                  </a:lnTo>
                  <a:lnTo>
                    <a:pt x="18288" y="19811"/>
                  </a:lnTo>
                  <a:lnTo>
                    <a:pt x="18745" y="19049"/>
                  </a:lnTo>
                  <a:close/>
                </a:path>
                <a:path w="21589" h="59689">
                  <a:moveTo>
                    <a:pt x="9144" y="0"/>
                  </a:moveTo>
                  <a:lnTo>
                    <a:pt x="8382" y="761"/>
                  </a:lnTo>
                  <a:lnTo>
                    <a:pt x="9906" y="1523"/>
                  </a:lnTo>
                  <a:lnTo>
                    <a:pt x="9585" y="1965"/>
                  </a:lnTo>
                  <a:lnTo>
                    <a:pt x="19812" y="12191"/>
                  </a:lnTo>
                  <a:lnTo>
                    <a:pt x="20574" y="11429"/>
                  </a:lnTo>
                  <a:lnTo>
                    <a:pt x="9144" y="0"/>
                  </a:lnTo>
                  <a:close/>
                </a:path>
                <a:path w="21589" h="59689">
                  <a:moveTo>
                    <a:pt x="4364" y="9143"/>
                  </a:moveTo>
                  <a:lnTo>
                    <a:pt x="3810" y="9143"/>
                  </a:lnTo>
                  <a:lnTo>
                    <a:pt x="3652" y="9827"/>
                  </a:lnTo>
                  <a:lnTo>
                    <a:pt x="3810" y="9905"/>
                  </a:lnTo>
                  <a:lnTo>
                    <a:pt x="4364" y="9143"/>
                  </a:lnTo>
                  <a:close/>
                </a:path>
                <a:path w="21589" h="59689">
                  <a:moveTo>
                    <a:pt x="8382" y="761"/>
                  </a:moveTo>
                  <a:lnTo>
                    <a:pt x="2286" y="9143"/>
                  </a:lnTo>
                  <a:lnTo>
                    <a:pt x="3652" y="9827"/>
                  </a:lnTo>
                  <a:lnTo>
                    <a:pt x="3810" y="9143"/>
                  </a:lnTo>
                  <a:lnTo>
                    <a:pt x="4364" y="9143"/>
                  </a:lnTo>
                  <a:lnTo>
                    <a:pt x="9585" y="1965"/>
                  </a:lnTo>
                  <a:lnTo>
                    <a:pt x="8382" y="761"/>
                  </a:lnTo>
                  <a:close/>
                </a:path>
                <a:path w="21589" h="59689">
                  <a:moveTo>
                    <a:pt x="8382" y="761"/>
                  </a:moveTo>
                  <a:lnTo>
                    <a:pt x="9585" y="1965"/>
                  </a:lnTo>
                  <a:lnTo>
                    <a:pt x="9906" y="1523"/>
                  </a:lnTo>
                  <a:lnTo>
                    <a:pt x="8382" y="761"/>
                  </a:lnTo>
                  <a:close/>
                </a:path>
              </a:pathLst>
            </a:custGeom>
            <a:solidFill>
              <a:srgbClr val="1A1A1A"/>
            </a:solidFill>
          </p:spPr>
          <p:txBody>
            <a:bodyPr wrap="square" lIns="0" tIns="0" rIns="0" bIns="0" rtlCol="0"/>
            <a:lstStyle/>
            <a:p>
              <a:endParaRPr/>
            </a:p>
          </p:txBody>
        </p:sp>
        <p:sp>
          <p:nvSpPr>
            <p:cNvPr id="185" name="object 188"/>
            <p:cNvSpPr/>
            <p:nvPr/>
          </p:nvSpPr>
          <p:spPr>
            <a:xfrm>
              <a:off x="2847545" y="2917739"/>
              <a:ext cx="2418" cy="4836"/>
            </a:xfrm>
            <a:custGeom>
              <a:avLst/>
              <a:gdLst/>
              <a:ahLst/>
              <a:cxnLst/>
              <a:rect l="l" t="t" r="r" b="b"/>
              <a:pathLst>
                <a:path w="1905" h="3810">
                  <a:moveTo>
                    <a:pt x="0" y="3810"/>
                  </a:moveTo>
                  <a:lnTo>
                    <a:pt x="1524" y="3810"/>
                  </a:lnTo>
                  <a:lnTo>
                    <a:pt x="1524" y="0"/>
                  </a:lnTo>
                  <a:lnTo>
                    <a:pt x="0" y="0"/>
                  </a:lnTo>
                  <a:lnTo>
                    <a:pt x="0" y="3810"/>
                  </a:lnTo>
                  <a:close/>
                </a:path>
              </a:pathLst>
            </a:custGeom>
            <a:solidFill>
              <a:srgbClr val="1A1A1A"/>
            </a:solidFill>
          </p:spPr>
          <p:txBody>
            <a:bodyPr wrap="square" lIns="0" tIns="0" rIns="0" bIns="0" rtlCol="0"/>
            <a:lstStyle/>
            <a:p>
              <a:endParaRPr/>
            </a:p>
          </p:txBody>
        </p:sp>
        <p:sp>
          <p:nvSpPr>
            <p:cNvPr id="186" name="object 189"/>
            <p:cNvSpPr/>
            <p:nvPr/>
          </p:nvSpPr>
          <p:spPr>
            <a:xfrm>
              <a:off x="2830136" y="2934181"/>
              <a:ext cx="9672" cy="12090"/>
            </a:xfrm>
            <a:custGeom>
              <a:avLst/>
              <a:gdLst/>
              <a:ahLst/>
              <a:cxnLst/>
              <a:rect l="l" t="t" r="r" b="b"/>
              <a:pathLst>
                <a:path w="7619" h="9525">
                  <a:moveTo>
                    <a:pt x="7619" y="0"/>
                  </a:moveTo>
                  <a:lnTo>
                    <a:pt x="0" y="3810"/>
                  </a:lnTo>
                  <a:lnTo>
                    <a:pt x="7619" y="9144"/>
                  </a:lnTo>
                  <a:lnTo>
                    <a:pt x="7619" y="0"/>
                  </a:lnTo>
                  <a:close/>
                </a:path>
              </a:pathLst>
            </a:custGeom>
            <a:solidFill>
              <a:srgbClr val="FFFFFF"/>
            </a:solidFill>
          </p:spPr>
          <p:txBody>
            <a:bodyPr wrap="square" lIns="0" tIns="0" rIns="0" bIns="0" rtlCol="0"/>
            <a:lstStyle/>
            <a:p>
              <a:endParaRPr/>
            </a:p>
          </p:txBody>
        </p:sp>
        <p:sp>
          <p:nvSpPr>
            <p:cNvPr id="187" name="object 190"/>
            <p:cNvSpPr/>
            <p:nvPr/>
          </p:nvSpPr>
          <p:spPr>
            <a:xfrm>
              <a:off x="2828203" y="2934181"/>
              <a:ext cx="12896" cy="13702"/>
            </a:xfrm>
            <a:custGeom>
              <a:avLst/>
              <a:gdLst/>
              <a:ahLst/>
              <a:cxnLst/>
              <a:rect l="l" t="t" r="r" b="b"/>
              <a:pathLst>
                <a:path w="10160" h="10794">
                  <a:moveTo>
                    <a:pt x="9906" y="8382"/>
                  </a:moveTo>
                  <a:lnTo>
                    <a:pt x="9144" y="9906"/>
                  </a:lnTo>
                  <a:lnTo>
                    <a:pt x="9906" y="10668"/>
                  </a:lnTo>
                  <a:lnTo>
                    <a:pt x="9906" y="8382"/>
                  </a:lnTo>
                  <a:close/>
                </a:path>
                <a:path w="10160" h="10794">
                  <a:moveTo>
                    <a:pt x="2286" y="3048"/>
                  </a:moveTo>
                  <a:lnTo>
                    <a:pt x="1524" y="3048"/>
                  </a:lnTo>
                  <a:lnTo>
                    <a:pt x="0" y="3810"/>
                  </a:lnTo>
                  <a:lnTo>
                    <a:pt x="1524" y="4572"/>
                  </a:lnTo>
                  <a:lnTo>
                    <a:pt x="9144" y="9906"/>
                  </a:lnTo>
                  <a:lnTo>
                    <a:pt x="8382" y="9144"/>
                  </a:lnTo>
                  <a:lnTo>
                    <a:pt x="8382" y="7315"/>
                  </a:lnTo>
                  <a:lnTo>
                    <a:pt x="2286" y="3048"/>
                  </a:lnTo>
                  <a:close/>
                </a:path>
                <a:path w="10160" h="10794">
                  <a:moveTo>
                    <a:pt x="8382" y="7315"/>
                  </a:moveTo>
                  <a:lnTo>
                    <a:pt x="8382" y="9144"/>
                  </a:lnTo>
                  <a:lnTo>
                    <a:pt x="9144" y="9906"/>
                  </a:lnTo>
                  <a:lnTo>
                    <a:pt x="9906" y="8382"/>
                  </a:lnTo>
                  <a:lnTo>
                    <a:pt x="8382" y="7315"/>
                  </a:lnTo>
                  <a:close/>
                </a:path>
                <a:path w="10160" h="10794">
                  <a:moveTo>
                    <a:pt x="9906" y="0"/>
                  </a:moveTo>
                  <a:lnTo>
                    <a:pt x="8382" y="0"/>
                  </a:lnTo>
                  <a:lnTo>
                    <a:pt x="8382" y="7315"/>
                  </a:lnTo>
                  <a:lnTo>
                    <a:pt x="9906" y="8382"/>
                  </a:lnTo>
                  <a:lnTo>
                    <a:pt x="9906" y="0"/>
                  </a:lnTo>
                  <a:close/>
                </a:path>
              </a:pathLst>
            </a:custGeom>
            <a:solidFill>
              <a:srgbClr val="FFFFFF"/>
            </a:solidFill>
          </p:spPr>
          <p:txBody>
            <a:bodyPr wrap="square" lIns="0" tIns="0" rIns="0" bIns="0" rtlCol="0"/>
            <a:lstStyle/>
            <a:p>
              <a:endParaRPr/>
            </a:p>
          </p:txBody>
        </p:sp>
        <p:sp>
          <p:nvSpPr>
            <p:cNvPr id="188" name="object 191"/>
            <p:cNvSpPr/>
            <p:nvPr/>
          </p:nvSpPr>
          <p:spPr>
            <a:xfrm>
              <a:off x="2830136" y="2932247"/>
              <a:ext cx="11284" cy="8060"/>
            </a:xfrm>
            <a:custGeom>
              <a:avLst/>
              <a:gdLst/>
              <a:ahLst/>
              <a:cxnLst/>
              <a:rect l="l" t="t" r="r" b="b"/>
              <a:pathLst>
                <a:path w="8889" h="6350">
                  <a:moveTo>
                    <a:pt x="8382" y="0"/>
                  </a:moveTo>
                  <a:lnTo>
                    <a:pt x="7620" y="762"/>
                  </a:lnTo>
                  <a:lnTo>
                    <a:pt x="0" y="4572"/>
                  </a:lnTo>
                  <a:lnTo>
                    <a:pt x="762" y="6096"/>
                  </a:lnTo>
                  <a:lnTo>
                    <a:pt x="8382" y="2286"/>
                  </a:lnTo>
                  <a:lnTo>
                    <a:pt x="8382" y="0"/>
                  </a:lnTo>
                  <a:close/>
                </a:path>
              </a:pathLst>
            </a:custGeom>
            <a:solidFill>
              <a:srgbClr val="FFFFFF"/>
            </a:solidFill>
          </p:spPr>
          <p:txBody>
            <a:bodyPr wrap="square" lIns="0" tIns="0" rIns="0" bIns="0" rtlCol="0"/>
            <a:lstStyle/>
            <a:p>
              <a:endParaRPr/>
            </a:p>
          </p:txBody>
        </p:sp>
        <p:sp>
          <p:nvSpPr>
            <p:cNvPr id="189" name="object 192"/>
            <p:cNvSpPr/>
            <p:nvPr/>
          </p:nvSpPr>
          <p:spPr>
            <a:xfrm>
              <a:off x="2904611" y="2903231"/>
              <a:ext cx="24180" cy="74150"/>
            </a:xfrm>
            <a:custGeom>
              <a:avLst/>
              <a:gdLst/>
              <a:ahLst/>
              <a:cxnLst/>
              <a:rect l="l" t="t" r="r" b="b"/>
              <a:pathLst>
                <a:path w="19050" h="58419">
                  <a:moveTo>
                    <a:pt x="11430" y="0"/>
                  </a:moveTo>
                  <a:lnTo>
                    <a:pt x="762" y="10667"/>
                  </a:lnTo>
                  <a:lnTo>
                    <a:pt x="0" y="15239"/>
                  </a:lnTo>
                  <a:lnTo>
                    <a:pt x="2286" y="19049"/>
                  </a:lnTo>
                  <a:lnTo>
                    <a:pt x="3048" y="25907"/>
                  </a:lnTo>
                  <a:lnTo>
                    <a:pt x="3048" y="31241"/>
                  </a:lnTo>
                  <a:lnTo>
                    <a:pt x="2286" y="36575"/>
                  </a:lnTo>
                  <a:lnTo>
                    <a:pt x="762" y="41147"/>
                  </a:lnTo>
                  <a:lnTo>
                    <a:pt x="0" y="45719"/>
                  </a:lnTo>
                  <a:lnTo>
                    <a:pt x="10668" y="57911"/>
                  </a:lnTo>
                  <a:lnTo>
                    <a:pt x="12192" y="55625"/>
                  </a:lnTo>
                  <a:lnTo>
                    <a:pt x="14478" y="51815"/>
                  </a:lnTo>
                  <a:lnTo>
                    <a:pt x="17526" y="44957"/>
                  </a:lnTo>
                  <a:lnTo>
                    <a:pt x="19050" y="31241"/>
                  </a:lnTo>
                  <a:lnTo>
                    <a:pt x="19050" y="18287"/>
                  </a:lnTo>
                  <a:lnTo>
                    <a:pt x="16764" y="9143"/>
                  </a:lnTo>
                  <a:lnTo>
                    <a:pt x="11430" y="0"/>
                  </a:lnTo>
                  <a:close/>
                </a:path>
              </a:pathLst>
            </a:custGeom>
            <a:solidFill>
              <a:srgbClr val="000000"/>
            </a:solidFill>
          </p:spPr>
          <p:txBody>
            <a:bodyPr wrap="square" lIns="0" tIns="0" rIns="0" bIns="0" rtlCol="0"/>
            <a:lstStyle/>
            <a:p>
              <a:endParaRPr/>
            </a:p>
          </p:txBody>
        </p:sp>
        <p:sp>
          <p:nvSpPr>
            <p:cNvPr id="190" name="object 193"/>
            <p:cNvSpPr/>
            <p:nvPr/>
          </p:nvSpPr>
          <p:spPr>
            <a:xfrm>
              <a:off x="2903642" y="2902264"/>
              <a:ext cx="26598" cy="76569"/>
            </a:xfrm>
            <a:custGeom>
              <a:avLst/>
              <a:gdLst/>
              <a:ahLst/>
              <a:cxnLst/>
              <a:rect l="l" t="t" r="r" b="b"/>
              <a:pathLst>
                <a:path w="20955" h="60325">
                  <a:moveTo>
                    <a:pt x="12192" y="56387"/>
                  </a:moveTo>
                  <a:lnTo>
                    <a:pt x="11327" y="57685"/>
                  </a:lnTo>
                  <a:lnTo>
                    <a:pt x="12192" y="58673"/>
                  </a:lnTo>
                  <a:lnTo>
                    <a:pt x="10668" y="59435"/>
                  </a:lnTo>
                  <a:lnTo>
                    <a:pt x="11430" y="60197"/>
                  </a:lnTo>
                  <a:lnTo>
                    <a:pt x="12192" y="59435"/>
                  </a:lnTo>
                  <a:lnTo>
                    <a:pt x="13716" y="57149"/>
                  </a:lnTo>
                  <a:lnTo>
                    <a:pt x="12192" y="56387"/>
                  </a:lnTo>
                  <a:close/>
                </a:path>
                <a:path w="20955" h="60325">
                  <a:moveTo>
                    <a:pt x="762" y="41909"/>
                  </a:moveTo>
                  <a:lnTo>
                    <a:pt x="127" y="45719"/>
                  </a:lnTo>
                  <a:lnTo>
                    <a:pt x="0" y="47243"/>
                  </a:lnTo>
                  <a:lnTo>
                    <a:pt x="10668" y="59435"/>
                  </a:lnTo>
                  <a:lnTo>
                    <a:pt x="10668" y="58673"/>
                  </a:lnTo>
                  <a:lnTo>
                    <a:pt x="11327" y="57685"/>
                  </a:lnTo>
                  <a:lnTo>
                    <a:pt x="1524" y="46481"/>
                  </a:lnTo>
                  <a:lnTo>
                    <a:pt x="2168" y="42613"/>
                  </a:lnTo>
                  <a:lnTo>
                    <a:pt x="762" y="41909"/>
                  </a:lnTo>
                  <a:close/>
                </a:path>
                <a:path w="20955" h="60325">
                  <a:moveTo>
                    <a:pt x="11327" y="57685"/>
                  </a:moveTo>
                  <a:lnTo>
                    <a:pt x="10668" y="58673"/>
                  </a:lnTo>
                  <a:lnTo>
                    <a:pt x="10668" y="59435"/>
                  </a:lnTo>
                  <a:lnTo>
                    <a:pt x="12192" y="58673"/>
                  </a:lnTo>
                  <a:lnTo>
                    <a:pt x="11327" y="57685"/>
                  </a:lnTo>
                  <a:close/>
                </a:path>
                <a:path w="20955" h="60325">
                  <a:moveTo>
                    <a:pt x="14478" y="52577"/>
                  </a:moveTo>
                  <a:lnTo>
                    <a:pt x="12192" y="56387"/>
                  </a:lnTo>
                  <a:lnTo>
                    <a:pt x="13716" y="57149"/>
                  </a:lnTo>
                  <a:lnTo>
                    <a:pt x="16002" y="53339"/>
                  </a:lnTo>
                  <a:lnTo>
                    <a:pt x="14478" y="52577"/>
                  </a:lnTo>
                  <a:close/>
                </a:path>
                <a:path w="20955" h="60325">
                  <a:moveTo>
                    <a:pt x="17526" y="45719"/>
                  </a:moveTo>
                  <a:lnTo>
                    <a:pt x="14478" y="52577"/>
                  </a:lnTo>
                  <a:lnTo>
                    <a:pt x="16002" y="53339"/>
                  </a:lnTo>
                  <a:lnTo>
                    <a:pt x="19050" y="46481"/>
                  </a:lnTo>
                  <a:lnTo>
                    <a:pt x="17526" y="45719"/>
                  </a:lnTo>
                  <a:close/>
                </a:path>
                <a:path w="20955" h="60325">
                  <a:moveTo>
                    <a:pt x="18288" y="9905"/>
                  </a:moveTo>
                  <a:lnTo>
                    <a:pt x="16933" y="10583"/>
                  </a:lnTo>
                  <a:lnTo>
                    <a:pt x="19050" y="19049"/>
                  </a:lnTo>
                  <a:lnTo>
                    <a:pt x="19050" y="32003"/>
                  </a:lnTo>
                  <a:lnTo>
                    <a:pt x="17526" y="45719"/>
                  </a:lnTo>
                  <a:lnTo>
                    <a:pt x="19050" y="46481"/>
                  </a:lnTo>
                  <a:lnTo>
                    <a:pt x="19050" y="45719"/>
                  </a:lnTo>
                  <a:lnTo>
                    <a:pt x="20574" y="32003"/>
                  </a:lnTo>
                  <a:lnTo>
                    <a:pt x="20574" y="19049"/>
                  </a:lnTo>
                  <a:lnTo>
                    <a:pt x="18288" y="9905"/>
                  </a:lnTo>
                  <a:close/>
                </a:path>
                <a:path w="20955" h="60325">
                  <a:moveTo>
                    <a:pt x="2540" y="41909"/>
                  </a:moveTo>
                  <a:lnTo>
                    <a:pt x="2286" y="41909"/>
                  </a:lnTo>
                  <a:lnTo>
                    <a:pt x="2286" y="42671"/>
                  </a:lnTo>
                  <a:lnTo>
                    <a:pt x="2540" y="41909"/>
                  </a:lnTo>
                  <a:close/>
                </a:path>
                <a:path w="20955" h="60325">
                  <a:moveTo>
                    <a:pt x="3810" y="19811"/>
                  </a:moveTo>
                  <a:lnTo>
                    <a:pt x="2366" y="20533"/>
                  </a:lnTo>
                  <a:lnTo>
                    <a:pt x="3048" y="26669"/>
                  </a:lnTo>
                  <a:lnTo>
                    <a:pt x="3048" y="32003"/>
                  </a:lnTo>
                  <a:lnTo>
                    <a:pt x="2286" y="37337"/>
                  </a:lnTo>
                  <a:lnTo>
                    <a:pt x="762" y="41909"/>
                  </a:lnTo>
                  <a:lnTo>
                    <a:pt x="2168" y="42613"/>
                  </a:lnTo>
                  <a:lnTo>
                    <a:pt x="2286" y="41909"/>
                  </a:lnTo>
                  <a:lnTo>
                    <a:pt x="2540" y="41909"/>
                  </a:lnTo>
                  <a:lnTo>
                    <a:pt x="3810" y="38099"/>
                  </a:lnTo>
                  <a:lnTo>
                    <a:pt x="3810" y="37337"/>
                  </a:lnTo>
                  <a:lnTo>
                    <a:pt x="4572" y="32003"/>
                  </a:lnTo>
                  <a:lnTo>
                    <a:pt x="4572" y="26669"/>
                  </a:lnTo>
                  <a:lnTo>
                    <a:pt x="3810" y="19811"/>
                  </a:lnTo>
                  <a:close/>
                </a:path>
                <a:path w="20955" h="60325">
                  <a:moveTo>
                    <a:pt x="1524" y="16001"/>
                  </a:moveTo>
                  <a:lnTo>
                    <a:pt x="0" y="16001"/>
                  </a:lnTo>
                  <a:lnTo>
                    <a:pt x="0" y="16763"/>
                  </a:lnTo>
                  <a:lnTo>
                    <a:pt x="2286" y="20573"/>
                  </a:lnTo>
                  <a:lnTo>
                    <a:pt x="2286" y="19811"/>
                  </a:lnTo>
                  <a:lnTo>
                    <a:pt x="3810" y="19811"/>
                  </a:lnTo>
                  <a:lnTo>
                    <a:pt x="1524" y="16001"/>
                  </a:lnTo>
                  <a:close/>
                </a:path>
                <a:path w="20955" h="60325">
                  <a:moveTo>
                    <a:pt x="3810" y="19811"/>
                  </a:moveTo>
                  <a:lnTo>
                    <a:pt x="2286" y="19811"/>
                  </a:lnTo>
                  <a:lnTo>
                    <a:pt x="2366" y="20533"/>
                  </a:lnTo>
                  <a:lnTo>
                    <a:pt x="3810" y="19811"/>
                  </a:lnTo>
                  <a:close/>
                </a:path>
                <a:path w="20955" h="60325">
                  <a:moveTo>
                    <a:pt x="11430" y="1523"/>
                  </a:moveTo>
                  <a:lnTo>
                    <a:pt x="1524" y="11429"/>
                  </a:lnTo>
                  <a:lnTo>
                    <a:pt x="2286" y="12191"/>
                  </a:lnTo>
                  <a:lnTo>
                    <a:pt x="11991" y="2486"/>
                  </a:lnTo>
                  <a:lnTo>
                    <a:pt x="11430" y="1523"/>
                  </a:lnTo>
                  <a:close/>
                </a:path>
                <a:path w="20955" h="60325">
                  <a:moveTo>
                    <a:pt x="12954" y="761"/>
                  </a:moveTo>
                  <a:lnTo>
                    <a:pt x="12954" y="1523"/>
                  </a:lnTo>
                  <a:lnTo>
                    <a:pt x="11991" y="2486"/>
                  </a:lnTo>
                  <a:lnTo>
                    <a:pt x="16764" y="10667"/>
                  </a:lnTo>
                  <a:lnTo>
                    <a:pt x="16933" y="10583"/>
                  </a:lnTo>
                  <a:lnTo>
                    <a:pt x="16764" y="9905"/>
                  </a:lnTo>
                  <a:lnTo>
                    <a:pt x="18288" y="9905"/>
                  </a:lnTo>
                  <a:lnTo>
                    <a:pt x="12954" y="761"/>
                  </a:lnTo>
                  <a:close/>
                </a:path>
                <a:path w="20955" h="60325">
                  <a:moveTo>
                    <a:pt x="18288" y="9905"/>
                  </a:moveTo>
                  <a:lnTo>
                    <a:pt x="16764" y="9905"/>
                  </a:lnTo>
                  <a:lnTo>
                    <a:pt x="16933" y="10583"/>
                  </a:lnTo>
                  <a:lnTo>
                    <a:pt x="18288" y="9905"/>
                  </a:lnTo>
                  <a:close/>
                </a:path>
                <a:path w="20955" h="60325">
                  <a:moveTo>
                    <a:pt x="12954" y="761"/>
                  </a:moveTo>
                  <a:lnTo>
                    <a:pt x="11430" y="1523"/>
                  </a:lnTo>
                  <a:lnTo>
                    <a:pt x="11991" y="2486"/>
                  </a:lnTo>
                  <a:lnTo>
                    <a:pt x="12954" y="1523"/>
                  </a:lnTo>
                  <a:lnTo>
                    <a:pt x="12954" y="761"/>
                  </a:lnTo>
                  <a:close/>
                </a:path>
                <a:path w="20955" h="60325">
                  <a:moveTo>
                    <a:pt x="12192" y="0"/>
                  </a:moveTo>
                  <a:lnTo>
                    <a:pt x="12192" y="761"/>
                  </a:lnTo>
                  <a:lnTo>
                    <a:pt x="11430" y="1523"/>
                  </a:lnTo>
                  <a:lnTo>
                    <a:pt x="12954" y="761"/>
                  </a:lnTo>
                  <a:lnTo>
                    <a:pt x="12192" y="0"/>
                  </a:lnTo>
                  <a:close/>
                </a:path>
              </a:pathLst>
            </a:custGeom>
            <a:solidFill>
              <a:srgbClr val="1A1A1A"/>
            </a:solidFill>
          </p:spPr>
          <p:txBody>
            <a:bodyPr wrap="square" lIns="0" tIns="0" rIns="0" bIns="0" rtlCol="0"/>
            <a:lstStyle/>
            <a:p>
              <a:endParaRPr/>
            </a:p>
          </p:txBody>
        </p:sp>
        <p:sp>
          <p:nvSpPr>
            <p:cNvPr id="191" name="object 194"/>
            <p:cNvSpPr/>
            <p:nvPr/>
          </p:nvSpPr>
          <p:spPr>
            <a:xfrm>
              <a:off x="2903642" y="2916772"/>
              <a:ext cx="3224" cy="6448"/>
            </a:xfrm>
            <a:custGeom>
              <a:avLst/>
              <a:gdLst/>
              <a:ahLst/>
              <a:cxnLst/>
              <a:rect l="l" t="t" r="r" b="b"/>
              <a:pathLst>
                <a:path w="2539" h="5080">
                  <a:moveTo>
                    <a:pt x="2286" y="0"/>
                  </a:moveTo>
                  <a:lnTo>
                    <a:pt x="1524" y="0"/>
                  </a:lnTo>
                  <a:lnTo>
                    <a:pt x="762" y="762"/>
                  </a:lnTo>
                  <a:lnTo>
                    <a:pt x="0" y="4572"/>
                  </a:lnTo>
                  <a:lnTo>
                    <a:pt x="1524" y="4572"/>
                  </a:lnTo>
                  <a:lnTo>
                    <a:pt x="2286" y="0"/>
                  </a:lnTo>
                  <a:close/>
                </a:path>
                <a:path w="2539" h="5080">
                  <a:moveTo>
                    <a:pt x="762" y="0"/>
                  </a:moveTo>
                  <a:lnTo>
                    <a:pt x="635" y="762"/>
                  </a:lnTo>
                  <a:lnTo>
                    <a:pt x="762" y="0"/>
                  </a:lnTo>
                  <a:close/>
                </a:path>
              </a:pathLst>
            </a:custGeom>
            <a:solidFill>
              <a:srgbClr val="1A1A1A"/>
            </a:solidFill>
          </p:spPr>
          <p:txBody>
            <a:bodyPr wrap="square" lIns="0" tIns="0" rIns="0" bIns="0" rtlCol="0"/>
            <a:lstStyle/>
            <a:p>
              <a:endParaRPr/>
            </a:p>
          </p:txBody>
        </p:sp>
        <p:sp>
          <p:nvSpPr>
            <p:cNvPr id="192" name="object 195"/>
            <p:cNvSpPr/>
            <p:nvPr/>
          </p:nvSpPr>
          <p:spPr>
            <a:xfrm>
              <a:off x="2915248" y="2934181"/>
              <a:ext cx="9672" cy="12090"/>
            </a:xfrm>
            <a:custGeom>
              <a:avLst/>
              <a:gdLst/>
              <a:ahLst/>
              <a:cxnLst/>
              <a:rect l="l" t="t" r="r" b="b"/>
              <a:pathLst>
                <a:path w="7619" h="9525">
                  <a:moveTo>
                    <a:pt x="0" y="0"/>
                  </a:moveTo>
                  <a:lnTo>
                    <a:pt x="0" y="9144"/>
                  </a:lnTo>
                  <a:lnTo>
                    <a:pt x="7620" y="3810"/>
                  </a:lnTo>
                  <a:lnTo>
                    <a:pt x="0" y="0"/>
                  </a:lnTo>
                  <a:close/>
                </a:path>
              </a:pathLst>
            </a:custGeom>
            <a:solidFill>
              <a:srgbClr val="FFFFFF"/>
            </a:solidFill>
          </p:spPr>
          <p:txBody>
            <a:bodyPr wrap="square" lIns="0" tIns="0" rIns="0" bIns="0" rtlCol="0"/>
            <a:lstStyle/>
            <a:p>
              <a:endParaRPr/>
            </a:p>
          </p:txBody>
        </p:sp>
        <p:sp>
          <p:nvSpPr>
            <p:cNvPr id="193" name="object 196"/>
            <p:cNvSpPr/>
            <p:nvPr/>
          </p:nvSpPr>
          <p:spPr>
            <a:xfrm>
              <a:off x="2914281" y="2934181"/>
              <a:ext cx="13702" cy="13702"/>
            </a:xfrm>
            <a:custGeom>
              <a:avLst/>
              <a:gdLst/>
              <a:ahLst/>
              <a:cxnLst/>
              <a:rect l="l" t="t" r="r" b="b"/>
              <a:pathLst>
                <a:path w="10794" h="10794">
                  <a:moveTo>
                    <a:pt x="1524" y="0"/>
                  </a:moveTo>
                  <a:lnTo>
                    <a:pt x="0" y="0"/>
                  </a:lnTo>
                  <a:lnTo>
                    <a:pt x="0" y="10668"/>
                  </a:lnTo>
                  <a:lnTo>
                    <a:pt x="1524" y="9906"/>
                  </a:lnTo>
                  <a:lnTo>
                    <a:pt x="762" y="8382"/>
                  </a:lnTo>
                  <a:lnTo>
                    <a:pt x="1524" y="7848"/>
                  </a:lnTo>
                  <a:lnTo>
                    <a:pt x="1524" y="0"/>
                  </a:lnTo>
                  <a:close/>
                </a:path>
                <a:path w="10794" h="10794">
                  <a:moveTo>
                    <a:pt x="1524" y="7848"/>
                  </a:moveTo>
                  <a:lnTo>
                    <a:pt x="762" y="8382"/>
                  </a:lnTo>
                  <a:lnTo>
                    <a:pt x="1524" y="9906"/>
                  </a:lnTo>
                  <a:lnTo>
                    <a:pt x="1524" y="7848"/>
                  </a:lnTo>
                  <a:close/>
                </a:path>
                <a:path w="10794" h="10794">
                  <a:moveTo>
                    <a:pt x="9144" y="3048"/>
                  </a:moveTo>
                  <a:lnTo>
                    <a:pt x="8382" y="3048"/>
                  </a:lnTo>
                  <a:lnTo>
                    <a:pt x="1524" y="7848"/>
                  </a:lnTo>
                  <a:lnTo>
                    <a:pt x="1524" y="9906"/>
                  </a:lnTo>
                  <a:lnTo>
                    <a:pt x="9144" y="4572"/>
                  </a:lnTo>
                  <a:lnTo>
                    <a:pt x="10668" y="3810"/>
                  </a:lnTo>
                  <a:lnTo>
                    <a:pt x="9144" y="3048"/>
                  </a:lnTo>
                  <a:close/>
                </a:path>
              </a:pathLst>
            </a:custGeom>
            <a:solidFill>
              <a:srgbClr val="FFFFFF"/>
            </a:solidFill>
          </p:spPr>
          <p:txBody>
            <a:bodyPr wrap="square" lIns="0" tIns="0" rIns="0" bIns="0" rtlCol="0"/>
            <a:lstStyle/>
            <a:p>
              <a:endParaRPr/>
            </a:p>
          </p:txBody>
        </p:sp>
        <p:sp>
          <p:nvSpPr>
            <p:cNvPr id="194" name="object 197"/>
            <p:cNvSpPr/>
            <p:nvPr/>
          </p:nvSpPr>
          <p:spPr>
            <a:xfrm>
              <a:off x="2914281" y="2932247"/>
              <a:ext cx="12090" cy="8060"/>
            </a:xfrm>
            <a:custGeom>
              <a:avLst/>
              <a:gdLst/>
              <a:ahLst/>
              <a:cxnLst/>
              <a:rect l="l" t="t" r="r" b="b"/>
              <a:pathLst>
                <a:path w="9525" h="6350">
                  <a:moveTo>
                    <a:pt x="0" y="0"/>
                  </a:moveTo>
                  <a:lnTo>
                    <a:pt x="0" y="1524"/>
                  </a:lnTo>
                  <a:lnTo>
                    <a:pt x="761" y="2286"/>
                  </a:lnTo>
                  <a:lnTo>
                    <a:pt x="8381" y="6096"/>
                  </a:lnTo>
                  <a:lnTo>
                    <a:pt x="9143" y="4572"/>
                  </a:lnTo>
                  <a:lnTo>
                    <a:pt x="0" y="0"/>
                  </a:lnTo>
                  <a:close/>
                </a:path>
              </a:pathLst>
            </a:custGeom>
            <a:solidFill>
              <a:srgbClr val="FFFFFF"/>
            </a:solidFill>
          </p:spPr>
          <p:txBody>
            <a:bodyPr wrap="square" lIns="0" tIns="0" rIns="0" bIns="0" rtlCol="0"/>
            <a:lstStyle/>
            <a:p>
              <a:endParaRPr/>
            </a:p>
          </p:txBody>
        </p:sp>
        <p:sp>
          <p:nvSpPr>
            <p:cNvPr id="195" name="object 198"/>
            <p:cNvSpPr/>
            <p:nvPr/>
          </p:nvSpPr>
          <p:spPr>
            <a:xfrm>
              <a:off x="2846579" y="2880019"/>
              <a:ext cx="62867" cy="29016"/>
            </a:xfrm>
            <a:custGeom>
              <a:avLst/>
              <a:gdLst/>
              <a:ahLst/>
              <a:cxnLst/>
              <a:rect l="l" t="t" r="r" b="b"/>
              <a:pathLst>
                <a:path w="49530" h="22860">
                  <a:moveTo>
                    <a:pt x="25907" y="0"/>
                  </a:moveTo>
                  <a:lnTo>
                    <a:pt x="16001" y="0"/>
                  </a:lnTo>
                  <a:lnTo>
                    <a:pt x="7619" y="3048"/>
                  </a:lnTo>
                  <a:lnTo>
                    <a:pt x="0" y="9906"/>
                  </a:lnTo>
                  <a:lnTo>
                    <a:pt x="9143" y="22098"/>
                  </a:lnTo>
                  <a:lnTo>
                    <a:pt x="12953" y="22860"/>
                  </a:lnTo>
                  <a:lnTo>
                    <a:pt x="16001" y="19812"/>
                  </a:lnTo>
                  <a:lnTo>
                    <a:pt x="22097" y="19050"/>
                  </a:lnTo>
                  <a:lnTo>
                    <a:pt x="42537" y="19050"/>
                  </a:lnTo>
                  <a:lnTo>
                    <a:pt x="49529" y="9906"/>
                  </a:lnTo>
                  <a:lnTo>
                    <a:pt x="47243" y="7620"/>
                  </a:lnTo>
                  <a:lnTo>
                    <a:pt x="44195" y="5334"/>
                  </a:lnTo>
                  <a:lnTo>
                    <a:pt x="38099" y="2286"/>
                  </a:lnTo>
                  <a:lnTo>
                    <a:pt x="25907" y="0"/>
                  </a:lnTo>
                  <a:close/>
                </a:path>
                <a:path w="49530" h="22860">
                  <a:moveTo>
                    <a:pt x="42537" y="19050"/>
                  </a:moveTo>
                  <a:lnTo>
                    <a:pt x="26669" y="19050"/>
                  </a:lnTo>
                  <a:lnTo>
                    <a:pt x="31241" y="19812"/>
                  </a:lnTo>
                  <a:lnTo>
                    <a:pt x="35051" y="21336"/>
                  </a:lnTo>
                  <a:lnTo>
                    <a:pt x="39623" y="22860"/>
                  </a:lnTo>
                  <a:lnTo>
                    <a:pt x="42537" y="19050"/>
                  </a:lnTo>
                  <a:close/>
                </a:path>
              </a:pathLst>
            </a:custGeom>
            <a:solidFill>
              <a:srgbClr val="000000"/>
            </a:solidFill>
          </p:spPr>
          <p:txBody>
            <a:bodyPr wrap="square" lIns="0" tIns="0" rIns="0" bIns="0" rtlCol="0"/>
            <a:lstStyle/>
            <a:p>
              <a:endParaRPr/>
            </a:p>
          </p:txBody>
        </p:sp>
        <p:sp>
          <p:nvSpPr>
            <p:cNvPr id="196" name="object 199"/>
            <p:cNvSpPr/>
            <p:nvPr/>
          </p:nvSpPr>
          <p:spPr>
            <a:xfrm>
              <a:off x="2845612" y="2879051"/>
              <a:ext cx="66090" cy="31434"/>
            </a:xfrm>
            <a:custGeom>
              <a:avLst/>
              <a:gdLst/>
              <a:ahLst/>
              <a:cxnLst/>
              <a:rect l="l" t="t" r="r" b="b"/>
              <a:pathLst>
                <a:path w="52069" h="24764">
                  <a:moveTo>
                    <a:pt x="16763" y="20574"/>
                  </a:moveTo>
                  <a:lnTo>
                    <a:pt x="13715" y="23622"/>
                  </a:lnTo>
                  <a:lnTo>
                    <a:pt x="13715" y="24384"/>
                  </a:lnTo>
                  <a:lnTo>
                    <a:pt x="14477" y="24384"/>
                  </a:lnTo>
                  <a:lnTo>
                    <a:pt x="17525" y="21336"/>
                  </a:lnTo>
                  <a:lnTo>
                    <a:pt x="16763" y="21336"/>
                  </a:lnTo>
                  <a:lnTo>
                    <a:pt x="16763" y="20574"/>
                  </a:lnTo>
                  <a:close/>
                </a:path>
                <a:path w="52069" h="24764">
                  <a:moveTo>
                    <a:pt x="36575" y="21336"/>
                  </a:moveTo>
                  <a:lnTo>
                    <a:pt x="35813" y="22860"/>
                  </a:lnTo>
                  <a:lnTo>
                    <a:pt x="40385" y="24384"/>
                  </a:lnTo>
                  <a:lnTo>
                    <a:pt x="39623" y="23622"/>
                  </a:lnTo>
                  <a:lnTo>
                    <a:pt x="40397" y="22609"/>
                  </a:lnTo>
                  <a:lnTo>
                    <a:pt x="36575" y="21336"/>
                  </a:lnTo>
                  <a:close/>
                </a:path>
                <a:path w="52069" h="24764">
                  <a:moveTo>
                    <a:pt x="40397" y="22609"/>
                  </a:moveTo>
                  <a:lnTo>
                    <a:pt x="39623" y="23622"/>
                  </a:lnTo>
                  <a:lnTo>
                    <a:pt x="40385" y="24384"/>
                  </a:lnTo>
                  <a:lnTo>
                    <a:pt x="41147" y="22860"/>
                  </a:lnTo>
                  <a:lnTo>
                    <a:pt x="40397" y="22609"/>
                  </a:lnTo>
                  <a:close/>
                </a:path>
                <a:path w="52069" h="24764">
                  <a:moveTo>
                    <a:pt x="49529" y="10668"/>
                  </a:moveTo>
                  <a:lnTo>
                    <a:pt x="40397" y="22609"/>
                  </a:lnTo>
                  <a:lnTo>
                    <a:pt x="41147" y="22860"/>
                  </a:lnTo>
                  <a:lnTo>
                    <a:pt x="40385" y="24384"/>
                  </a:lnTo>
                  <a:lnTo>
                    <a:pt x="41147" y="24384"/>
                  </a:lnTo>
                  <a:lnTo>
                    <a:pt x="51053" y="11430"/>
                  </a:lnTo>
                  <a:lnTo>
                    <a:pt x="50291" y="11430"/>
                  </a:lnTo>
                  <a:lnTo>
                    <a:pt x="49529" y="10668"/>
                  </a:lnTo>
                  <a:close/>
                </a:path>
                <a:path w="52069" h="24764">
                  <a:moveTo>
                    <a:pt x="761" y="10668"/>
                  </a:moveTo>
                  <a:lnTo>
                    <a:pt x="0" y="11430"/>
                  </a:lnTo>
                  <a:lnTo>
                    <a:pt x="9143" y="23622"/>
                  </a:lnTo>
                  <a:lnTo>
                    <a:pt x="10667" y="22860"/>
                  </a:lnTo>
                  <a:lnTo>
                    <a:pt x="2095" y="11430"/>
                  </a:lnTo>
                  <a:lnTo>
                    <a:pt x="1523" y="11430"/>
                  </a:lnTo>
                  <a:lnTo>
                    <a:pt x="761" y="10668"/>
                  </a:lnTo>
                  <a:close/>
                </a:path>
                <a:path w="52069" h="24764">
                  <a:moveTo>
                    <a:pt x="32765" y="19812"/>
                  </a:moveTo>
                  <a:lnTo>
                    <a:pt x="32003" y="19812"/>
                  </a:lnTo>
                  <a:lnTo>
                    <a:pt x="32003" y="21336"/>
                  </a:lnTo>
                  <a:lnTo>
                    <a:pt x="35813" y="22860"/>
                  </a:lnTo>
                  <a:lnTo>
                    <a:pt x="36575" y="21336"/>
                  </a:lnTo>
                  <a:lnTo>
                    <a:pt x="32765" y="19812"/>
                  </a:lnTo>
                  <a:close/>
                </a:path>
                <a:path w="52069" h="24764">
                  <a:moveTo>
                    <a:pt x="16763" y="20574"/>
                  </a:moveTo>
                  <a:lnTo>
                    <a:pt x="16763" y="21336"/>
                  </a:lnTo>
                  <a:lnTo>
                    <a:pt x="17441" y="21251"/>
                  </a:lnTo>
                  <a:lnTo>
                    <a:pt x="16763" y="20574"/>
                  </a:lnTo>
                  <a:close/>
                </a:path>
                <a:path w="52069" h="24764">
                  <a:moveTo>
                    <a:pt x="17441" y="21251"/>
                  </a:moveTo>
                  <a:lnTo>
                    <a:pt x="16763" y="21336"/>
                  </a:lnTo>
                  <a:lnTo>
                    <a:pt x="17525" y="21336"/>
                  </a:lnTo>
                  <a:close/>
                </a:path>
                <a:path w="52069" h="24764">
                  <a:moveTo>
                    <a:pt x="27431" y="19050"/>
                  </a:moveTo>
                  <a:lnTo>
                    <a:pt x="27431" y="20574"/>
                  </a:lnTo>
                  <a:lnTo>
                    <a:pt x="32003" y="21336"/>
                  </a:lnTo>
                  <a:lnTo>
                    <a:pt x="32003" y="19812"/>
                  </a:lnTo>
                  <a:lnTo>
                    <a:pt x="27431" y="19050"/>
                  </a:lnTo>
                  <a:close/>
                </a:path>
                <a:path w="52069" h="24764">
                  <a:moveTo>
                    <a:pt x="22859" y="19050"/>
                  </a:moveTo>
                  <a:lnTo>
                    <a:pt x="16763" y="19812"/>
                  </a:lnTo>
                  <a:lnTo>
                    <a:pt x="17525" y="19812"/>
                  </a:lnTo>
                  <a:lnTo>
                    <a:pt x="16763" y="20574"/>
                  </a:lnTo>
                  <a:lnTo>
                    <a:pt x="17441" y="21251"/>
                  </a:lnTo>
                  <a:lnTo>
                    <a:pt x="22859" y="20574"/>
                  </a:lnTo>
                  <a:lnTo>
                    <a:pt x="22859" y="19050"/>
                  </a:lnTo>
                  <a:close/>
                </a:path>
                <a:path w="52069" h="24764">
                  <a:moveTo>
                    <a:pt x="27431" y="19050"/>
                  </a:moveTo>
                  <a:lnTo>
                    <a:pt x="22859" y="19050"/>
                  </a:lnTo>
                  <a:lnTo>
                    <a:pt x="22859" y="20574"/>
                  </a:lnTo>
                  <a:lnTo>
                    <a:pt x="27431" y="20574"/>
                  </a:lnTo>
                  <a:lnTo>
                    <a:pt x="27431" y="19050"/>
                  </a:lnTo>
                  <a:close/>
                </a:path>
                <a:path w="52069" h="24764">
                  <a:moveTo>
                    <a:pt x="8667" y="3619"/>
                  </a:moveTo>
                  <a:lnTo>
                    <a:pt x="8381" y="3810"/>
                  </a:lnTo>
                  <a:lnTo>
                    <a:pt x="761" y="10668"/>
                  </a:lnTo>
                  <a:lnTo>
                    <a:pt x="1523" y="11430"/>
                  </a:lnTo>
                  <a:lnTo>
                    <a:pt x="1865" y="11122"/>
                  </a:lnTo>
                  <a:lnTo>
                    <a:pt x="1523" y="10668"/>
                  </a:lnTo>
                  <a:lnTo>
                    <a:pt x="2370" y="10668"/>
                  </a:lnTo>
                  <a:lnTo>
                    <a:pt x="9143" y="4572"/>
                  </a:lnTo>
                  <a:lnTo>
                    <a:pt x="8667" y="3619"/>
                  </a:lnTo>
                  <a:close/>
                </a:path>
                <a:path w="52069" h="24764">
                  <a:moveTo>
                    <a:pt x="1865" y="11122"/>
                  </a:moveTo>
                  <a:lnTo>
                    <a:pt x="1523" y="11430"/>
                  </a:lnTo>
                  <a:lnTo>
                    <a:pt x="2095" y="11430"/>
                  </a:lnTo>
                  <a:lnTo>
                    <a:pt x="1865" y="11122"/>
                  </a:lnTo>
                  <a:close/>
                </a:path>
                <a:path w="52069" h="24764">
                  <a:moveTo>
                    <a:pt x="49529" y="10668"/>
                  </a:moveTo>
                  <a:lnTo>
                    <a:pt x="50291" y="11430"/>
                  </a:lnTo>
                  <a:lnTo>
                    <a:pt x="51053" y="11430"/>
                  </a:lnTo>
                  <a:lnTo>
                    <a:pt x="49529" y="10668"/>
                  </a:lnTo>
                  <a:close/>
                </a:path>
                <a:path w="52069" h="24764">
                  <a:moveTo>
                    <a:pt x="48767" y="8382"/>
                  </a:moveTo>
                  <a:lnTo>
                    <a:pt x="48005" y="9144"/>
                  </a:lnTo>
                  <a:lnTo>
                    <a:pt x="49529" y="10668"/>
                  </a:lnTo>
                  <a:lnTo>
                    <a:pt x="51053" y="11430"/>
                  </a:lnTo>
                  <a:lnTo>
                    <a:pt x="51815" y="10668"/>
                  </a:lnTo>
                  <a:lnTo>
                    <a:pt x="51053" y="10668"/>
                  </a:lnTo>
                  <a:lnTo>
                    <a:pt x="48767" y="8382"/>
                  </a:lnTo>
                  <a:close/>
                </a:path>
                <a:path w="52069" h="24764">
                  <a:moveTo>
                    <a:pt x="2370" y="10668"/>
                  </a:moveTo>
                  <a:lnTo>
                    <a:pt x="1523" y="10668"/>
                  </a:lnTo>
                  <a:lnTo>
                    <a:pt x="1865" y="11122"/>
                  </a:lnTo>
                  <a:lnTo>
                    <a:pt x="2370" y="10668"/>
                  </a:lnTo>
                  <a:close/>
                </a:path>
                <a:path w="52069" h="24764">
                  <a:moveTo>
                    <a:pt x="45719" y="5334"/>
                  </a:moveTo>
                  <a:lnTo>
                    <a:pt x="44957" y="6858"/>
                  </a:lnTo>
                  <a:lnTo>
                    <a:pt x="48005" y="9144"/>
                  </a:lnTo>
                  <a:lnTo>
                    <a:pt x="48767" y="8382"/>
                  </a:lnTo>
                  <a:lnTo>
                    <a:pt x="45719" y="5334"/>
                  </a:lnTo>
                  <a:close/>
                </a:path>
                <a:path w="52069" h="24764">
                  <a:moveTo>
                    <a:pt x="39623" y="2286"/>
                  </a:moveTo>
                  <a:lnTo>
                    <a:pt x="38861" y="3810"/>
                  </a:lnTo>
                  <a:lnTo>
                    <a:pt x="44957" y="6858"/>
                  </a:lnTo>
                  <a:lnTo>
                    <a:pt x="45719" y="5334"/>
                  </a:lnTo>
                  <a:lnTo>
                    <a:pt x="39623" y="2286"/>
                  </a:lnTo>
                  <a:close/>
                </a:path>
                <a:path w="52069" h="24764">
                  <a:moveTo>
                    <a:pt x="15430" y="2286"/>
                  </a:moveTo>
                  <a:lnTo>
                    <a:pt x="10667" y="2286"/>
                  </a:lnTo>
                  <a:lnTo>
                    <a:pt x="8667" y="3619"/>
                  </a:lnTo>
                  <a:lnTo>
                    <a:pt x="9143" y="4572"/>
                  </a:lnTo>
                  <a:lnTo>
                    <a:pt x="15430" y="2286"/>
                  </a:lnTo>
                  <a:close/>
                </a:path>
                <a:path w="52069" h="24764">
                  <a:moveTo>
                    <a:pt x="26669" y="0"/>
                  </a:moveTo>
                  <a:lnTo>
                    <a:pt x="26669" y="1524"/>
                  </a:lnTo>
                  <a:lnTo>
                    <a:pt x="38861" y="3810"/>
                  </a:lnTo>
                  <a:lnTo>
                    <a:pt x="39623" y="2286"/>
                  </a:lnTo>
                  <a:lnTo>
                    <a:pt x="38861" y="2286"/>
                  </a:lnTo>
                  <a:lnTo>
                    <a:pt x="26669" y="0"/>
                  </a:lnTo>
                  <a:close/>
                </a:path>
                <a:path w="52069" h="24764">
                  <a:moveTo>
                    <a:pt x="16763" y="0"/>
                  </a:moveTo>
                  <a:lnTo>
                    <a:pt x="8381" y="3048"/>
                  </a:lnTo>
                  <a:lnTo>
                    <a:pt x="10667" y="2286"/>
                  </a:lnTo>
                  <a:lnTo>
                    <a:pt x="15430" y="2286"/>
                  </a:lnTo>
                  <a:lnTo>
                    <a:pt x="17525" y="1524"/>
                  </a:lnTo>
                  <a:lnTo>
                    <a:pt x="16763" y="1524"/>
                  </a:lnTo>
                  <a:lnTo>
                    <a:pt x="16763" y="0"/>
                  </a:lnTo>
                  <a:close/>
                </a:path>
                <a:path w="52069" h="24764">
                  <a:moveTo>
                    <a:pt x="16763" y="0"/>
                  </a:moveTo>
                  <a:lnTo>
                    <a:pt x="16763" y="1524"/>
                  </a:lnTo>
                  <a:lnTo>
                    <a:pt x="17525" y="1524"/>
                  </a:lnTo>
                  <a:lnTo>
                    <a:pt x="16763" y="0"/>
                  </a:lnTo>
                  <a:close/>
                </a:path>
                <a:path w="52069" h="24764">
                  <a:moveTo>
                    <a:pt x="26669" y="0"/>
                  </a:moveTo>
                  <a:lnTo>
                    <a:pt x="16763" y="0"/>
                  </a:lnTo>
                  <a:lnTo>
                    <a:pt x="17525" y="1524"/>
                  </a:lnTo>
                  <a:lnTo>
                    <a:pt x="26669" y="1524"/>
                  </a:lnTo>
                  <a:lnTo>
                    <a:pt x="26669" y="0"/>
                  </a:lnTo>
                  <a:close/>
                </a:path>
              </a:pathLst>
            </a:custGeom>
            <a:solidFill>
              <a:srgbClr val="1A1A1A"/>
            </a:solidFill>
          </p:spPr>
          <p:txBody>
            <a:bodyPr wrap="square" lIns="0" tIns="0" rIns="0" bIns="0" rtlCol="0"/>
            <a:lstStyle/>
            <a:p>
              <a:endParaRPr/>
            </a:p>
          </p:txBody>
        </p:sp>
        <p:sp>
          <p:nvSpPr>
            <p:cNvPr id="197" name="object 200"/>
            <p:cNvSpPr/>
            <p:nvPr/>
          </p:nvSpPr>
          <p:spPr>
            <a:xfrm>
              <a:off x="2857218" y="2907100"/>
              <a:ext cx="6448" cy="3224"/>
            </a:xfrm>
            <a:custGeom>
              <a:avLst/>
              <a:gdLst/>
              <a:ahLst/>
              <a:cxnLst/>
              <a:rect l="l" t="t" r="r" b="b"/>
              <a:pathLst>
                <a:path w="5080" h="2539">
                  <a:moveTo>
                    <a:pt x="762" y="0"/>
                  </a:moveTo>
                  <a:lnTo>
                    <a:pt x="0" y="1524"/>
                  </a:lnTo>
                  <a:lnTo>
                    <a:pt x="762" y="1524"/>
                  </a:lnTo>
                  <a:lnTo>
                    <a:pt x="4572" y="2286"/>
                  </a:lnTo>
                  <a:lnTo>
                    <a:pt x="4572" y="762"/>
                  </a:lnTo>
                  <a:lnTo>
                    <a:pt x="762" y="0"/>
                  </a:lnTo>
                  <a:close/>
                </a:path>
              </a:pathLst>
            </a:custGeom>
            <a:solidFill>
              <a:srgbClr val="1A1A1A"/>
            </a:solidFill>
          </p:spPr>
          <p:txBody>
            <a:bodyPr wrap="square" lIns="0" tIns="0" rIns="0" bIns="0" rtlCol="0"/>
            <a:lstStyle/>
            <a:p>
              <a:endParaRPr/>
            </a:p>
          </p:txBody>
        </p:sp>
        <p:sp>
          <p:nvSpPr>
            <p:cNvPr id="198" name="object 201"/>
            <p:cNvSpPr/>
            <p:nvPr/>
          </p:nvSpPr>
          <p:spPr>
            <a:xfrm>
              <a:off x="2871725" y="2885822"/>
              <a:ext cx="11284" cy="12090"/>
            </a:xfrm>
            <a:custGeom>
              <a:avLst/>
              <a:gdLst/>
              <a:ahLst/>
              <a:cxnLst/>
              <a:rect l="l" t="t" r="r" b="b"/>
              <a:pathLst>
                <a:path w="8889" h="9525">
                  <a:moveTo>
                    <a:pt x="3810" y="0"/>
                  </a:moveTo>
                  <a:lnTo>
                    <a:pt x="0" y="9144"/>
                  </a:lnTo>
                  <a:lnTo>
                    <a:pt x="8382" y="9144"/>
                  </a:lnTo>
                  <a:lnTo>
                    <a:pt x="3810" y="0"/>
                  </a:lnTo>
                  <a:close/>
                </a:path>
              </a:pathLst>
            </a:custGeom>
            <a:solidFill>
              <a:srgbClr val="FFFFFF"/>
            </a:solidFill>
          </p:spPr>
          <p:txBody>
            <a:bodyPr wrap="square" lIns="0" tIns="0" rIns="0" bIns="0" rtlCol="0"/>
            <a:lstStyle/>
            <a:p>
              <a:endParaRPr/>
            </a:p>
          </p:txBody>
        </p:sp>
        <p:sp>
          <p:nvSpPr>
            <p:cNvPr id="199" name="object 202"/>
            <p:cNvSpPr/>
            <p:nvPr/>
          </p:nvSpPr>
          <p:spPr>
            <a:xfrm>
              <a:off x="2871725" y="2883887"/>
              <a:ext cx="12896" cy="14508"/>
            </a:xfrm>
            <a:custGeom>
              <a:avLst/>
              <a:gdLst/>
              <a:ahLst/>
              <a:cxnLst/>
              <a:rect l="l" t="t" r="r" b="b"/>
              <a:pathLst>
                <a:path w="10160" h="11430">
                  <a:moveTo>
                    <a:pt x="6857" y="9905"/>
                  </a:moveTo>
                  <a:lnTo>
                    <a:pt x="0" y="9905"/>
                  </a:lnTo>
                  <a:lnTo>
                    <a:pt x="0" y="11429"/>
                  </a:lnTo>
                  <a:lnTo>
                    <a:pt x="7620" y="11429"/>
                  </a:lnTo>
                  <a:lnTo>
                    <a:pt x="6857" y="9905"/>
                  </a:lnTo>
                  <a:close/>
                </a:path>
                <a:path w="10160" h="11430">
                  <a:moveTo>
                    <a:pt x="3810" y="0"/>
                  </a:moveTo>
                  <a:lnTo>
                    <a:pt x="3048" y="1523"/>
                  </a:lnTo>
                  <a:lnTo>
                    <a:pt x="3048" y="2285"/>
                  </a:lnTo>
                  <a:lnTo>
                    <a:pt x="7620" y="11429"/>
                  </a:lnTo>
                  <a:lnTo>
                    <a:pt x="9144" y="10667"/>
                  </a:lnTo>
                  <a:lnTo>
                    <a:pt x="8382" y="9905"/>
                  </a:lnTo>
                  <a:lnTo>
                    <a:pt x="8763" y="9905"/>
                  </a:lnTo>
                  <a:lnTo>
                    <a:pt x="3810" y="0"/>
                  </a:lnTo>
                  <a:close/>
                </a:path>
                <a:path w="10160" h="11430">
                  <a:moveTo>
                    <a:pt x="9144" y="10667"/>
                  </a:moveTo>
                  <a:lnTo>
                    <a:pt x="7620" y="11429"/>
                  </a:lnTo>
                  <a:lnTo>
                    <a:pt x="9906" y="11429"/>
                  </a:lnTo>
                  <a:lnTo>
                    <a:pt x="9144" y="10667"/>
                  </a:lnTo>
                  <a:close/>
                </a:path>
                <a:path w="10160" h="11430">
                  <a:moveTo>
                    <a:pt x="8763" y="9905"/>
                  </a:moveTo>
                  <a:lnTo>
                    <a:pt x="8382" y="9905"/>
                  </a:lnTo>
                  <a:lnTo>
                    <a:pt x="9144" y="10667"/>
                  </a:lnTo>
                  <a:lnTo>
                    <a:pt x="8763" y="9905"/>
                  </a:lnTo>
                  <a:close/>
                </a:path>
              </a:pathLst>
            </a:custGeom>
            <a:solidFill>
              <a:srgbClr val="FFFFFF"/>
            </a:solidFill>
          </p:spPr>
          <p:txBody>
            <a:bodyPr wrap="square" lIns="0" tIns="0" rIns="0" bIns="0" rtlCol="0"/>
            <a:lstStyle/>
            <a:p>
              <a:endParaRPr/>
            </a:p>
          </p:txBody>
        </p:sp>
        <p:sp>
          <p:nvSpPr>
            <p:cNvPr id="200" name="object 203"/>
            <p:cNvSpPr/>
            <p:nvPr/>
          </p:nvSpPr>
          <p:spPr>
            <a:xfrm>
              <a:off x="2870759" y="2885822"/>
              <a:ext cx="7254" cy="12896"/>
            </a:xfrm>
            <a:custGeom>
              <a:avLst/>
              <a:gdLst/>
              <a:ahLst/>
              <a:cxnLst/>
              <a:rect l="l" t="t" r="r" b="b"/>
              <a:pathLst>
                <a:path w="5714" h="10160">
                  <a:moveTo>
                    <a:pt x="3809" y="0"/>
                  </a:moveTo>
                  <a:lnTo>
                    <a:pt x="0" y="9144"/>
                  </a:lnTo>
                  <a:lnTo>
                    <a:pt x="0" y="9906"/>
                  </a:lnTo>
                  <a:lnTo>
                    <a:pt x="1523" y="9906"/>
                  </a:lnTo>
                  <a:lnTo>
                    <a:pt x="5333" y="762"/>
                  </a:lnTo>
                  <a:lnTo>
                    <a:pt x="3809" y="0"/>
                  </a:lnTo>
                  <a:close/>
                </a:path>
              </a:pathLst>
            </a:custGeom>
            <a:solidFill>
              <a:srgbClr val="FFFFFF"/>
            </a:solidFill>
          </p:spPr>
          <p:txBody>
            <a:bodyPr wrap="square" lIns="0" tIns="0" rIns="0" bIns="0" rtlCol="0"/>
            <a:lstStyle/>
            <a:p>
              <a:endParaRPr/>
            </a:p>
          </p:txBody>
        </p:sp>
        <p:sp>
          <p:nvSpPr>
            <p:cNvPr id="201" name="object 204"/>
            <p:cNvSpPr txBox="1"/>
            <p:nvPr/>
          </p:nvSpPr>
          <p:spPr>
            <a:xfrm>
              <a:off x="1759781" y="2926772"/>
              <a:ext cx="92689" cy="42960"/>
            </a:xfrm>
            <a:prstGeom prst="rect">
              <a:avLst/>
            </a:prstGeom>
          </p:spPr>
          <p:txBody>
            <a:bodyPr vert="horz" wrap="square" lIns="0" tIns="12065" rIns="0" bIns="0" rtlCol="0">
              <a:spAutoFit/>
            </a:bodyPr>
            <a:lstStyle/>
            <a:p>
              <a:pPr marL="12700">
                <a:lnSpc>
                  <a:spcPct val="100000"/>
                </a:lnSpc>
                <a:spcBef>
                  <a:spcPts val="95"/>
                </a:spcBef>
              </a:pPr>
              <a:endParaRPr sz="200" dirty="0">
                <a:latin typeface="Arial Narrow"/>
                <a:cs typeface="Arial Narrow"/>
              </a:endParaRPr>
            </a:p>
          </p:txBody>
        </p:sp>
        <p:sp>
          <p:nvSpPr>
            <p:cNvPr id="202" name="object 205"/>
            <p:cNvSpPr/>
            <p:nvPr/>
          </p:nvSpPr>
          <p:spPr>
            <a:xfrm>
              <a:off x="2784679" y="2892592"/>
              <a:ext cx="6448" cy="20956"/>
            </a:xfrm>
            <a:custGeom>
              <a:avLst/>
              <a:gdLst/>
              <a:ahLst/>
              <a:cxnLst/>
              <a:rect l="l" t="t" r="r" b="b"/>
              <a:pathLst>
                <a:path w="5080" h="16510">
                  <a:moveTo>
                    <a:pt x="0" y="16001"/>
                  </a:moveTo>
                  <a:lnTo>
                    <a:pt x="4572" y="16001"/>
                  </a:lnTo>
                  <a:lnTo>
                    <a:pt x="4572" y="0"/>
                  </a:lnTo>
                  <a:lnTo>
                    <a:pt x="0" y="0"/>
                  </a:lnTo>
                  <a:lnTo>
                    <a:pt x="0" y="16001"/>
                  </a:lnTo>
                  <a:close/>
                </a:path>
              </a:pathLst>
            </a:custGeom>
            <a:solidFill>
              <a:srgbClr val="FFFFFF"/>
            </a:solidFill>
          </p:spPr>
          <p:txBody>
            <a:bodyPr wrap="square" lIns="0" tIns="0" rIns="0" bIns="0" rtlCol="0"/>
            <a:lstStyle/>
            <a:p>
              <a:endParaRPr/>
            </a:p>
          </p:txBody>
        </p:sp>
        <p:sp>
          <p:nvSpPr>
            <p:cNvPr id="203" name="object 206"/>
            <p:cNvSpPr/>
            <p:nvPr/>
          </p:nvSpPr>
          <p:spPr>
            <a:xfrm>
              <a:off x="2784679" y="2891625"/>
              <a:ext cx="7254" cy="2418"/>
            </a:xfrm>
            <a:custGeom>
              <a:avLst/>
              <a:gdLst/>
              <a:ahLst/>
              <a:cxnLst/>
              <a:rect l="l" t="t" r="r" b="b"/>
              <a:pathLst>
                <a:path w="5714" h="1905">
                  <a:moveTo>
                    <a:pt x="0" y="1524"/>
                  </a:moveTo>
                  <a:lnTo>
                    <a:pt x="5334" y="1524"/>
                  </a:lnTo>
                  <a:lnTo>
                    <a:pt x="5334" y="0"/>
                  </a:lnTo>
                  <a:lnTo>
                    <a:pt x="0" y="0"/>
                  </a:lnTo>
                  <a:lnTo>
                    <a:pt x="0" y="1524"/>
                  </a:lnTo>
                  <a:close/>
                </a:path>
              </a:pathLst>
            </a:custGeom>
            <a:solidFill>
              <a:srgbClr val="FFFFFF"/>
            </a:solidFill>
          </p:spPr>
          <p:txBody>
            <a:bodyPr wrap="square" lIns="0" tIns="0" rIns="0" bIns="0" rtlCol="0"/>
            <a:lstStyle/>
            <a:p>
              <a:endParaRPr/>
            </a:p>
          </p:txBody>
        </p:sp>
        <p:sp>
          <p:nvSpPr>
            <p:cNvPr id="204" name="object 207"/>
            <p:cNvSpPr/>
            <p:nvPr/>
          </p:nvSpPr>
          <p:spPr>
            <a:xfrm>
              <a:off x="2789514" y="2892592"/>
              <a:ext cx="2418" cy="21762"/>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205" name="object 208"/>
            <p:cNvSpPr/>
            <p:nvPr/>
          </p:nvSpPr>
          <p:spPr>
            <a:xfrm>
              <a:off x="2783712" y="2911936"/>
              <a:ext cx="7254" cy="2418"/>
            </a:xfrm>
            <a:custGeom>
              <a:avLst/>
              <a:gdLst/>
              <a:ahLst/>
              <a:cxnLst/>
              <a:rect l="l" t="t" r="r" b="b"/>
              <a:pathLst>
                <a:path w="5714" h="1905">
                  <a:moveTo>
                    <a:pt x="0" y="1524"/>
                  </a:moveTo>
                  <a:lnTo>
                    <a:pt x="5333" y="1524"/>
                  </a:lnTo>
                  <a:lnTo>
                    <a:pt x="5333" y="0"/>
                  </a:lnTo>
                  <a:lnTo>
                    <a:pt x="0" y="0"/>
                  </a:lnTo>
                  <a:lnTo>
                    <a:pt x="0" y="1524"/>
                  </a:lnTo>
                  <a:close/>
                </a:path>
              </a:pathLst>
            </a:custGeom>
            <a:solidFill>
              <a:srgbClr val="FFFFFF"/>
            </a:solidFill>
          </p:spPr>
          <p:txBody>
            <a:bodyPr wrap="square" lIns="0" tIns="0" rIns="0" bIns="0" rtlCol="0"/>
            <a:lstStyle/>
            <a:p>
              <a:endParaRPr/>
            </a:p>
          </p:txBody>
        </p:sp>
        <p:sp>
          <p:nvSpPr>
            <p:cNvPr id="206" name="object 209"/>
            <p:cNvSpPr/>
            <p:nvPr/>
          </p:nvSpPr>
          <p:spPr>
            <a:xfrm>
              <a:off x="2783712" y="2891625"/>
              <a:ext cx="2418" cy="21762"/>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207" name="object 210"/>
            <p:cNvSpPr/>
            <p:nvPr/>
          </p:nvSpPr>
          <p:spPr>
            <a:xfrm>
              <a:off x="2951034" y="2969000"/>
              <a:ext cx="33044" cy="37882"/>
            </a:xfrm>
            <a:custGeom>
              <a:avLst/>
              <a:gdLst/>
              <a:ahLst/>
              <a:cxnLst/>
              <a:rect l="l" t="t" r="r" b="b"/>
              <a:pathLst>
                <a:path w="26035" h="29844">
                  <a:moveTo>
                    <a:pt x="15240" y="0"/>
                  </a:moveTo>
                  <a:lnTo>
                    <a:pt x="10668" y="0"/>
                  </a:lnTo>
                  <a:lnTo>
                    <a:pt x="6096" y="761"/>
                  </a:lnTo>
                  <a:lnTo>
                    <a:pt x="3048" y="3809"/>
                  </a:lnTo>
                  <a:lnTo>
                    <a:pt x="762" y="7619"/>
                  </a:lnTo>
                  <a:lnTo>
                    <a:pt x="126" y="11429"/>
                  </a:lnTo>
                  <a:lnTo>
                    <a:pt x="0" y="17525"/>
                  </a:lnTo>
                  <a:lnTo>
                    <a:pt x="762" y="22097"/>
                  </a:lnTo>
                  <a:lnTo>
                    <a:pt x="3048" y="25907"/>
                  </a:lnTo>
                  <a:lnTo>
                    <a:pt x="6858" y="28193"/>
                  </a:lnTo>
                  <a:lnTo>
                    <a:pt x="10668" y="29717"/>
                  </a:lnTo>
                  <a:lnTo>
                    <a:pt x="15240" y="29717"/>
                  </a:lnTo>
                  <a:lnTo>
                    <a:pt x="19050" y="28193"/>
                  </a:lnTo>
                  <a:lnTo>
                    <a:pt x="22860" y="25907"/>
                  </a:lnTo>
                  <a:lnTo>
                    <a:pt x="25146" y="22097"/>
                  </a:lnTo>
                  <a:lnTo>
                    <a:pt x="25908" y="17525"/>
                  </a:lnTo>
                  <a:lnTo>
                    <a:pt x="25146" y="14477"/>
                  </a:lnTo>
                  <a:lnTo>
                    <a:pt x="25146" y="11429"/>
                  </a:lnTo>
                  <a:lnTo>
                    <a:pt x="24384" y="6857"/>
                  </a:lnTo>
                  <a:lnTo>
                    <a:pt x="22098" y="3047"/>
                  </a:lnTo>
                  <a:lnTo>
                    <a:pt x="19050" y="761"/>
                  </a:lnTo>
                  <a:lnTo>
                    <a:pt x="15240" y="0"/>
                  </a:lnTo>
                  <a:close/>
                </a:path>
              </a:pathLst>
            </a:custGeom>
            <a:solidFill>
              <a:srgbClr val="000000"/>
            </a:solidFill>
          </p:spPr>
          <p:txBody>
            <a:bodyPr wrap="square" lIns="0" tIns="0" rIns="0" bIns="0" rtlCol="0"/>
            <a:lstStyle/>
            <a:p>
              <a:endParaRPr/>
            </a:p>
          </p:txBody>
        </p:sp>
        <p:sp>
          <p:nvSpPr>
            <p:cNvPr id="208" name="object 211"/>
            <p:cNvSpPr/>
            <p:nvPr/>
          </p:nvSpPr>
          <p:spPr>
            <a:xfrm>
              <a:off x="2950067" y="2968033"/>
              <a:ext cx="35464" cy="40300"/>
            </a:xfrm>
            <a:custGeom>
              <a:avLst/>
              <a:gdLst/>
              <a:ahLst/>
              <a:cxnLst/>
              <a:rect l="l" t="t" r="r" b="b"/>
              <a:pathLst>
                <a:path w="27939" h="31750">
                  <a:moveTo>
                    <a:pt x="16002" y="0"/>
                  </a:moveTo>
                  <a:lnTo>
                    <a:pt x="11430" y="0"/>
                  </a:lnTo>
                  <a:lnTo>
                    <a:pt x="6858" y="761"/>
                  </a:lnTo>
                  <a:lnTo>
                    <a:pt x="6858" y="1523"/>
                  </a:lnTo>
                  <a:lnTo>
                    <a:pt x="3810" y="4571"/>
                  </a:lnTo>
                  <a:lnTo>
                    <a:pt x="3048" y="4571"/>
                  </a:lnTo>
                  <a:lnTo>
                    <a:pt x="762" y="8381"/>
                  </a:lnTo>
                  <a:lnTo>
                    <a:pt x="127" y="12191"/>
                  </a:lnTo>
                  <a:lnTo>
                    <a:pt x="0" y="18287"/>
                  </a:lnTo>
                  <a:lnTo>
                    <a:pt x="762" y="22859"/>
                  </a:lnTo>
                  <a:lnTo>
                    <a:pt x="762" y="23621"/>
                  </a:lnTo>
                  <a:lnTo>
                    <a:pt x="3048" y="27431"/>
                  </a:lnTo>
                  <a:lnTo>
                    <a:pt x="3810" y="27431"/>
                  </a:lnTo>
                  <a:lnTo>
                    <a:pt x="7620" y="29717"/>
                  </a:lnTo>
                  <a:lnTo>
                    <a:pt x="11430" y="31241"/>
                  </a:lnTo>
                  <a:lnTo>
                    <a:pt x="16764" y="31241"/>
                  </a:lnTo>
                  <a:lnTo>
                    <a:pt x="20574" y="29717"/>
                  </a:lnTo>
                  <a:lnTo>
                    <a:pt x="12192" y="29717"/>
                  </a:lnTo>
                  <a:lnTo>
                    <a:pt x="8382" y="28193"/>
                  </a:lnTo>
                  <a:lnTo>
                    <a:pt x="5842" y="26669"/>
                  </a:lnTo>
                  <a:lnTo>
                    <a:pt x="4572" y="26669"/>
                  </a:lnTo>
                  <a:lnTo>
                    <a:pt x="2286" y="22859"/>
                  </a:lnTo>
                  <a:lnTo>
                    <a:pt x="1524" y="18287"/>
                  </a:lnTo>
                  <a:lnTo>
                    <a:pt x="1651" y="12191"/>
                  </a:lnTo>
                  <a:lnTo>
                    <a:pt x="2286" y="8381"/>
                  </a:lnTo>
                  <a:lnTo>
                    <a:pt x="2743" y="8381"/>
                  </a:lnTo>
                  <a:lnTo>
                    <a:pt x="4572" y="5333"/>
                  </a:lnTo>
                  <a:lnTo>
                    <a:pt x="7620" y="2285"/>
                  </a:lnTo>
                  <a:lnTo>
                    <a:pt x="6858" y="2285"/>
                  </a:lnTo>
                  <a:lnTo>
                    <a:pt x="11430" y="1523"/>
                  </a:lnTo>
                  <a:lnTo>
                    <a:pt x="21590" y="1523"/>
                  </a:lnTo>
                  <a:lnTo>
                    <a:pt x="20574" y="761"/>
                  </a:lnTo>
                  <a:lnTo>
                    <a:pt x="19812" y="761"/>
                  </a:lnTo>
                  <a:lnTo>
                    <a:pt x="16002" y="0"/>
                  </a:lnTo>
                  <a:close/>
                </a:path>
                <a:path w="27939" h="31750">
                  <a:moveTo>
                    <a:pt x="23145" y="26193"/>
                  </a:moveTo>
                  <a:lnTo>
                    <a:pt x="19812" y="28193"/>
                  </a:lnTo>
                  <a:lnTo>
                    <a:pt x="16002" y="29717"/>
                  </a:lnTo>
                  <a:lnTo>
                    <a:pt x="20574" y="29717"/>
                  </a:lnTo>
                  <a:lnTo>
                    <a:pt x="24384" y="27431"/>
                  </a:lnTo>
                  <a:lnTo>
                    <a:pt x="24841" y="26669"/>
                  </a:lnTo>
                  <a:lnTo>
                    <a:pt x="22860" y="26669"/>
                  </a:lnTo>
                  <a:lnTo>
                    <a:pt x="23145" y="26193"/>
                  </a:lnTo>
                  <a:close/>
                </a:path>
                <a:path w="27939" h="31750">
                  <a:moveTo>
                    <a:pt x="4572" y="25907"/>
                  </a:moveTo>
                  <a:lnTo>
                    <a:pt x="4572" y="26669"/>
                  </a:lnTo>
                  <a:lnTo>
                    <a:pt x="5842" y="26669"/>
                  </a:lnTo>
                  <a:lnTo>
                    <a:pt x="4572" y="25907"/>
                  </a:lnTo>
                  <a:close/>
                </a:path>
                <a:path w="27939" h="31750">
                  <a:moveTo>
                    <a:pt x="23622" y="25907"/>
                  </a:moveTo>
                  <a:lnTo>
                    <a:pt x="23145" y="26193"/>
                  </a:lnTo>
                  <a:lnTo>
                    <a:pt x="22860" y="26669"/>
                  </a:lnTo>
                  <a:lnTo>
                    <a:pt x="23622" y="25907"/>
                  </a:lnTo>
                  <a:close/>
                </a:path>
                <a:path w="27939" h="31750">
                  <a:moveTo>
                    <a:pt x="25298" y="25907"/>
                  </a:moveTo>
                  <a:lnTo>
                    <a:pt x="23622" y="25907"/>
                  </a:lnTo>
                  <a:lnTo>
                    <a:pt x="22860" y="26669"/>
                  </a:lnTo>
                  <a:lnTo>
                    <a:pt x="24841" y="26669"/>
                  </a:lnTo>
                  <a:lnTo>
                    <a:pt x="25298" y="25907"/>
                  </a:lnTo>
                  <a:close/>
                </a:path>
                <a:path w="27939" h="31750">
                  <a:moveTo>
                    <a:pt x="25908" y="7619"/>
                  </a:moveTo>
                  <a:lnTo>
                    <a:pt x="24384" y="7619"/>
                  </a:lnTo>
                  <a:lnTo>
                    <a:pt x="25146" y="12191"/>
                  </a:lnTo>
                  <a:lnTo>
                    <a:pt x="25146" y="15239"/>
                  </a:lnTo>
                  <a:lnTo>
                    <a:pt x="25908" y="18287"/>
                  </a:lnTo>
                  <a:lnTo>
                    <a:pt x="25146" y="22859"/>
                  </a:lnTo>
                  <a:lnTo>
                    <a:pt x="23145" y="26193"/>
                  </a:lnTo>
                  <a:lnTo>
                    <a:pt x="23622" y="25907"/>
                  </a:lnTo>
                  <a:lnTo>
                    <a:pt x="25298" y="25907"/>
                  </a:lnTo>
                  <a:lnTo>
                    <a:pt x="26670" y="23621"/>
                  </a:lnTo>
                  <a:lnTo>
                    <a:pt x="26670" y="22859"/>
                  </a:lnTo>
                  <a:lnTo>
                    <a:pt x="27432" y="18287"/>
                  </a:lnTo>
                  <a:lnTo>
                    <a:pt x="26670" y="15239"/>
                  </a:lnTo>
                  <a:lnTo>
                    <a:pt x="26670" y="12191"/>
                  </a:lnTo>
                  <a:lnTo>
                    <a:pt x="25908" y="7619"/>
                  </a:lnTo>
                  <a:close/>
                </a:path>
                <a:path w="27939" h="31750">
                  <a:moveTo>
                    <a:pt x="2743" y="8381"/>
                  </a:moveTo>
                  <a:lnTo>
                    <a:pt x="2286" y="8381"/>
                  </a:lnTo>
                  <a:lnTo>
                    <a:pt x="2286" y="9143"/>
                  </a:lnTo>
                  <a:lnTo>
                    <a:pt x="2743" y="8381"/>
                  </a:lnTo>
                  <a:close/>
                </a:path>
                <a:path w="27939" h="31750">
                  <a:moveTo>
                    <a:pt x="21590" y="1523"/>
                  </a:moveTo>
                  <a:lnTo>
                    <a:pt x="16002" y="1523"/>
                  </a:lnTo>
                  <a:lnTo>
                    <a:pt x="19812" y="2285"/>
                  </a:lnTo>
                  <a:lnTo>
                    <a:pt x="22860" y="4571"/>
                  </a:lnTo>
                  <a:lnTo>
                    <a:pt x="22098" y="4571"/>
                  </a:lnTo>
                  <a:lnTo>
                    <a:pt x="24384" y="8381"/>
                  </a:lnTo>
                  <a:lnTo>
                    <a:pt x="24384" y="7619"/>
                  </a:lnTo>
                  <a:lnTo>
                    <a:pt x="25908" y="7619"/>
                  </a:lnTo>
                  <a:lnTo>
                    <a:pt x="23622" y="3809"/>
                  </a:lnTo>
                  <a:lnTo>
                    <a:pt x="23622" y="3047"/>
                  </a:lnTo>
                  <a:lnTo>
                    <a:pt x="21590" y="1523"/>
                  </a:lnTo>
                  <a:close/>
                </a:path>
              </a:pathLst>
            </a:custGeom>
            <a:solidFill>
              <a:srgbClr val="1A1A1A"/>
            </a:solidFill>
          </p:spPr>
          <p:txBody>
            <a:bodyPr wrap="square" lIns="0" tIns="0" rIns="0" bIns="0" rtlCol="0"/>
            <a:lstStyle/>
            <a:p>
              <a:endParaRPr/>
            </a:p>
          </p:txBody>
        </p:sp>
        <p:sp>
          <p:nvSpPr>
            <p:cNvPr id="209" name="object 212"/>
            <p:cNvSpPr/>
            <p:nvPr/>
          </p:nvSpPr>
          <p:spPr>
            <a:xfrm>
              <a:off x="2950067" y="2991245"/>
              <a:ext cx="2418" cy="0"/>
            </a:xfrm>
            <a:custGeom>
              <a:avLst/>
              <a:gdLst/>
              <a:ahLst/>
              <a:cxnLst/>
              <a:rect l="l" t="t" r="r" b="b"/>
              <a:pathLst>
                <a:path w="1905">
                  <a:moveTo>
                    <a:pt x="1524" y="0"/>
                  </a:moveTo>
                  <a:lnTo>
                    <a:pt x="0" y="0"/>
                  </a:lnTo>
                </a:path>
              </a:pathLst>
            </a:custGeom>
            <a:solidFill>
              <a:srgbClr val="1A1A1A"/>
            </a:solidFill>
          </p:spPr>
          <p:txBody>
            <a:bodyPr wrap="square" lIns="0" tIns="0" rIns="0" bIns="0" rtlCol="0"/>
            <a:lstStyle/>
            <a:p>
              <a:endParaRPr/>
            </a:p>
          </p:txBody>
        </p:sp>
        <p:sp>
          <p:nvSpPr>
            <p:cNvPr id="210" name="object 213"/>
            <p:cNvSpPr/>
            <p:nvPr/>
          </p:nvSpPr>
          <p:spPr>
            <a:xfrm>
              <a:off x="2958772" y="2983508"/>
              <a:ext cx="17732" cy="8060"/>
            </a:xfrm>
            <a:custGeom>
              <a:avLst/>
              <a:gdLst/>
              <a:ahLst/>
              <a:cxnLst/>
              <a:rect l="l" t="t" r="r" b="b"/>
              <a:pathLst>
                <a:path w="13969" h="6350">
                  <a:moveTo>
                    <a:pt x="0" y="6096"/>
                  </a:moveTo>
                  <a:lnTo>
                    <a:pt x="13716" y="6096"/>
                  </a:lnTo>
                  <a:lnTo>
                    <a:pt x="13716" y="0"/>
                  </a:lnTo>
                  <a:lnTo>
                    <a:pt x="0" y="0"/>
                  </a:lnTo>
                  <a:lnTo>
                    <a:pt x="0" y="6096"/>
                  </a:lnTo>
                  <a:close/>
                </a:path>
              </a:pathLst>
            </a:custGeom>
            <a:solidFill>
              <a:srgbClr val="FFFFFF"/>
            </a:solidFill>
          </p:spPr>
          <p:txBody>
            <a:bodyPr wrap="square" lIns="0" tIns="0" rIns="0" bIns="0" rtlCol="0"/>
            <a:lstStyle/>
            <a:p>
              <a:endParaRPr/>
            </a:p>
          </p:txBody>
        </p:sp>
        <p:sp>
          <p:nvSpPr>
            <p:cNvPr id="211" name="object 214"/>
            <p:cNvSpPr/>
            <p:nvPr/>
          </p:nvSpPr>
          <p:spPr>
            <a:xfrm>
              <a:off x="2957805" y="2982541"/>
              <a:ext cx="2418" cy="8866"/>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212" name="object 215"/>
            <p:cNvSpPr/>
            <p:nvPr/>
          </p:nvSpPr>
          <p:spPr>
            <a:xfrm>
              <a:off x="2958772" y="2982541"/>
              <a:ext cx="18537" cy="2418"/>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213" name="object 216"/>
            <p:cNvSpPr/>
            <p:nvPr/>
          </p:nvSpPr>
          <p:spPr>
            <a:xfrm>
              <a:off x="2975214" y="2983508"/>
              <a:ext cx="2418" cy="8866"/>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214" name="object 217"/>
            <p:cNvSpPr/>
            <p:nvPr/>
          </p:nvSpPr>
          <p:spPr>
            <a:xfrm>
              <a:off x="2957805" y="2990278"/>
              <a:ext cx="18537" cy="2418"/>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215" name="object 218"/>
            <p:cNvSpPr/>
            <p:nvPr/>
          </p:nvSpPr>
          <p:spPr>
            <a:xfrm>
              <a:off x="2949101" y="2882920"/>
              <a:ext cx="33044" cy="37074"/>
            </a:xfrm>
            <a:custGeom>
              <a:avLst/>
              <a:gdLst/>
              <a:ahLst/>
              <a:cxnLst/>
              <a:rect l="l" t="t" r="r" b="b"/>
              <a:pathLst>
                <a:path w="26035" h="29210">
                  <a:moveTo>
                    <a:pt x="15240" y="0"/>
                  </a:moveTo>
                  <a:lnTo>
                    <a:pt x="10668" y="0"/>
                  </a:lnTo>
                  <a:lnTo>
                    <a:pt x="6096" y="761"/>
                  </a:lnTo>
                  <a:lnTo>
                    <a:pt x="3048" y="3047"/>
                  </a:lnTo>
                  <a:lnTo>
                    <a:pt x="762" y="6857"/>
                  </a:lnTo>
                  <a:lnTo>
                    <a:pt x="0" y="11429"/>
                  </a:lnTo>
                  <a:lnTo>
                    <a:pt x="0" y="17525"/>
                  </a:lnTo>
                  <a:lnTo>
                    <a:pt x="1524" y="22097"/>
                  </a:lnTo>
                  <a:lnTo>
                    <a:pt x="3048" y="25907"/>
                  </a:lnTo>
                  <a:lnTo>
                    <a:pt x="6858" y="28193"/>
                  </a:lnTo>
                  <a:lnTo>
                    <a:pt x="10668" y="28955"/>
                  </a:lnTo>
                  <a:lnTo>
                    <a:pt x="15240" y="28955"/>
                  </a:lnTo>
                  <a:lnTo>
                    <a:pt x="19812" y="28193"/>
                  </a:lnTo>
                  <a:lnTo>
                    <a:pt x="22860" y="25907"/>
                  </a:lnTo>
                  <a:lnTo>
                    <a:pt x="25146" y="22097"/>
                  </a:lnTo>
                  <a:lnTo>
                    <a:pt x="25908" y="17525"/>
                  </a:lnTo>
                  <a:lnTo>
                    <a:pt x="25908" y="11429"/>
                  </a:lnTo>
                  <a:lnTo>
                    <a:pt x="24384" y="6857"/>
                  </a:lnTo>
                  <a:lnTo>
                    <a:pt x="22860" y="3047"/>
                  </a:lnTo>
                  <a:lnTo>
                    <a:pt x="19050" y="761"/>
                  </a:lnTo>
                  <a:lnTo>
                    <a:pt x="15240" y="0"/>
                  </a:lnTo>
                  <a:close/>
                </a:path>
              </a:pathLst>
            </a:custGeom>
            <a:solidFill>
              <a:srgbClr val="000000"/>
            </a:solidFill>
          </p:spPr>
          <p:txBody>
            <a:bodyPr wrap="square" lIns="0" tIns="0" rIns="0" bIns="0" rtlCol="0"/>
            <a:lstStyle/>
            <a:p>
              <a:endParaRPr/>
            </a:p>
          </p:txBody>
        </p:sp>
        <p:sp>
          <p:nvSpPr>
            <p:cNvPr id="216" name="object 219"/>
            <p:cNvSpPr/>
            <p:nvPr/>
          </p:nvSpPr>
          <p:spPr>
            <a:xfrm>
              <a:off x="2948134" y="2881953"/>
              <a:ext cx="35464" cy="38688"/>
            </a:xfrm>
            <a:custGeom>
              <a:avLst/>
              <a:gdLst/>
              <a:ahLst/>
              <a:cxnLst/>
              <a:rect l="l" t="t" r="r" b="b"/>
              <a:pathLst>
                <a:path w="27939" h="30480">
                  <a:moveTo>
                    <a:pt x="1524" y="18287"/>
                  </a:moveTo>
                  <a:lnTo>
                    <a:pt x="0" y="19049"/>
                  </a:lnTo>
                  <a:lnTo>
                    <a:pt x="1524" y="23621"/>
                  </a:lnTo>
                  <a:lnTo>
                    <a:pt x="3048" y="27431"/>
                  </a:lnTo>
                  <a:lnTo>
                    <a:pt x="3810" y="27431"/>
                  </a:lnTo>
                  <a:lnTo>
                    <a:pt x="7620" y="29717"/>
                  </a:lnTo>
                  <a:lnTo>
                    <a:pt x="11430" y="30479"/>
                  </a:lnTo>
                  <a:lnTo>
                    <a:pt x="16002" y="30479"/>
                  </a:lnTo>
                  <a:lnTo>
                    <a:pt x="20574" y="29717"/>
                  </a:lnTo>
                  <a:lnTo>
                    <a:pt x="21336" y="29717"/>
                  </a:lnTo>
                  <a:lnTo>
                    <a:pt x="22352" y="28955"/>
                  </a:lnTo>
                  <a:lnTo>
                    <a:pt x="11430" y="28955"/>
                  </a:lnTo>
                  <a:lnTo>
                    <a:pt x="7620" y="28193"/>
                  </a:lnTo>
                  <a:lnTo>
                    <a:pt x="8382" y="28193"/>
                  </a:lnTo>
                  <a:lnTo>
                    <a:pt x="5842" y="26669"/>
                  </a:lnTo>
                  <a:lnTo>
                    <a:pt x="4572" y="26669"/>
                  </a:lnTo>
                  <a:lnTo>
                    <a:pt x="3048" y="22859"/>
                  </a:lnTo>
                  <a:lnTo>
                    <a:pt x="1524" y="18287"/>
                  </a:lnTo>
                  <a:close/>
                </a:path>
                <a:path w="27939" h="30480">
                  <a:moveTo>
                    <a:pt x="23067" y="26323"/>
                  </a:moveTo>
                  <a:lnTo>
                    <a:pt x="20574" y="28193"/>
                  </a:lnTo>
                  <a:lnTo>
                    <a:pt x="16002" y="28955"/>
                  </a:lnTo>
                  <a:lnTo>
                    <a:pt x="22352" y="28955"/>
                  </a:lnTo>
                  <a:lnTo>
                    <a:pt x="24384" y="27431"/>
                  </a:lnTo>
                  <a:lnTo>
                    <a:pt x="24841" y="26669"/>
                  </a:lnTo>
                  <a:lnTo>
                    <a:pt x="22860" y="26669"/>
                  </a:lnTo>
                  <a:lnTo>
                    <a:pt x="23067" y="26323"/>
                  </a:lnTo>
                  <a:close/>
                </a:path>
                <a:path w="27939" h="30480">
                  <a:moveTo>
                    <a:pt x="4572" y="25907"/>
                  </a:moveTo>
                  <a:lnTo>
                    <a:pt x="4572" y="26669"/>
                  </a:lnTo>
                  <a:lnTo>
                    <a:pt x="5842" y="26669"/>
                  </a:lnTo>
                  <a:lnTo>
                    <a:pt x="4572" y="25907"/>
                  </a:lnTo>
                  <a:close/>
                </a:path>
                <a:path w="27939" h="30480">
                  <a:moveTo>
                    <a:pt x="23622" y="25907"/>
                  </a:moveTo>
                  <a:lnTo>
                    <a:pt x="23067" y="26323"/>
                  </a:lnTo>
                  <a:lnTo>
                    <a:pt x="22860" y="26669"/>
                  </a:lnTo>
                  <a:lnTo>
                    <a:pt x="23622" y="25907"/>
                  </a:lnTo>
                  <a:close/>
                </a:path>
                <a:path w="27939" h="30480">
                  <a:moveTo>
                    <a:pt x="25298" y="25907"/>
                  </a:moveTo>
                  <a:lnTo>
                    <a:pt x="23622" y="25907"/>
                  </a:lnTo>
                  <a:lnTo>
                    <a:pt x="22860" y="26669"/>
                  </a:lnTo>
                  <a:lnTo>
                    <a:pt x="24841" y="26669"/>
                  </a:lnTo>
                  <a:lnTo>
                    <a:pt x="25298" y="25907"/>
                  </a:lnTo>
                  <a:close/>
                </a:path>
                <a:path w="27939" h="30480">
                  <a:moveTo>
                    <a:pt x="27432" y="12191"/>
                  </a:moveTo>
                  <a:lnTo>
                    <a:pt x="25908" y="12191"/>
                  </a:lnTo>
                  <a:lnTo>
                    <a:pt x="25908" y="18287"/>
                  </a:lnTo>
                  <a:lnTo>
                    <a:pt x="25146" y="22859"/>
                  </a:lnTo>
                  <a:lnTo>
                    <a:pt x="23067" y="26323"/>
                  </a:lnTo>
                  <a:lnTo>
                    <a:pt x="23622" y="25907"/>
                  </a:lnTo>
                  <a:lnTo>
                    <a:pt x="25298" y="25907"/>
                  </a:lnTo>
                  <a:lnTo>
                    <a:pt x="26670" y="23621"/>
                  </a:lnTo>
                  <a:lnTo>
                    <a:pt x="26670" y="22859"/>
                  </a:lnTo>
                  <a:lnTo>
                    <a:pt x="27305" y="19049"/>
                  </a:lnTo>
                  <a:lnTo>
                    <a:pt x="27432" y="12191"/>
                  </a:lnTo>
                  <a:close/>
                </a:path>
                <a:path w="27939" h="30480">
                  <a:moveTo>
                    <a:pt x="16002" y="0"/>
                  </a:moveTo>
                  <a:lnTo>
                    <a:pt x="11430" y="0"/>
                  </a:lnTo>
                  <a:lnTo>
                    <a:pt x="6858" y="761"/>
                  </a:lnTo>
                  <a:lnTo>
                    <a:pt x="3810" y="3047"/>
                  </a:lnTo>
                  <a:lnTo>
                    <a:pt x="3048" y="3809"/>
                  </a:lnTo>
                  <a:lnTo>
                    <a:pt x="762" y="7619"/>
                  </a:lnTo>
                  <a:lnTo>
                    <a:pt x="0" y="12191"/>
                  </a:lnTo>
                  <a:lnTo>
                    <a:pt x="0" y="18287"/>
                  </a:lnTo>
                  <a:lnTo>
                    <a:pt x="1524" y="18287"/>
                  </a:lnTo>
                  <a:lnTo>
                    <a:pt x="1524" y="12191"/>
                  </a:lnTo>
                  <a:lnTo>
                    <a:pt x="2286" y="7619"/>
                  </a:lnTo>
                  <a:lnTo>
                    <a:pt x="2743" y="7619"/>
                  </a:lnTo>
                  <a:lnTo>
                    <a:pt x="4572" y="4571"/>
                  </a:lnTo>
                  <a:lnTo>
                    <a:pt x="7620" y="2285"/>
                  </a:lnTo>
                  <a:lnTo>
                    <a:pt x="6858" y="2285"/>
                  </a:lnTo>
                  <a:lnTo>
                    <a:pt x="11430" y="1523"/>
                  </a:lnTo>
                  <a:lnTo>
                    <a:pt x="21844" y="1523"/>
                  </a:lnTo>
                  <a:lnTo>
                    <a:pt x="20574" y="761"/>
                  </a:lnTo>
                  <a:lnTo>
                    <a:pt x="19812" y="761"/>
                  </a:lnTo>
                  <a:lnTo>
                    <a:pt x="16002" y="0"/>
                  </a:lnTo>
                  <a:close/>
                </a:path>
                <a:path w="27939" h="30480">
                  <a:moveTo>
                    <a:pt x="21844" y="1523"/>
                  </a:moveTo>
                  <a:lnTo>
                    <a:pt x="16002" y="1523"/>
                  </a:lnTo>
                  <a:lnTo>
                    <a:pt x="19812" y="2285"/>
                  </a:lnTo>
                  <a:lnTo>
                    <a:pt x="23622" y="4571"/>
                  </a:lnTo>
                  <a:lnTo>
                    <a:pt x="22860" y="4571"/>
                  </a:lnTo>
                  <a:lnTo>
                    <a:pt x="24384" y="8381"/>
                  </a:lnTo>
                  <a:lnTo>
                    <a:pt x="25908" y="12953"/>
                  </a:lnTo>
                  <a:lnTo>
                    <a:pt x="25908" y="12191"/>
                  </a:lnTo>
                  <a:lnTo>
                    <a:pt x="27432" y="12191"/>
                  </a:lnTo>
                  <a:lnTo>
                    <a:pt x="25908" y="7619"/>
                  </a:lnTo>
                  <a:lnTo>
                    <a:pt x="24384" y="3809"/>
                  </a:lnTo>
                  <a:lnTo>
                    <a:pt x="24384" y="3047"/>
                  </a:lnTo>
                  <a:lnTo>
                    <a:pt x="21844" y="1523"/>
                  </a:lnTo>
                  <a:close/>
                </a:path>
                <a:path w="27939" h="30480">
                  <a:moveTo>
                    <a:pt x="2743" y="7619"/>
                  </a:moveTo>
                  <a:lnTo>
                    <a:pt x="2286" y="7619"/>
                  </a:lnTo>
                  <a:lnTo>
                    <a:pt x="2286" y="8381"/>
                  </a:lnTo>
                  <a:lnTo>
                    <a:pt x="2743" y="7619"/>
                  </a:lnTo>
                  <a:close/>
                </a:path>
              </a:pathLst>
            </a:custGeom>
            <a:solidFill>
              <a:srgbClr val="1A1A1A"/>
            </a:solidFill>
          </p:spPr>
          <p:txBody>
            <a:bodyPr wrap="square" lIns="0" tIns="0" rIns="0" bIns="0" rtlCol="0"/>
            <a:lstStyle/>
            <a:p>
              <a:endParaRPr/>
            </a:p>
          </p:txBody>
        </p:sp>
        <p:sp>
          <p:nvSpPr>
            <p:cNvPr id="217" name="object 220"/>
            <p:cNvSpPr/>
            <p:nvPr/>
          </p:nvSpPr>
          <p:spPr>
            <a:xfrm>
              <a:off x="2948134" y="2905166"/>
              <a:ext cx="2418" cy="1612"/>
            </a:xfrm>
            <a:custGeom>
              <a:avLst/>
              <a:gdLst/>
              <a:ahLst/>
              <a:cxnLst/>
              <a:rect l="l" t="t" r="r" b="b"/>
              <a:pathLst>
                <a:path w="1905" h="1269">
                  <a:moveTo>
                    <a:pt x="1524" y="0"/>
                  </a:moveTo>
                  <a:lnTo>
                    <a:pt x="0" y="0"/>
                  </a:lnTo>
                  <a:lnTo>
                    <a:pt x="0" y="762"/>
                  </a:lnTo>
                  <a:lnTo>
                    <a:pt x="1524" y="0"/>
                  </a:lnTo>
                  <a:close/>
                </a:path>
              </a:pathLst>
            </a:custGeom>
            <a:solidFill>
              <a:srgbClr val="1A1A1A"/>
            </a:solidFill>
          </p:spPr>
          <p:txBody>
            <a:bodyPr wrap="square" lIns="0" tIns="0" rIns="0" bIns="0" rtlCol="0"/>
            <a:lstStyle/>
            <a:p>
              <a:endParaRPr/>
            </a:p>
          </p:txBody>
        </p:sp>
        <p:sp>
          <p:nvSpPr>
            <p:cNvPr id="218" name="object 221"/>
            <p:cNvSpPr/>
            <p:nvPr/>
          </p:nvSpPr>
          <p:spPr>
            <a:xfrm>
              <a:off x="2956837" y="2897428"/>
              <a:ext cx="17732" cy="8866"/>
            </a:xfrm>
            <a:custGeom>
              <a:avLst/>
              <a:gdLst/>
              <a:ahLst/>
              <a:cxnLst/>
              <a:rect l="l" t="t" r="r" b="b"/>
              <a:pathLst>
                <a:path w="13969" h="6985">
                  <a:moveTo>
                    <a:pt x="13716" y="0"/>
                  </a:moveTo>
                  <a:lnTo>
                    <a:pt x="0" y="762"/>
                  </a:lnTo>
                  <a:lnTo>
                    <a:pt x="0" y="6858"/>
                  </a:lnTo>
                  <a:lnTo>
                    <a:pt x="13716" y="6096"/>
                  </a:lnTo>
                  <a:lnTo>
                    <a:pt x="13716" y="0"/>
                  </a:lnTo>
                  <a:close/>
                </a:path>
              </a:pathLst>
            </a:custGeom>
            <a:solidFill>
              <a:srgbClr val="FFFFFF"/>
            </a:solidFill>
          </p:spPr>
          <p:txBody>
            <a:bodyPr wrap="square" lIns="0" tIns="0" rIns="0" bIns="0" rtlCol="0"/>
            <a:lstStyle/>
            <a:p>
              <a:endParaRPr/>
            </a:p>
          </p:txBody>
        </p:sp>
        <p:sp>
          <p:nvSpPr>
            <p:cNvPr id="219" name="object 222"/>
            <p:cNvSpPr/>
            <p:nvPr/>
          </p:nvSpPr>
          <p:spPr>
            <a:xfrm>
              <a:off x="2955872" y="2896461"/>
              <a:ext cx="19344" cy="9672"/>
            </a:xfrm>
            <a:custGeom>
              <a:avLst/>
              <a:gdLst/>
              <a:ahLst/>
              <a:cxnLst/>
              <a:rect l="l" t="t" r="r" b="b"/>
              <a:pathLst>
                <a:path w="15239" h="7619">
                  <a:moveTo>
                    <a:pt x="762" y="762"/>
                  </a:moveTo>
                  <a:lnTo>
                    <a:pt x="0" y="762"/>
                  </a:lnTo>
                  <a:lnTo>
                    <a:pt x="0" y="7620"/>
                  </a:lnTo>
                  <a:lnTo>
                    <a:pt x="1524" y="7620"/>
                  </a:lnTo>
                  <a:lnTo>
                    <a:pt x="1524" y="2286"/>
                  </a:lnTo>
                  <a:lnTo>
                    <a:pt x="762" y="2286"/>
                  </a:lnTo>
                  <a:lnTo>
                    <a:pt x="762" y="762"/>
                  </a:lnTo>
                  <a:close/>
                </a:path>
                <a:path w="15239" h="7619">
                  <a:moveTo>
                    <a:pt x="15240" y="762"/>
                  </a:moveTo>
                  <a:lnTo>
                    <a:pt x="14478" y="1524"/>
                  </a:lnTo>
                  <a:lnTo>
                    <a:pt x="13716" y="1566"/>
                  </a:lnTo>
                  <a:lnTo>
                    <a:pt x="13716" y="6858"/>
                  </a:lnTo>
                  <a:lnTo>
                    <a:pt x="14478" y="7620"/>
                  </a:lnTo>
                  <a:lnTo>
                    <a:pt x="15240" y="7620"/>
                  </a:lnTo>
                  <a:lnTo>
                    <a:pt x="15240" y="762"/>
                  </a:lnTo>
                  <a:close/>
                </a:path>
                <a:path w="15239" h="7619">
                  <a:moveTo>
                    <a:pt x="762" y="762"/>
                  </a:moveTo>
                  <a:lnTo>
                    <a:pt x="762" y="2286"/>
                  </a:lnTo>
                  <a:lnTo>
                    <a:pt x="1524" y="2243"/>
                  </a:lnTo>
                  <a:lnTo>
                    <a:pt x="1524" y="1524"/>
                  </a:lnTo>
                  <a:lnTo>
                    <a:pt x="762" y="762"/>
                  </a:lnTo>
                  <a:close/>
                </a:path>
                <a:path w="15239" h="7619">
                  <a:moveTo>
                    <a:pt x="1524" y="2243"/>
                  </a:moveTo>
                  <a:lnTo>
                    <a:pt x="762" y="2286"/>
                  </a:lnTo>
                  <a:lnTo>
                    <a:pt x="1524" y="2286"/>
                  </a:lnTo>
                  <a:close/>
                </a:path>
                <a:path w="15239" h="7619">
                  <a:moveTo>
                    <a:pt x="15240" y="0"/>
                  </a:moveTo>
                  <a:lnTo>
                    <a:pt x="14478" y="0"/>
                  </a:lnTo>
                  <a:lnTo>
                    <a:pt x="762" y="762"/>
                  </a:lnTo>
                  <a:lnTo>
                    <a:pt x="1524" y="1524"/>
                  </a:lnTo>
                  <a:lnTo>
                    <a:pt x="1524" y="2243"/>
                  </a:lnTo>
                  <a:lnTo>
                    <a:pt x="13716" y="1566"/>
                  </a:lnTo>
                  <a:lnTo>
                    <a:pt x="13716" y="762"/>
                  </a:lnTo>
                  <a:lnTo>
                    <a:pt x="15240" y="762"/>
                  </a:lnTo>
                  <a:lnTo>
                    <a:pt x="15240" y="0"/>
                  </a:lnTo>
                  <a:close/>
                </a:path>
                <a:path w="15239" h="7619">
                  <a:moveTo>
                    <a:pt x="15240" y="762"/>
                  </a:moveTo>
                  <a:lnTo>
                    <a:pt x="13716" y="762"/>
                  </a:lnTo>
                  <a:lnTo>
                    <a:pt x="13716" y="1566"/>
                  </a:lnTo>
                  <a:lnTo>
                    <a:pt x="14478" y="1524"/>
                  </a:lnTo>
                  <a:lnTo>
                    <a:pt x="15240" y="762"/>
                  </a:lnTo>
                  <a:close/>
                </a:path>
              </a:pathLst>
            </a:custGeom>
            <a:solidFill>
              <a:srgbClr val="FFFFFF"/>
            </a:solidFill>
          </p:spPr>
          <p:txBody>
            <a:bodyPr wrap="square" lIns="0" tIns="0" rIns="0" bIns="0" rtlCol="0"/>
            <a:lstStyle/>
            <a:p>
              <a:endParaRPr/>
            </a:p>
          </p:txBody>
        </p:sp>
        <p:sp>
          <p:nvSpPr>
            <p:cNvPr id="220" name="object 223"/>
            <p:cNvSpPr/>
            <p:nvPr/>
          </p:nvSpPr>
          <p:spPr>
            <a:xfrm>
              <a:off x="2955872" y="2904198"/>
              <a:ext cx="18537" cy="3224"/>
            </a:xfrm>
            <a:custGeom>
              <a:avLst/>
              <a:gdLst/>
              <a:ahLst/>
              <a:cxnLst/>
              <a:rect l="l" t="t" r="r" b="b"/>
              <a:pathLst>
                <a:path w="14605" h="2539">
                  <a:moveTo>
                    <a:pt x="14477" y="0"/>
                  </a:moveTo>
                  <a:lnTo>
                    <a:pt x="761" y="762"/>
                  </a:lnTo>
                  <a:lnTo>
                    <a:pt x="0" y="1524"/>
                  </a:lnTo>
                  <a:lnTo>
                    <a:pt x="0" y="2286"/>
                  </a:lnTo>
                  <a:lnTo>
                    <a:pt x="761" y="2286"/>
                  </a:lnTo>
                  <a:lnTo>
                    <a:pt x="14477" y="1524"/>
                  </a:lnTo>
                  <a:lnTo>
                    <a:pt x="14477" y="0"/>
                  </a:lnTo>
                  <a:close/>
                </a:path>
              </a:pathLst>
            </a:custGeom>
            <a:solidFill>
              <a:srgbClr val="FFFFFF"/>
            </a:solidFill>
          </p:spPr>
          <p:txBody>
            <a:bodyPr wrap="square" lIns="0" tIns="0" rIns="0" bIns="0" rtlCol="0"/>
            <a:lstStyle/>
            <a:p>
              <a:endParaRPr/>
            </a:p>
          </p:txBody>
        </p:sp>
        <p:sp>
          <p:nvSpPr>
            <p:cNvPr id="221" name="object 224"/>
            <p:cNvSpPr/>
            <p:nvPr/>
          </p:nvSpPr>
          <p:spPr>
            <a:xfrm>
              <a:off x="2871725" y="2936116"/>
              <a:ext cx="9672" cy="12090"/>
            </a:xfrm>
            <a:custGeom>
              <a:avLst/>
              <a:gdLst/>
              <a:ahLst/>
              <a:cxnLst/>
              <a:rect l="l" t="t" r="r" b="b"/>
              <a:pathLst>
                <a:path w="7619" h="9525">
                  <a:moveTo>
                    <a:pt x="3809" y="0"/>
                  </a:moveTo>
                  <a:lnTo>
                    <a:pt x="1523" y="1524"/>
                  </a:lnTo>
                  <a:lnTo>
                    <a:pt x="0" y="4572"/>
                  </a:lnTo>
                  <a:lnTo>
                    <a:pt x="1523" y="7620"/>
                  </a:lnTo>
                  <a:lnTo>
                    <a:pt x="3809" y="9144"/>
                  </a:lnTo>
                  <a:lnTo>
                    <a:pt x="6857" y="7620"/>
                  </a:lnTo>
                  <a:lnTo>
                    <a:pt x="7619" y="4572"/>
                  </a:lnTo>
                  <a:lnTo>
                    <a:pt x="6857" y="1524"/>
                  </a:lnTo>
                  <a:lnTo>
                    <a:pt x="3809" y="0"/>
                  </a:lnTo>
                  <a:close/>
                </a:path>
              </a:pathLst>
            </a:custGeom>
            <a:solidFill>
              <a:srgbClr val="FFFFFF"/>
            </a:solidFill>
          </p:spPr>
          <p:txBody>
            <a:bodyPr wrap="square" lIns="0" tIns="0" rIns="0" bIns="0" rtlCol="0"/>
            <a:lstStyle/>
            <a:p>
              <a:endParaRPr/>
            </a:p>
          </p:txBody>
        </p:sp>
        <p:sp>
          <p:nvSpPr>
            <p:cNvPr id="222" name="object 225"/>
            <p:cNvSpPr/>
            <p:nvPr/>
          </p:nvSpPr>
          <p:spPr>
            <a:xfrm>
              <a:off x="2870759" y="2935148"/>
              <a:ext cx="12090" cy="13702"/>
            </a:xfrm>
            <a:custGeom>
              <a:avLst/>
              <a:gdLst/>
              <a:ahLst/>
              <a:cxnLst/>
              <a:rect l="l" t="t" r="r" b="b"/>
              <a:pathLst>
                <a:path w="9525" h="10794">
                  <a:moveTo>
                    <a:pt x="6966" y="7946"/>
                  </a:moveTo>
                  <a:lnTo>
                    <a:pt x="5007" y="8926"/>
                  </a:lnTo>
                  <a:lnTo>
                    <a:pt x="5333" y="9144"/>
                  </a:lnTo>
                  <a:lnTo>
                    <a:pt x="2285" y="9144"/>
                  </a:lnTo>
                  <a:lnTo>
                    <a:pt x="4571" y="10668"/>
                  </a:lnTo>
                  <a:lnTo>
                    <a:pt x="5333" y="10668"/>
                  </a:lnTo>
                  <a:lnTo>
                    <a:pt x="8381" y="9144"/>
                  </a:lnTo>
                  <a:lnTo>
                    <a:pt x="8381" y="8382"/>
                  </a:lnTo>
                  <a:lnTo>
                    <a:pt x="6857" y="8382"/>
                  </a:lnTo>
                  <a:lnTo>
                    <a:pt x="6966" y="7946"/>
                  </a:lnTo>
                  <a:close/>
                </a:path>
                <a:path w="9525" h="10794">
                  <a:moveTo>
                    <a:pt x="5333" y="0"/>
                  </a:moveTo>
                  <a:lnTo>
                    <a:pt x="4571" y="0"/>
                  </a:lnTo>
                  <a:lnTo>
                    <a:pt x="2285" y="1524"/>
                  </a:lnTo>
                  <a:lnTo>
                    <a:pt x="1523" y="2286"/>
                  </a:lnTo>
                  <a:lnTo>
                    <a:pt x="0" y="5334"/>
                  </a:lnTo>
                  <a:lnTo>
                    <a:pt x="0" y="6096"/>
                  </a:lnTo>
                  <a:lnTo>
                    <a:pt x="1523" y="9144"/>
                  </a:lnTo>
                  <a:lnTo>
                    <a:pt x="4571" y="9144"/>
                  </a:lnTo>
                  <a:lnTo>
                    <a:pt x="5007" y="8926"/>
                  </a:lnTo>
                  <a:lnTo>
                    <a:pt x="4190" y="8382"/>
                  </a:lnTo>
                  <a:lnTo>
                    <a:pt x="3047" y="8382"/>
                  </a:lnTo>
                  <a:lnTo>
                    <a:pt x="1904" y="6096"/>
                  </a:lnTo>
                  <a:lnTo>
                    <a:pt x="1523" y="6096"/>
                  </a:lnTo>
                  <a:lnTo>
                    <a:pt x="1523" y="5334"/>
                  </a:lnTo>
                  <a:lnTo>
                    <a:pt x="1904" y="5334"/>
                  </a:lnTo>
                  <a:lnTo>
                    <a:pt x="3047" y="3048"/>
                  </a:lnTo>
                  <a:lnTo>
                    <a:pt x="5007" y="1741"/>
                  </a:lnTo>
                  <a:lnTo>
                    <a:pt x="4571" y="1524"/>
                  </a:lnTo>
                  <a:lnTo>
                    <a:pt x="8381" y="1524"/>
                  </a:lnTo>
                  <a:lnTo>
                    <a:pt x="5333" y="0"/>
                  </a:lnTo>
                  <a:close/>
                </a:path>
                <a:path w="9525" h="10794">
                  <a:moveTo>
                    <a:pt x="5007" y="8926"/>
                  </a:moveTo>
                  <a:lnTo>
                    <a:pt x="4571" y="9144"/>
                  </a:lnTo>
                  <a:lnTo>
                    <a:pt x="5333" y="9144"/>
                  </a:lnTo>
                  <a:lnTo>
                    <a:pt x="5007" y="8926"/>
                  </a:lnTo>
                  <a:close/>
                </a:path>
                <a:path w="9525" h="10794">
                  <a:moveTo>
                    <a:pt x="3047" y="7620"/>
                  </a:moveTo>
                  <a:lnTo>
                    <a:pt x="3047" y="8382"/>
                  </a:lnTo>
                  <a:lnTo>
                    <a:pt x="4190" y="8382"/>
                  </a:lnTo>
                  <a:lnTo>
                    <a:pt x="3047" y="7620"/>
                  </a:lnTo>
                  <a:close/>
                </a:path>
                <a:path w="9525" h="10794">
                  <a:moveTo>
                    <a:pt x="7619" y="7620"/>
                  </a:moveTo>
                  <a:lnTo>
                    <a:pt x="6966" y="7946"/>
                  </a:lnTo>
                  <a:lnTo>
                    <a:pt x="6857" y="8382"/>
                  </a:lnTo>
                  <a:lnTo>
                    <a:pt x="7619" y="7620"/>
                  </a:lnTo>
                  <a:close/>
                </a:path>
                <a:path w="9525" h="10794">
                  <a:moveTo>
                    <a:pt x="8572" y="7620"/>
                  </a:moveTo>
                  <a:lnTo>
                    <a:pt x="7619" y="7620"/>
                  </a:lnTo>
                  <a:lnTo>
                    <a:pt x="6857" y="8382"/>
                  </a:lnTo>
                  <a:lnTo>
                    <a:pt x="8381" y="8382"/>
                  </a:lnTo>
                  <a:lnTo>
                    <a:pt x="8572" y="7620"/>
                  </a:lnTo>
                  <a:close/>
                </a:path>
                <a:path w="9525" h="10794">
                  <a:moveTo>
                    <a:pt x="8381" y="2286"/>
                  </a:moveTo>
                  <a:lnTo>
                    <a:pt x="6857" y="2286"/>
                  </a:lnTo>
                  <a:lnTo>
                    <a:pt x="7619" y="3048"/>
                  </a:lnTo>
                  <a:lnTo>
                    <a:pt x="7048" y="3048"/>
                  </a:lnTo>
                  <a:lnTo>
                    <a:pt x="7619" y="5334"/>
                  </a:lnTo>
                  <a:lnTo>
                    <a:pt x="6966" y="7946"/>
                  </a:lnTo>
                  <a:lnTo>
                    <a:pt x="7619" y="7620"/>
                  </a:lnTo>
                  <a:lnTo>
                    <a:pt x="8572" y="7620"/>
                  </a:lnTo>
                  <a:lnTo>
                    <a:pt x="9143" y="5334"/>
                  </a:lnTo>
                  <a:lnTo>
                    <a:pt x="8572" y="3048"/>
                  </a:lnTo>
                  <a:lnTo>
                    <a:pt x="7619" y="3048"/>
                  </a:lnTo>
                  <a:lnTo>
                    <a:pt x="6966" y="2721"/>
                  </a:lnTo>
                  <a:lnTo>
                    <a:pt x="8490" y="2721"/>
                  </a:lnTo>
                  <a:lnTo>
                    <a:pt x="8381" y="2286"/>
                  </a:lnTo>
                  <a:close/>
                </a:path>
                <a:path w="9525" h="10794">
                  <a:moveTo>
                    <a:pt x="1523" y="5334"/>
                  </a:moveTo>
                  <a:lnTo>
                    <a:pt x="1523" y="6096"/>
                  </a:lnTo>
                  <a:lnTo>
                    <a:pt x="1714" y="5715"/>
                  </a:lnTo>
                  <a:lnTo>
                    <a:pt x="1523" y="5334"/>
                  </a:lnTo>
                  <a:close/>
                </a:path>
                <a:path w="9525" h="10794">
                  <a:moveTo>
                    <a:pt x="1714" y="5715"/>
                  </a:moveTo>
                  <a:lnTo>
                    <a:pt x="1523" y="6096"/>
                  </a:lnTo>
                  <a:lnTo>
                    <a:pt x="1904" y="6096"/>
                  </a:lnTo>
                  <a:lnTo>
                    <a:pt x="1714" y="5715"/>
                  </a:lnTo>
                  <a:close/>
                </a:path>
                <a:path w="9525" h="10794">
                  <a:moveTo>
                    <a:pt x="1904" y="5334"/>
                  </a:moveTo>
                  <a:lnTo>
                    <a:pt x="1523" y="5334"/>
                  </a:lnTo>
                  <a:lnTo>
                    <a:pt x="1714" y="5715"/>
                  </a:lnTo>
                  <a:lnTo>
                    <a:pt x="1904" y="5334"/>
                  </a:lnTo>
                  <a:close/>
                </a:path>
                <a:path w="9525" h="10794">
                  <a:moveTo>
                    <a:pt x="6857" y="2286"/>
                  </a:moveTo>
                  <a:lnTo>
                    <a:pt x="6966" y="2721"/>
                  </a:lnTo>
                  <a:lnTo>
                    <a:pt x="7619" y="3048"/>
                  </a:lnTo>
                  <a:lnTo>
                    <a:pt x="6857" y="2286"/>
                  </a:lnTo>
                  <a:close/>
                </a:path>
                <a:path w="9525" h="10794">
                  <a:moveTo>
                    <a:pt x="8381" y="1524"/>
                  </a:moveTo>
                  <a:lnTo>
                    <a:pt x="5333" y="1524"/>
                  </a:lnTo>
                  <a:lnTo>
                    <a:pt x="5007" y="1741"/>
                  </a:lnTo>
                  <a:lnTo>
                    <a:pt x="6966" y="2721"/>
                  </a:lnTo>
                  <a:lnTo>
                    <a:pt x="6857" y="2286"/>
                  </a:lnTo>
                  <a:lnTo>
                    <a:pt x="8381" y="2286"/>
                  </a:lnTo>
                  <a:lnTo>
                    <a:pt x="8381" y="1524"/>
                  </a:lnTo>
                  <a:close/>
                </a:path>
                <a:path w="9525" h="10794">
                  <a:moveTo>
                    <a:pt x="5333" y="1524"/>
                  </a:moveTo>
                  <a:lnTo>
                    <a:pt x="4571" y="1524"/>
                  </a:lnTo>
                  <a:lnTo>
                    <a:pt x="5007" y="1741"/>
                  </a:lnTo>
                  <a:lnTo>
                    <a:pt x="5333" y="1524"/>
                  </a:lnTo>
                  <a:close/>
                </a:path>
              </a:pathLst>
            </a:custGeom>
            <a:solidFill>
              <a:srgbClr val="FFFFFF"/>
            </a:solidFill>
          </p:spPr>
          <p:txBody>
            <a:bodyPr wrap="square" lIns="0" tIns="0" rIns="0" bIns="0" rtlCol="0"/>
            <a:lstStyle/>
            <a:p>
              <a:endParaRPr/>
            </a:p>
          </p:txBody>
        </p:sp>
        <p:sp>
          <p:nvSpPr>
            <p:cNvPr id="223" name="object 226"/>
            <p:cNvSpPr/>
            <p:nvPr/>
          </p:nvSpPr>
          <p:spPr>
            <a:xfrm>
              <a:off x="2880431" y="2941919"/>
              <a:ext cx="2418" cy="0"/>
            </a:xfrm>
            <a:custGeom>
              <a:avLst/>
              <a:gdLst/>
              <a:ahLst/>
              <a:cxnLst/>
              <a:rect l="l" t="t" r="r" b="b"/>
              <a:pathLst>
                <a:path w="1905">
                  <a:moveTo>
                    <a:pt x="0" y="0"/>
                  </a:moveTo>
                  <a:lnTo>
                    <a:pt x="1524" y="0"/>
                  </a:lnTo>
                </a:path>
              </a:pathLst>
            </a:custGeom>
            <a:solidFill>
              <a:srgbClr val="FFFFFF"/>
            </a:solidFill>
          </p:spPr>
          <p:txBody>
            <a:bodyPr wrap="square" lIns="0" tIns="0" rIns="0" bIns="0" rtlCol="0"/>
            <a:lstStyle/>
            <a:p>
              <a:endParaRPr/>
            </a:p>
          </p:txBody>
        </p:sp>
        <p:sp>
          <p:nvSpPr>
            <p:cNvPr id="224" name="object 227"/>
            <p:cNvSpPr/>
            <p:nvPr/>
          </p:nvSpPr>
          <p:spPr>
            <a:xfrm>
              <a:off x="1824261" y="2910969"/>
              <a:ext cx="12090" cy="13702"/>
            </a:xfrm>
            <a:custGeom>
              <a:avLst/>
              <a:gdLst/>
              <a:ahLst/>
              <a:cxnLst/>
              <a:rect l="l" t="t" r="r" b="b"/>
              <a:pathLst>
                <a:path w="9525" h="10794">
                  <a:moveTo>
                    <a:pt x="4571" y="0"/>
                  </a:moveTo>
                  <a:lnTo>
                    <a:pt x="1523" y="1524"/>
                  </a:lnTo>
                  <a:lnTo>
                    <a:pt x="0" y="4572"/>
                  </a:lnTo>
                  <a:lnTo>
                    <a:pt x="0" y="6096"/>
                  </a:lnTo>
                  <a:lnTo>
                    <a:pt x="1523" y="9144"/>
                  </a:lnTo>
                  <a:lnTo>
                    <a:pt x="4571" y="10668"/>
                  </a:lnTo>
                  <a:lnTo>
                    <a:pt x="8381" y="9144"/>
                  </a:lnTo>
                  <a:lnTo>
                    <a:pt x="9143" y="6096"/>
                  </a:lnTo>
                  <a:lnTo>
                    <a:pt x="9143" y="4572"/>
                  </a:lnTo>
                  <a:lnTo>
                    <a:pt x="8381" y="1524"/>
                  </a:lnTo>
                  <a:lnTo>
                    <a:pt x="4571" y="0"/>
                  </a:lnTo>
                  <a:close/>
                </a:path>
              </a:pathLst>
            </a:custGeom>
            <a:solidFill>
              <a:srgbClr val="FFFFFF"/>
            </a:solidFill>
          </p:spPr>
          <p:txBody>
            <a:bodyPr wrap="square" lIns="0" tIns="0" rIns="0" bIns="0" rtlCol="0"/>
            <a:lstStyle/>
            <a:p>
              <a:endParaRPr/>
            </a:p>
          </p:txBody>
        </p:sp>
        <p:sp>
          <p:nvSpPr>
            <p:cNvPr id="225" name="object 228"/>
            <p:cNvSpPr/>
            <p:nvPr/>
          </p:nvSpPr>
          <p:spPr>
            <a:xfrm>
              <a:off x="1822326" y="2909034"/>
              <a:ext cx="16926" cy="18537"/>
            </a:xfrm>
            <a:custGeom>
              <a:avLst/>
              <a:gdLst/>
              <a:ahLst/>
              <a:cxnLst/>
              <a:rect l="l" t="t" r="r" b="b"/>
              <a:pathLst>
                <a:path w="13334" h="14605">
                  <a:moveTo>
                    <a:pt x="5334" y="0"/>
                  </a:moveTo>
                  <a:lnTo>
                    <a:pt x="2286" y="1524"/>
                  </a:lnTo>
                  <a:lnTo>
                    <a:pt x="1524" y="2286"/>
                  </a:lnTo>
                  <a:lnTo>
                    <a:pt x="84" y="5164"/>
                  </a:lnTo>
                  <a:lnTo>
                    <a:pt x="0" y="8382"/>
                  </a:lnTo>
                  <a:lnTo>
                    <a:pt x="1524" y="11430"/>
                  </a:lnTo>
                  <a:lnTo>
                    <a:pt x="2286" y="12192"/>
                  </a:lnTo>
                  <a:lnTo>
                    <a:pt x="6858" y="14478"/>
                  </a:lnTo>
                  <a:lnTo>
                    <a:pt x="10668" y="12954"/>
                  </a:lnTo>
                  <a:lnTo>
                    <a:pt x="12192" y="11430"/>
                  </a:lnTo>
                  <a:lnTo>
                    <a:pt x="12382" y="10668"/>
                  </a:lnTo>
                  <a:lnTo>
                    <a:pt x="5334" y="10668"/>
                  </a:lnTo>
                  <a:lnTo>
                    <a:pt x="6180" y="10329"/>
                  </a:lnTo>
                  <a:lnTo>
                    <a:pt x="5334" y="9906"/>
                  </a:lnTo>
                  <a:lnTo>
                    <a:pt x="4572" y="9906"/>
                  </a:lnTo>
                  <a:lnTo>
                    <a:pt x="3810" y="9144"/>
                  </a:lnTo>
                  <a:lnTo>
                    <a:pt x="4191" y="9144"/>
                  </a:lnTo>
                  <a:lnTo>
                    <a:pt x="3048" y="6858"/>
                  </a:lnTo>
                  <a:lnTo>
                    <a:pt x="4191" y="4572"/>
                  </a:lnTo>
                  <a:lnTo>
                    <a:pt x="3810" y="4572"/>
                  </a:lnTo>
                  <a:lnTo>
                    <a:pt x="4572" y="3810"/>
                  </a:lnTo>
                  <a:lnTo>
                    <a:pt x="5334" y="3810"/>
                  </a:lnTo>
                  <a:lnTo>
                    <a:pt x="6180" y="1693"/>
                  </a:lnTo>
                  <a:lnTo>
                    <a:pt x="5334" y="0"/>
                  </a:lnTo>
                  <a:close/>
                </a:path>
                <a:path w="13334" h="14605">
                  <a:moveTo>
                    <a:pt x="6180" y="10329"/>
                  </a:moveTo>
                  <a:lnTo>
                    <a:pt x="5334" y="10668"/>
                  </a:lnTo>
                  <a:lnTo>
                    <a:pt x="6858" y="10668"/>
                  </a:lnTo>
                  <a:lnTo>
                    <a:pt x="6180" y="10329"/>
                  </a:lnTo>
                  <a:close/>
                </a:path>
                <a:path w="13334" h="14605">
                  <a:moveTo>
                    <a:pt x="8720" y="9313"/>
                  </a:moveTo>
                  <a:lnTo>
                    <a:pt x="6180" y="10329"/>
                  </a:lnTo>
                  <a:lnTo>
                    <a:pt x="6858" y="10668"/>
                  </a:lnTo>
                  <a:lnTo>
                    <a:pt x="8382" y="10668"/>
                  </a:lnTo>
                  <a:lnTo>
                    <a:pt x="8720" y="9313"/>
                  </a:lnTo>
                  <a:close/>
                </a:path>
                <a:path w="13334" h="14605">
                  <a:moveTo>
                    <a:pt x="9144" y="9144"/>
                  </a:moveTo>
                  <a:lnTo>
                    <a:pt x="8720" y="9313"/>
                  </a:lnTo>
                  <a:lnTo>
                    <a:pt x="8382" y="10668"/>
                  </a:lnTo>
                  <a:lnTo>
                    <a:pt x="9144" y="9144"/>
                  </a:lnTo>
                  <a:close/>
                </a:path>
                <a:path w="13334" h="14605">
                  <a:moveTo>
                    <a:pt x="12763" y="9144"/>
                  </a:moveTo>
                  <a:lnTo>
                    <a:pt x="9144" y="9144"/>
                  </a:lnTo>
                  <a:lnTo>
                    <a:pt x="8382" y="10668"/>
                  </a:lnTo>
                  <a:lnTo>
                    <a:pt x="12382" y="10668"/>
                  </a:lnTo>
                  <a:lnTo>
                    <a:pt x="12763" y="9144"/>
                  </a:lnTo>
                  <a:close/>
                </a:path>
                <a:path w="13334" h="14605">
                  <a:moveTo>
                    <a:pt x="3810" y="9144"/>
                  </a:moveTo>
                  <a:lnTo>
                    <a:pt x="4572" y="9906"/>
                  </a:lnTo>
                  <a:lnTo>
                    <a:pt x="4318" y="9398"/>
                  </a:lnTo>
                  <a:lnTo>
                    <a:pt x="3810" y="9144"/>
                  </a:lnTo>
                  <a:close/>
                </a:path>
                <a:path w="13334" h="14605">
                  <a:moveTo>
                    <a:pt x="4318" y="9398"/>
                  </a:moveTo>
                  <a:lnTo>
                    <a:pt x="4572" y="9906"/>
                  </a:lnTo>
                  <a:lnTo>
                    <a:pt x="5334" y="9906"/>
                  </a:lnTo>
                  <a:lnTo>
                    <a:pt x="4318" y="9398"/>
                  </a:lnTo>
                  <a:close/>
                </a:path>
                <a:path w="13334" h="14605">
                  <a:moveTo>
                    <a:pt x="4191" y="9144"/>
                  </a:moveTo>
                  <a:lnTo>
                    <a:pt x="3810" y="9144"/>
                  </a:lnTo>
                  <a:lnTo>
                    <a:pt x="4318" y="9398"/>
                  </a:lnTo>
                  <a:lnTo>
                    <a:pt x="4191" y="9144"/>
                  </a:lnTo>
                  <a:close/>
                </a:path>
                <a:path w="13334" h="14605">
                  <a:moveTo>
                    <a:pt x="12954" y="6096"/>
                  </a:moveTo>
                  <a:lnTo>
                    <a:pt x="9144" y="6096"/>
                  </a:lnTo>
                  <a:lnTo>
                    <a:pt x="9144" y="7620"/>
                  </a:lnTo>
                  <a:lnTo>
                    <a:pt x="8720" y="9313"/>
                  </a:lnTo>
                  <a:lnTo>
                    <a:pt x="9144" y="9144"/>
                  </a:lnTo>
                  <a:lnTo>
                    <a:pt x="12763" y="9144"/>
                  </a:lnTo>
                  <a:lnTo>
                    <a:pt x="12954" y="8382"/>
                  </a:lnTo>
                  <a:lnTo>
                    <a:pt x="12954" y="6096"/>
                  </a:lnTo>
                  <a:close/>
                </a:path>
                <a:path w="13334" h="14605">
                  <a:moveTo>
                    <a:pt x="3810" y="6096"/>
                  </a:moveTo>
                  <a:lnTo>
                    <a:pt x="3048" y="6858"/>
                  </a:lnTo>
                  <a:lnTo>
                    <a:pt x="3810" y="7620"/>
                  </a:lnTo>
                  <a:lnTo>
                    <a:pt x="3810" y="6096"/>
                  </a:lnTo>
                  <a:close/>
                </a:path>
                <a:path w="13334" h="14605">
                  <a:moveTo>
                    <a:pt x="12382" y="3810"/>
                  </a:moveTo>
                  <a:lnTo>
                    <a:pt x="8382" y="3810"/>
                  </a:lnTo>
                  <a:lnTo>
                    <a:pt x="9144" y="5334"/>
                  </a:lnTo>
                  <a:lnTo>
                    <a:pt x="8763" y="5334"/>
                  </a:lnTo>
                  <a:lnTo>
                    <a:pt x="9144" y="6858"/>
                  </a:lnTo>
                  <a:lnTo>
                    <a:pt x="9144" y="6096"/>
                  </a:lnTo>
                  <a:lnTo>
                    <a:pt x="12954" y="6096"/>
                  </a:lnTo>
                  <a:lnTo>
                    <a:pt x="12763" y="5334"/>
                  </a:lnTo>
                  <a:lnTo>
                    <a:pt x="9144" y="5334"/>
                  </a:lnTo>
                  <a:lnTo>
                    <a:pt x="8720" y="5164"/>
                  </a:lnTo>
                  <a:lnTo>
                    <a:pt x="12721" y="5164"/>
                  </a:lnTo>
                  <a:lnTo>
                    <a:pt x="12382" y="3810"/>
                  </a:lnTo>
                  <a:close/>
                </a:path>
                <a:path w="13334" h="14605">
                  <a:moveTo>
                    <a:pt x="8382" y="3810"/>
                  </a:moveTo>
                  <a:lnTo>
                    <a:pt x="8720" y="5164"/>
                  </a:lnTo>
                  <a:lnTo>
                    <a:pt x="9144" y="5334"/>
                  </a:lnTo>
                  <a:lnTo>
                    <a:pt x="8382" y="3810"/>
                  </a:lnTo>
                  <a:close/>
                </a:path>
                <a:path w="13334" h="14605">
                  <a:moveTo>
                    <a:pt x="6858" y="0"/>
                  </a:moveTo>
                  <a:lnTo>
                    <a:pt x="6180" y="1693"/>
                  </a:lnTo>
                  <a:lnTo>
                    <a:pt x="6858" y="3048"/>
                  </a:lnTo>
                  <a:lnTo>
                    <a:pt x="5334" y="3810"/>
                  </a:lnTo>
                  <a:lnTo>
                    <a:pt x="8720" y="5164"/>
                  </a:lnTo>
                  <a:lnTo>
                    <a:pt x="8382" y="3810"/>
                  </a:lnTo>
                  <a:lnTo>
                    <a:pt x="12382" y="3810"/>
                  </a:lnTo>
                  <a:lnTo>
                    <a:pt x="12192" y="3048"/>
                  </a:lnTo>
                  <a:lnTo>
                    <a:pt x="10668" y="1524"/>
                  </a:lnTo>
                  <a:lnTo>
                    <a:pt x="6858" y="0"/>
                  </a:lnTo>
                  <a:close/>
                </a:path>
                <a:path w="13334" h="14605">
                  <a:moveTo>
                    <a:pt x="4572" y="3810"/>
                  </a:moveTo>
                  <a:lnTo>
                    <a:pt x="3810" y="4572"/>
                  </a:lnTo>
                  <a:lnTo>
                    <a:pt x="4318" y="4318"/>
                  </a:lnTo>
                  <a:lnTo>
                    <a:pt x="4572" y="3810"/>
                  </a:lnTo>
                  <a:close/>
                </a:path>
                <a:path w="13334" h="14605">
                  <a:moveTo>
                    <a:pt x="4318" y="4318"/>
                  </a:moveTo>
                  <a:lnTo>
                    <a:pt x="3810" y="4572"/>
                  </a:lnTo>
                  <a:lnTo>
                    <a:pt x="4191" y="4572"/>
                  </a:lnTo>
                  <a:lnTo>
                    <a:pt x="4318" y="4318"/>
                  </a:lnTo>
                  <a:close/>
                </a:path>
                <a:path w="13334" h="14605">
                  <a:moveTo>
                    <a:pt x="5334" y="3810"/>
                  </a:moveTo>
                  <a:lnTo>
                    <a:pt x="4572" y="3810"/>
                  </a:lnTo>
                  <a:lnTo>
                    <a:pt x="4318" y="4318"/>
                  </a:lnTo>
                  <a:lnTo>
                    <a:pt x="5334" y="3810"/>
                  </a:lnTo>
                  <a:close/>
                </a:path>
                <a:path w="13334" h="14605">
                  <a:moveTo>
                    <a:pt x="6180" y="1693"/>
                  </a:moveTo>
                  <a:lnTo>
                    <a:pt x="5334" y="3810"/>
                  </a:lnTo>
                  <a:lnTo>
                    <a:pt x="6858" y="3048"/>
                  </a:lnTo>
                  <a:lnTo>
                    <a:pt x="6180" y="1693"/>
                  </a:lnTo>
                  <a:close/>
                </a:path>
              </a:pathLst>
            </a:custGeom>
            <a:solidFill>
              <a:srgbClr val="FFFFFF"/>
            </a:solidFill>
          </p:spPr>
          <p:txBody>
            <a:bodyPr wrap="square" lIns="0" tIns="0" rIns="0" bIns="0" rtlCol="0"/>
            <a:lstStyle/>
            <a:p>
              <a:endParaRPr/>
            </a:p>
          </p:txBody>
        </p:sp>
        <p:sp>
          <p:nvSpPr>
            <p:cNvPr id="226" name="object 229"/>
            <p:cNvSpPr/>
            <p:nvPr/>
          </p:nvSpPr>
          <p:spPr>
            <a:xfrm>
              <a:off x="1829095" y="2909034"/>
              <a:ext cx="2418" cy="4836"/>
            </a:xfrm>
            <a:custGeom>
              <a:avLst/>
              <a:gdLst/>
              <a:ahLst/>
              <a:cxnLst/>
              <a:rect l="l" t="t" r="r" b="b"/>
              <a:pathLst>
                <a:path w="1905" h="3810">
                  <a:moveTo>
                    <a:pt x="846" y="1693"/>
                  </a:moveTo>
                  <a:lnTo>
                    <a:pt x="0" y="3810"/>
                  </a:lnTo>
                  <a:lnTo>
                    <a:pt x="1524" y="3048"/>
                  </a:lnTo>
                  <a:lnTo>
                    <a:pt x="846" y="1693"/>
                  </a:lnTo>
                  <a:close/>
                </a:path>
                <a:path w="1905" h="3810">
                  <a:moveTo>
                    <a:pt x="1524" y="0"/>
                  </a:moveTo>
                  <a:lnTo>
                    <a:pt x="0" y="0"/>
                  </a:lnTo>
                  <a:lnTo>
                    <a:pt x="846" y="1693"/>
                  </a:lnTo>
                  <a:lnTo>
                    <a:pt x="1524" y="0"/>
                  </a:lnTo>
                  <a:close/>
                </a:path>
              </a:pathLst>
            </a:custGeom>
            <a:solidFill>
              <a:srgbClr val="FFFFFF"/>
            </a:solidFill>
          </p:spPr>
          <p:txBody>
            <a:bodyPr wrap="square" lIns="0" tIns="0" rIns="0" bIns="0" rtlCol="0"/>
            <a:lstStyle/>
            <a:p>
              <a:endParaRPr/>
            </a:p>
          </p:txBody>
        </p:sp>
      </p:grpSp>
      <p:grpSp>
        <p:nvGrpSpPr>
          <p:cNvPr id="228" name="Group 227"/>
          <p:cNvGrpSpPr/>
          <p:nvPr/>
        </p:nvGrpSpPr>
        <p:grpSpPr>
          <a:xfrm>
            <a:off x="1446841" y="4488762"/>
            <a:ext cx="1495274" cy="240830"/>
            <a:chOff x="1482852" y="3000298"/>
            <a:chExt cx="1178052" cy="189738"/>
          </a:xfrm>
        </p:grpSpPr>
        <p:sp>
          <p:nvSpPr>
            <p:cNvPr id="229" name="object 7"/>
            <p:cNvSpPr/>
            <p:nvPr/>
          </p:nvSpPr>
          <p:spPr>
            <a:xfrm>
              <a:off x="1491233" y="3081070"/>
              <a:ext cx="8890" cy="13970"/>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230" name="object 14"/>
            <p:cNvSpPr/>
            <p:nvPr/>
          </p:nvSpPr>
          <p:spPr>
            <a:xfrm>
              <a:off x="2628138" y="3096310"/>
              <a:ext cx="8890" cy="13970"/>
            </a:xfrm>
            <a:custGeom>
              <a:avLst/>
              <a:gdLst/>
              <a:ahLst/>
              <a:cxnLst/>
              <a:rect l="l" t="t" r="r" b="b"/>
              <a:pathLst>
                <a:path w="8889" h="13969">
                  <a:moveTo>
                    <a:pt x="6095" y="0"/>
                  </a:moveTo>
                  <a:lnTo>
                    <a:pt x="0" y="762"/>
                  </a:lnTo>
                  <a:lnTo>
                    <a:pt x="2285" y="13716"/>
                  </a:lnTo>
                  <a:lnTo>
                    <a:pt x="8381" y="12954"/>
                  </a:lnTo>
                  <a:lnTo>
                    <a:pt x="6095" y="0"/>
                  </a:lnTo>
                  <a:close/>
                </a:path>
              </a:pathLst>
            </a:custGeom>
            <a:solidFill>
              <a:srgbClr val="FF6D3C"/>
            </a:solidFill>
          </p:spPr>
          <p:txBody>
            <a:bodyPr wrap="square" lIns="0" tIns="0" rIns="0" bIns="0" rtlCol="0"/>
            <a:lstStyle/>
            <a:p>
              <a:endParaRPr/>
            </a:p>
          </p:txBody>
        </p:sp>
        <p:sp>
          <p:nvSpPr>
            <p:cNvPr id="231" name="object 21"/>
            <p:cNvSpPr/>
            <p:nvPr/>
          </p:nvSpPr>
          <p:spPr>
            <a:xfrm>
              <a:off x="1495805" y="3122218"/>
              <a:ext cx="8890" cy="13970"/>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232" name="object 83"/>
            <p:cNvSpPr/>
            <p:nvPr/>
          </p:nvSpPr>
          <p:spPr>
            <a:xfrm>
              <a:off x="2063876" y="3018586"/>
              <a:ext cx="0" cy="37465"/>
            </a:xfrm>
            <a:custGeom>
              <a:avLst/>
              <a:gdLst/>
              <a:ahLst/>
              <a:cxnLst/>
              <a:rect l="l" t="t" r="r" b="b"/>
              <a:pathLst>
                <a:path h="37464">
                  <a:moveTo>
                    <a:pt x="0" y="0"/>
                  </a:moveTo>
                  <a:lnTo>
                    <a:pt x="0" y="37337"/>
                  </a:lnTo>
                </a:path>
              </a:pathLst>
            </a:custGeom>
            <a:ln w="16001">
              <a:solidFill>
                <a:srgbClr val="003357"/>
              </a:solidFill>
            </a:ln>
          </p:spPr>
          <p:txBody>
            <a:bodyPr wrap="square" lIns="0" tIns="0" rIns="0" bIns="0" rtlCol="0"/>
            <a:lstStyle/>
            <a:p>
              <a:endParaRPr/>
            </a:p>
          </p:txBody>
        </p:sp>
        <p:sp>
          <p:nvSpPr>
            <p:cNvPr id="233" name="object 127"/>
            <p:cNvSpPr/>
            <p:nvPr/>
          </p:nvSpPr>
          <p:spPr>
            <a:xfrm>
              <a:off x="1488947" y="3006394"/>
              <a:ext cx="1165225" cy="177165"/>
            </a:xfrm>
            <a:custGeom>
              <a:avLst/>
              <a:gdLst/>
              <a:ahLst/>
              <a:cxnLst/>
              <a:rect l="l" t="t" r="r" b="b"/>
              <a:pathLst>
                <a:path w="1165225" h="177164">
                  <a:moveTo>
                    <a:pt x="1034796" y="0"/>
                  </a:moveTo>
                  <a:lnTo>
                    <a:pt x="139446" y="0"/>
                  </a:lnTo>
                  <a:lnTo>
                    <a:pt x="0" y="40386"/>
                  </a:lnTo>
                  <a:lnTo>
                    <a:pt x="0" y="176784"/>
                  </a:lnTo>
                  <a:lnTo>
                    <a:pt x="1165098" y="176784"/>
                  </a:lnTo>
                  <a:lnTo>
                    <a:pt x="1165098" y="42672"/>
                  </a:lnTo>
                  <a:lnTo>
                    <a:pt x="1034796" y="0"/>
                  </a:lnTo>
                  <a:close/>
                </a:path>
              </a:pathLst>
            </a:custGeom>
            <a:solidFill>
              <a:srgbClr val="7F7F7F"/>
            </a:solidFill>
          </p:spPr>
          <p:txBody>
            <a:bodyPr wrap="square" lIns="0" tIns="0" rIns="0" bIns="0" rtlCol="0"/>
            <a:lstStyle/>
            <a:p>
              <a:endParaRPr/>
            </a:p>
          </p:txBody>
        </p:sp>
        <p:sp>
          <p:nvSpPr>
            <p:cNvPr id="234" name="object 128"/>
            <p:cNvSpPr/>
            <p:nvPr/>
          </p:nvSpPr>
          <p:spPr>
            <a:xfrm>
              <a:off x="1487424" y="3000298"/>
              <a:ext cx="1173480" cy="55244"/>
            </a:xfrm>
            <a:custGeom>
              <a:avLst/>
              <a:gdLst/>
              <a:ahLst/>
              <a:cxnLst/>
              <a:rect l="l" t="t" r="r" b="b"/>
              <a:pathLst>
                <a:path w="1173480" h="55244">
                  <a:moveTo>
                    <a:pt x="1038606" y="0"/>
                  </a:moveTo>
                  <a:lnTo>
                    <a:pt x="1036363" y="12705"/>
                  </a:lnTo>
                  <a:lnTo>
                    <a:pt x="1165098" y="54864"/>
                  </a:lnTo>
                  <a:lnTo>
                    <a:pt x="1173480" y="48768"/>
                  </a:lnTo>
                  <a:lnTo>
                    <a:pt x="1173480" y="44196"/>
                  </a:lnTo>
                  <a:lnTo>
                    <a:pt x="1038606" y="0"/>
                  </a:lnTo>
                  <a:close/>
                </a:path>
                <a:path w="1173480" h="55244">
                  <a:moveTo>
                    <a:pt x="140970" y="0"/>
                  </a:moveTo>
                  <a:lnTo>
                    <a:pt x="139446" y="0"/>
                  </a:lnTo>
                  <a:lnTo>
                    <a:pt x="0" y="40386"/>
                  </a:lnTo>
                  <a:lnTo>
                    <a:pt x="3810" y="52578"/>
                  </a:lnTo>
                  <a:lnTo>
                    <a:pt x="140970" y="12854"/>
                  </a:lnTo>
                  <a:lnTo>
                    <a:pt x="140970" y="0"/>
                  </a:lnTo>
                  <a:close/>
                </a:path>
                <a:path w="1173480" h="55244">
                  <a:moveTo>
                    <a:pt x="1038606" y="0"/>
                  </a:moveTo>
                  <a:lnTo>
                    <a:pt x="140970" y="0"/>
                  </a:lnTo>
                  <a:lnTo>
                    <a:pt x="143256" y="12192"/>
                  </a:lnTo>
                  <a:lnTo>
                    <a:pt x="140970" y="12854"/>
                  </a:lnTo>
                  <a:lnTo>
                    <a:pt x="1036319" y="12954"/>
                  </a:lnTo>
                  <a:lnTo>
                    <a:pt x="1036363" y="12705"/>
                  </a:lnTo>
                  <a:lnTo>
                    <a:pt x="1034796" y="12192"/>
                  </a:lnTo>
                  <a:lnTo>
                    <a:pt x="1038606" y="0"/>
                  </a:lnTo>
                  <a:close/>
                </a:path>
                <a:path w="1173480" h="55244">
                  <a:moveTo>
                    <a:pt x="140970" y="0"/>
                  </a:moveTo>
                  <a:lnTo>
                    <a:pt x="140970" y="12854"/>
                  </a:lnTo>
                  <a:lnTo>
                    <a:pt x="143256" y="12192"/>
                  </a:lnTo>
                  <a:lnTo>
                    <a:pt x="140970" y="0"/>
                  </a:lnTo>
                  <a:close/>
                </a:path>
                <a:path w="1173480" h="55244">
                  <a:moveTo>
                    <a:pt x="1038606" y="0"/>
                  </a:moveTo>
                  <a:lnTo>
                    <a:pt x="1034796" y="12192"/>
                  </a:lnTo>
                  <a:lnTo>
                    <a:pt x="1036363" y="12705"/>
                  </a:lnTo>
                  <a:lnTo>
                    <a:pt x="1038606" y="0"/>
                  </a:lnTo>
                  <a:close/>
                </a:path>
              </a:pathLst>
            </a:custGeom>
            <a:solidFill>
              <a:srgbClr val="000000"/>
            </a:solidFill>
          </p:spPr>
          <p:txBody>
            <a:bodyPr wrap="square" lIns="0" tIns="0" rIns="0" bIns="0" rtlCol="0"/>
            <a:lstStyle/>
            <a:p>
              <a:endParaRPr/>
            </a:p>
          </p:txBody>
        </p:sp>
        <p:sp>
          <p:nvSpPr>
            <p:cNvPr id="235" name="object 129"/>
            <p:cNvSpPr/>
            <p:nvPr/>
          </p:nvSpPr>
          <p:spPr>
            <a:xfrm>
              <a:off x="2654426" y="3049066"/>
              <a:ext cx="0" cy="140970"/>
            </a:xfrm>
            <a:custGeom>
              <a:avLst/>
              <a:gdLst/>
              <a:ahLst/>
              <a:cxnLst/>
              <a:rect l="l" t="t" r="r" b="b"/>
              <a:pathLst>
                <a:path h="140969">
                  <a:moveTo>
                    <a:pt x="0" y="0"/>
                  </a:moveTo>
                  <a:lnTo>
                    <a:pt x="0" y="140970"/>
                  </a:lnTo>
                </a:path>
              </a:pathLst>
            </a:custGeom>
            <a:ln w="12954">
              <a:solidFill>
                <a:srgbClr val="000000"/>
              </a:solidFill>
            </a:ln>
          </p:spPr>
          <p:txBody>
            <a:bodyPr wrap="square" lIns="0" tIns="0" rIns="0" bIns="0" rtlCol="0"/>
            <a:lstStyle/>
            <a:p>
              <a:endParaRPr/>
            </a:p>
          </p:txBody>
        </p:sp>
        <p:sp>
          <p:nvSpPr>
            <p:cNvPr id="236" name="object 130"/>
            <p:cNvSpPr/>
            <p:nvPr/>
          </p:nvSpPr>
          <p:spPr>
            <a:xfrm>
              <a:off x="1482852" y="3183559"/>
              <a:ext cx="1171575" cy="0"/>
            </a:xfrm>
            <a:custGeom>
              <a:avLst/>
              <a:gdLst/>
              <a:ahLst/>
              <a:cxnLst/>
              <a:rect l="l" t="t" r="r" b="b"/>
              <a:pathLst>
                <a:path w="1171575">
                  <a:moveTo>
                    <a:pt x="0" y="0"/>
                  </a:moveTo>
                  <a:lnTo>
                    <a:pt x="1171194" y="0"/>
                  </a:lnTo>
                </a:path>
              </a:pathLst>
            </a:custGeom>
            <a:ln w="12953">
              <a:solidFill>
                <a:srgbClr val="000000"/>
              </a:solidFill>
            </a:ln>
          </p:spPr>
          <p:txBody>
            <a:bodyPr wrap="square" lIns="0" tIns="0" rIns="0" bIns="0" rtlCol="0"/>
            <a:lstStyle/>
            <a:p>
              <a:endParaRPr/>
            </a:p>
          </p:txBody>
        </p:sp>
        <p:sp>
          <p:nvSpPr>
            <p:cNvPr id="237" name="object 131"/>
            <p:cNvSpPr/>
            <p:nvPr/>
          </p:nvSpPr>
          <p:spPr>
            <a:xfrm>
              <a:off x="1489328" y="3040684"/>
              <a:ext cx="0" cy="142875"/>
            </a:xfrm>
            <a:custGeom>
              <a:avLst/>
              <a:gdLst/>
              <a:ahLst/>
              <a:cxnLst/>
              <a:rect l="l" t="t" r="r" b="b"/>
              <a:pathLst>
                <a:path h="142875">
                  <a:moveTo>
                    <a:pt x="0" y="0"/>
                  </a:moveTo>
                  <a:lnTo>
                    <a:pt x="0" y="142494"/>
                  </a:lnTo>
                </a:path>
              </a:pathLst>
            </a:custGeom>
            <a:ln w="12953">
              <a:solidFill>
                <a:srgbClr val="000000"/>
              </a:solidFill>
            </a:ln>
          </p:spPr>
          <p:txBody>
            <a:bodyPr wrap="square" lIns="0" tIns="0" rIns="0" bIns="0" rtlCol="0"/>
            <a:lstStyle/>
            <a:p>
              <a:endParaRPr/>
            </a:p>
          </p:txBody>
        </p:sp>
        <p:sp>
          <p:nvSpPr>
            <p:cNvPr id="238" name="object 132"/>
            <p:cNvSpPr/>
            <p:nvPr/>
          </p:nvSpPr>
          <p:spPr>
            <a:xfrm>
              <a:off x="1496567" y="3055924"/>
              <a:ext cx="1151890" cy="121920"/>
            </a:xfrm>
            <a:custGeom>
              <a:avLst/>
              <a:gdLst/>
              <a:ahLst/>
              <a:cxnLst/>
              <a:rect l="l" t="t" r="r" b="b"/>
              <a:pathLst>
                <a:path w="1151889" h="121919">
                  <a:moveTo>
                    <a:pt x="0" y="121920"/>
                  </a:moveTo>
                  <a:lnTo>
                    <a:pt x="1151382" y="121920"/>
                  </a:lnTo>
                  <a:lnTo>
                    <a:pt x="1151382" y="0"/>
                  </a:lnTo>
                  <a:lnTo>
                    <a:pt x="0" y="0"/>
                  </a:lnTo>
                  <a:lnTo>
                    <a:pt x="0" y="121920"/>
                  </a:lnTo>
                  <a:close/>
                </a:path>
              </a:pathLst>
            </a:custGeom>
            <a:solidFill>
              <a:srgbClr val="2A2A2A"/>
            </a:solidFill>
          </p:spPr>
          <p:txBody>
            <a:bodyPr wrap="square" lIns="0" tIns="0" rIns="0" bIns="0" rtlCol="0"/>
            <a:lstStyle/>
            <a:p>
              <a:endParaRPr/>
            </a:p>
          </p:txBody>
        </p:sp>
        <p:sp>
          <p:nvSpPr>
            <p:cNvPr id="239" name="object 133"/>
            <p:cNvSpPr/>
            <p:nvPr/>
          </p:nvSpPr>
          <p:spPr>
            <a:xfrm>
              <a:off x="1496567" y="3056305"/>
              <a:ext cx="1153795" cy="0"/>
            </a:xfrm>
            <a:custGeom>
              <a:avLst/>
              <a:gdLst/>
              <a:ahLst/>
              <a:cxnLst/>
              <a:rect l="l" t="t" r="r" b="b"/>
              <a:pathLst>
                <a:path w="1153795">
                  <a:moveTo>
                    <a:pt x="0" y="0"/>
                  </a:moveTo>
                  <a:lnTo>
                    <a:pt x="1153668" y="0"/>
                  </a:lnTo>
                </a:path>
              </a:pathLst>
            </a:custGeom>
            <a:ln w="3809">
              <a:solidFill>
                <a:srgbClr val="2A2A2A"/>
              </a:solidFill>
            </a:ln>
          </p:spPr>
          <p:txBody>
            <a:bodyPr wrap="square" lIns="0" tIns="0" rIns="0" bIns="0" rtlCol="0"/>
            <a:lstStyle/>
            <a:p>
              <a:endParaRPr/>
            </a:p>
          </p:txBody>
        </p:sp>
        <p:sp>
          <p:nvSpPr>
            <p:cNvPr id="240" name="object 134"/>
            <p:cNvSpPr/>
            <p:nvPr/>
          </p:nvSpPr>
          <p:spPr>
            <a:xfrm>
              <a:off x="2648330" y="3055924"/>
              <a:ext cx="0" cy="124460"/>
            </a:xfrm>
            <a:custGeom>
              <a:avLst/>
              <a:gdLst/>
              <a:ahLst/>
              <a:cxnLst/>
              <a:rect l="l" t="t" r="r" b="b"/>
              <a:pathLst>
                <a:path h="124460">
                  <a:moveTo>
                    <a:pt x="0" y="0"/>
                  </a:moveTo>
                  <a:lnTo>
                    <a:pt x="0" y="124205"/>
                  </a:lnTo>
                </a:path>
              </a:pathLst>
            </a:custGeom>
            <a:ln w="3809">
              <a:solidFill>
                <a:srgbClr val="2A2A2A"/>
              </a:solidFill>
            </a:ln>
          </p:spPr>
          <p:txBody>
            <a:bodyPr wrap="square" lIns="0" tIns="0" rIns="0" bIns="0" rtlCol="0"/>
            <a:lstStyle/>
            <a:p>
              <a:endParaRPr/>
            </a:p>
          </p:txBody>
        </p:sp>
        <p:sp>
          <p:nvSpPr>
            <p:cNvPr id="241" name="object 135"/>
            <p:cNvSpPr/>
            <p:nvPr/>
          </p:nvSpPr>
          <p:spPr>
            <a:xfrm>
              <a:off x="1495044" y="3178225"/>
              <a:ext cx="1153160" cy="0"/>
            </a:xfrm>
            <a:custGeom>
              <a:avLst/>
              <a:gdLst/>
              <a:ahLst/>
              <a:cxnLst/>
              <a:rect l="l" t="t" r="r" b="b"/>
              <a:pathLst>
                <a:path w="1153160">
                  <a:moveTo>
                    <a:pt x="0" y="0"/>
                  </a:moveTo>
                  <a:lnTo>
                    <a:pt x="1152906" y="0"/>
                  </a:lnTo>
                </a:path>
              </a:pathLst>
            </a:custGeom>
            <a:ln w="3809">
              <a:solidFill>
                <a:srgbClr val="2A2A2A"/>
              </a:solidFill>
            </a:ln>
          </p:spPr>
          <p:txBody>
            <a:bodyPr wrap="square" lIns="0" tIns="0" rIns="0" bIns="0" rtlCol="0"/>
            <a:lstStyle/>
            <a:p>
              <a:endParaRPr/>
            </a:p>
          </p:txBody>
        </p:sp>
        <p:sp>
          <p:nvSpPr>
            <p:cNvPr id="242" name="object 136"/>
            <p:cNvSpPr/>
            <p:nvPr/>
          </p:nvSpPr>
          <p:spPr>
            <a:xfrm>
              <a:off x="1496949" y="3054400"/>
              <a:ext cx="0" cy="123825"/>
            </a:xfrm>
            <a:custGeom>
              <a:avLst/>
              <a:gdLst/>
              <a:ahLst/>
              <a:cxnLst/>
              <a:rect l="l" t="t" r="r" b="b"/>
              <a:pathLst>
                <a:path h="123825">
                  <a:moveTo>
                    <a:pt x="0" y="0"/>
                  </a:moveTo>
                  <a:lnTo>
                    <a:pt x="0" y="123444"/>
                  </a:lnTo>
                </a:path>
              </a:pathLst>
            </a:custGeom>
            <a:ln w="3810">
              <a:solidFill>
                <a:srgbClr val="2A2A2A"/>
              </a:solidFill>
            </a:ln>
          </p:spPr>
          <p:txBody>
            <a:bodyPr wrap="square" lIns="0" tIns="0" rIns="0" bIns="0" rtlCol="0"/>
            <a:lstStyle/>
            <a:p>
              <a:endParaRPr/>
            </a:p>
          </p:txBody>
        </p:sp>
        <p:sp>
          <p:nvSpPr>
            <p:cNvPr id="243" name="object 137"/>
            <p:cNvSpPr/>
            <p:nvPr/>
          </p:nvSpPr>
          <p:spPr>
            <a:xfrm>
              <a:off x="1680972" y="3131362"/>
              <a:ext cx="26670" cy="31750"/>
            </a:xfrm>
            <a:custGeom>
              <a:avLst/>
              <a:gdLst/>
              <a:ahLst/>
              <a:cxnLst/>
              <a:rect l="l" t="t" r="r" b="b"/>
              <a:pathLst>
                <a:path w="26669" h="31750">
                  <a:moveTo>
                    <a:pt x="13715" y="0"/>
                  </a:moveTo>
                  <a:lnTo>
                    <a:pt x="8381" y="761"/>
                  </a:lnTo>
                  <a:lnTo>
                    <a:pt x="4571" y="4571"/>
                  </a:lnTo>
                  <a:lnTo>
                    <a:pt x="1523" y="9143"/>
                  </a:lnTo>
                  <a:lnTo>
                    <a:pt x="0" y="15239"/>
                  </a:lnTo>
                  <a:lnTo>
                    <a:pt x="1523" y="21335"/>
                  </a:lnTo>
                  <a:lnTo>
                    <a:pt x="4571" y="26669"/>
                  </a:lnTo>
                  <a:lnTo>
                    <a:pt x="8381" y="29717"/>
                  </a:lnTo>
                  <a:lnTo>
                    <a:pt x="13715" y="31241"/>
                  </a:lnTo>
                  <a:lnTo>
                    <a:pt x="19049" y="29717"/>
                  </a:lnTo>
                  <a:lnTo>
                    <a:pt x="22859" y="26669"/>
                  </a:lnTo>
                  <a:lnTo>
                    <a:pt x="25907" y="21335"/>
                  </a:lnTo>
                  <a:lnTo>
                    <a:pt x="26669" y="15239"/>
                  </a:lnTo>
                  <a:lnTo>
                    <a:pt x="25907" y="9143"/>
                  </a:lnTo>
                  <a:lnTo>
                    <a:pt x="22859" y="4571"/>
                  </a:lnTo>
                  <a:lnTo>
                    <a:pt x="19049" y="761"/>
                  </a:lnTo>
                  <a:lnTo>
                    <a:pt x="13715" y="0"/>
                  </a:lnTo>
                  <a:close/>
                </a:path>
              </a:pathLst>
            </a:custGeom>
            <a:solidFill>
              <a:srgbClr val="000000"/>
            </a:solidFill>
          </p:spPr>
          <p:txBody>
            <a:bodyPr wrap="square" lIns="0" tIns="0" rIns="0" bIns="0" rtlCol="0"/>
            <a:lstStyle/>
            <a:p>
              <a:endParaRPr/>
            </a:p>
          </p:txBody>
        </p:sp>
        <p:sp>
          <p:nvSpPr>
            <p:cNvPr id="244" name="object 138"/>
            <p:cNvSpPr/>
            <p:nvPr/>
          </p:nvSpPr>
          <p:spPr>
            <a:xfrm>
              <a:off x="1679448" y="3129838"/>
              <a:ext cx="30480" cy="35560"/>
            </a:xfrm>
            <a:custGeom>
              <a:avLst/>
              <a:gdLst/>
              <a:ahLst/>
              <a:cxnLst/>
              <a:rect l="l" t="t" r="r" b="b"/>
              <a:pathLst>
                <a:path w="30480" h="35560">
                  <a:moveTo>
                    <a:pt x="22097" y="761"/>
                  </a:moveTo>
                  <a:lnTo>
                    <a:pt x="8381" y="761"/>
                  </a:lnTo>
                  <a:lnTo>
                    <a:pt x="4571" y="4571"/>
                  </a:lnTo>
                  <a:lnTo>
                    <a:pt x="4571" y="5333"/>
                  </a:lnTo>
                  <a:lnTo>
                    <a:pt x="1523" y="9905"/>
                  </a:lnTo>
                  <a:lnTo>
                    <a:pt x="1523" y="10667"/>
                  </a:lnTo>
                  <a:lnTo>
                    <a:pt x="0" y="16763"/>
                  </a:lnTo>
                  <a:lnTo>
                    <a:pt x="0" y="17525"/>
                  </a:lnTo>
                  <a:lnTo>
                    <a:pt x="1523" y="23621"/>
                  </a:lnTo>
                  <a:lnTo>
                    <a:pt x="4571" y="28955"/>
                  </a:lnTo>
                  <a:lnTo>
                    <a:pt x="5333" y="29717"/>
                  </a:lnTo>
                  <a:lnTo>
                    <a:pt x="9143" y="32765"/>
                  </a:lnTo>
                  <a:lnTo>
                    <a:pt x="9905" y="33527"/>
                  </a:lnTo>
                  <a:lnTo>
                    <a:pt x="15239" y="35051"/>
                  </a:lnTo>
                  <a:lnTo>
                    <a:pt x="16001" y="35051"/>
                  </a:lnTo>
                  <a:lnTo>
                    <a:pt x="21335" y="33527"/>
                  </a:lnTo>
                  <a:lnTo>
                    <a:pt x="22097" y="32765"/>
                  </a:lnTo>
                  <a:lnTo>
                    <a:pt x="24002" y="31241"/>
                  </a:lnTo>
                  <a:lnTo>
                    <a:pt x="15239" y="31241"/>
                  </a:lnTo>
                  <a:lnTo>
                    <a:pt x="15620" y="31133"/>
                  </a:lnTo>
                  <a:lnTo>
                    <a:pt x="10667" y="29717"/>
                  </a:lnTo>
                  <a:lnTo>
                    <a:pt x="11429" y="29717"/>
                  </a:lnTo>
                  <a:lnTo>
                    <a:pt x="8572" y="27431"/>
                  </a:lnTo>
                  <a:lnTo>
                    <a:pt x="7619" y="27431"/>
                  </a:lnTo>
                  <a:lnTo>
                    <a:pt x="4571" y="22097"/>
                  </a:lnTo>
                  <a:lnTo>
                    <a:pt x="5143" y="22097"/>
                  </a:lnTo>
                  <a:lnTo>
                    <a:pt x="4000" y="17525"/>
                  </a:lnTo>
                  <a:lnTo>
                    <a:pt x="3809" y="17525"/>
                  </a:lnTo>
                  <a:lnTo>
                    <a:pt x="3809" y="16763"/>
                  </a:lnTo>
                  <a:lnTo>
                    <a:pt x="4000" y="16763"/>
                  </a:lnTo>
                  <a:lnTo>
                    <a:pt x="5143" y="12191"/>
                  </a:lnTo>
                  <a:lnTo>
                    <a:pt x="4571" y="12191"/>
                  </a:lnTo>
                  <a:lnTo>
                    <a:pt x="7619" y="7619"/>
                  </a:lnTo>
                  <a:lnTo>
                    <a:pt x="11429" y="3809"/>
                  </a:lnTo>
                  <a:lnTo>
                    <a:pt x="25145" y="3809"/>
                  </a:lnTo>
                  <a:lnTo>
                    <a:pt x="22097" y="761"/>
                  </a:lnTo>
                  <a:close/>
                </a:path>
                <a:path w="30480" h="35560">
                  <a:moveTo>
                    <a:pt x="15620" y="31133"/>
                  </a:moveTo>
                  <a:lnTo>
                    <a:pt x="15239" y="31241"/>
                  </a:lnTo>
                  <a:lnTo>
                    <a:pt x="16001" y="31241"/>
                  </a:lnTo>
                  <a:lnTo>
                    <a:pt x="15620" y="31133"/>
                  </a:lnTo>
                  <a:close/>
                </a:path>
                <a:path w="30480" h="35560">
                  <a:moveTo>
                    <a:pt x="23020" y="27151"/>
                  </a:moveTo>
                  <a:lnTo>
                    <a:pt x="19811" y="29717"/>
                  </a:lnTo>
                  <a:lnTo>
                    <a:pt x="20573" y="29717"/>
                  </a:lnTo>
                  <a:lnTo>
                    <a:pt x="15620" y="31133"/>
                  </a:lnTo>
                  <a:lnTo>
                    <a:pt x="16001" y="31241"/>
                  </a:lnTo>
                  <a:lnTo>
                    <a:pt x="24002" y="31241"/>
                  </a:lnTo>
                  <a:lnTo>
                    <a:pt x="25907" y="29717"/>
                  </a:lnTo>
                  <a:lnTo>
                    <a:pt x="25907" y="28955"/>
                  </a:lnTo>
                  <a:lnTo>
                    <a:pt x="26778" y="27431"/>
                  </a:lnTo>
                  <a:lnTo>
                    <a:pt x="22859" y="27431"/>
                  </a:lnTo>
                  <a:lnTo>
                    <a:pt x="23020" y="27151"/>
                  </a:lnTo>
                  <a:close/>
                </a:path>
                <a:path w="30480" h="35560">
                  <a:moveTo>
                    <a:pt x="7619" y="26669"/>
                  </a:moveTo>
                  <a:lnTo>
                    <a:pt x="7619" y="27431"/>
                  </a:lnTo>
                  <a:lnTo>
                    <a:pt x="8572" y="27431"/>
                  </a:lnTo>
                  <a:lnTo>
                    <a:pt x="7619" y="26669"/>
                  </a:lnTo>
                  <a:close/>
                </a:path>
                <a:path w="30480" h="35560">
                  <a:moveTo>
                    <a:pt x="23621" y="26669"/>
                  </a:moveTo>
                  <a:lnTo>
                    <a:pt x="23020" y="27151"/>
                  </a:lnTo>
                  <a:lnTo>
                    <a:pt x="22859" y="27431"/>
                  </a:lnTo>
                  <a:lnTo>
                    <a:pt x="23621" y="26669"/>
                  </a:lnTo>
                  <a:close/>
                </a:path>
                <a:path w="30480" h="35560">
                  <a:moveTo>
                    <a:pt x="27214" y="26669"/>
                  </a:moveTo>
                  <a:lnTo>
                    <a:pt x="23621" y="26669"/>
                  </a:lnTo>
                  <a:lnTo>
                    <a:pt x="22859" y="27431"/>
                  </a:lnTo>
                  <a:lnTo>
                    <a:pt x="26778" y="27431"/>
                  </a:lnTo>
                  <a:lnTo>
                    <a:pt x="27214" y="26669"/>
                  </a:lnTo>
                  <a:close/>
                </a:path>
                <a:path w="30480" h="35560">
                  <a:moveTo>
                    <a:pt x="25907" y="22097"/>
                  </a:moveTo>
                  <a:lnTo>
                    <a:pt x="23020" y="27151"/>
                  </a:lnTo>
                  <a:lnTo>
                    <a:pt x="23621" y="26669"/>
                  </a:lnTo>
                  <a:lnTo>
                    <a:pt x="27214" y="26669"/>
                  </a:lnTo>
                  <a:lnTo>
                    <a:pt x="28955" y="23621"/>
                  </a:lnTo>
                  <a:lnTo>
                    <a:pt x="29717" y="23621"/>
                  </a:lnTo>
                  <a:lnTo>
                    <a:pt x="29813" y="22859"/>
                  </a:lnTo>
                  <a:lnTo>
                    <a:pt x="25907" y="22859"/>
                  </a:lnTo>
                  <a:lnTo>
                    <a:pt x="25907" y="22097"/>
                  </a:lnTo>
                  <a:close/>
                </a:path>
                <a:path w="30480" h="35560">
                  <a:moveTo>
                    <a:pt x="5143" y="22097"/>
                  </a:moveTo>
                  <a:lnTo>
                    <a:pt x="4571" y="22097"/>
                  </a:lnTo>
                  <a:lnTo>
                    <a:pt x="5333" y="22859"/>
                  </a:lnTo>
                  <a:lnTo>
                    <a:pt x="5143" y="22097"/>
                  </a:lnTo>
                  <a:close/>
                </a:path>
                <a:path w="30480" h="35560">
                  <a:moveTo>
                    <a:pt x="28574" y="17144"/>
                  </a:moveTo>
                  <a:lnTo>
                    <a:pt x="26669" y="17525"/>
                  </a:lnTo>
                  <a:lnTo>
                    <a:pt x="25907" y="22859"/>
                  </a:lnTo>
                  <a:lnTo>
                    <a:pt x="29813" y="22859"/>
                  </a:lnTo>
                  <a:lnTo>
                    <a:pt x="30479" y="17525"/>
                  </a:lnTo>
                  <a:lnTo>
                    <a:pt x="28574" y="17144"/>
                  </a:lnTo>
                  <a:close/>
                </a:path>
                <a:path w="30480" h="35560">
                  <a:moveTo>
                    <a:pt x="3905" y="17144"/>
                  </a:moveTo>
                  <a:lnTo>
                    <a:pt x="3809" y="17525"/>
                  </a:lnTo>
                  <a:lnTo>
                    <a:pt x="4000" y="17525"/>
                  </a:lnTo>
                  <a:lnTo>
                    <a:pt x="3905" y="17144"/>
                  </a:lnTo>
                  <a:close/>
                </a:path>
                <a:path w="30480" h="35560">
                  <a:moveTo>
                    <a:pt x="26622" y="17144"/>
                  </a:moveTo>
                  <a:lnTo>
                    <a:pt x="26574" y="17525"/>
                  </a:lnTo>
                  <a:lnTo>
                    <a:pt x="26622" y="17144"/>
                  </a:lnTo>
                  <a:close/>
                </a:path>
                <a:path w="30480" h="35560">
                  <a:moveTo>
                    <a:pt x="26669" y="16763"/>
                  </a:moveTo>
                  <a:lnTo>
                    <a:pt x="26669" y="17525"/>
                  </a:lnTo>
                  <a:lnTo>
                    <a:pt x="28574" y="17144"/>
                  </a:lnTo>
                  <a:lnTo>
                    <a:pt x="26669" y="16763"/>
                  </a:lnTo>
                  <a:close/>
                </a:path>
                <a:path w="30480" h="35560">
                  <a:moveTo>
                    <a:pt x="4000" y="16763"/>
                  </a:moveTo>
                  <a:lnTo>
                    <a:pt x="3809" y="16763"/>
                  </a:lnTo>
                  <a:lnTo>
                    <a:pt x="3905" y="17144"/>
                  </a:lnTo>
                  <a:lnTo>
                    <a:pt x="4000" y="16763"/>
                  </a:lnTo>
                  <a:close/>
                </a:path>
                <a:path w="30480" h="35560">
                  <a:moveTo>
                    <a:pt x="29813" y="11429"/>
                  </a:moveTo>
                  <a:lnTo>
                    <a:pt x="25907" y="11429"/>
                  </a:lnTo>
                  <a:lnTo>
                    <a:pt x="26622" y="17144"/>
                  </a:lnTo>
                  <a:lnTo>
                    <a:pt x="26669" y="16763"/>
                  </a:lnTo>
                  <a:lnTo>
                    <a:pt x="30479" y="16763"/>
                  </a:lnTo>
                  <a:lnTo>
                    <a:pt x="29813" y="11429"/>
                  </a:lnTo>
                  <a:close/>
                </a:path>
                <a:path w="30480" h="35560">
                  <a:moveTo>
                    <a:pt x="30479" y="16763"/>
                  </a:moveTo>
                  <a:lnTo>
                    <a:pt x="26669" y="16763"/>
                  </a:lnTo>
                  <a:lnTo>
                    <a:pt x="28574" y="17144"/>
                  </a:lnTo>
                  <a:lnTo>
                    <a:pt x="30479" y="16763"/>
                  </a:lnTo>
                  <a:close/>
                </a:path>
                <a:path w="30480" h="35560">
                  <a:moveTo>
                    <a:pt x="5333" y="11429"/>
                  </a:moveTo>
                  <a:lnTo>
                    <a:pt x="4571" y="12191"/>
                  </a:lnTo>
                  <a:lnTo>
                    <a:pt x="5143" y="12191"/>
                  </a:lnTo>
                  <a:lnTo>
                    <a:pt x="5333" y="11429"/>
                  </a:lnTo>
                  <a:close/>
                </a:path>
                <a:path w="30480" h="35560">
                  <a:moveTo>
                    <a:pt x="19684" y="4444"/>
                  </a:moveTo>
                  <a:lnTo>
                    <a:pt x="22859" y="7619"/>
                  </a:lnTo>
                  <a:lnTo>
                    <a:pt x="25907" y="12191"/>
                  </a:lnTo>
                  <a:lnTo>
                    <a:pt x="25907" y="11429"/>
                  </a:lnTo>
                  <a:lnTo>
                    <a:pt x="29813" y="11429"/>
                  </a:lnTo>
                  <a:lnTo>
                    <a:pt x="29717" y="10667"/>
                  </a:lnTo>
                  <a:lnTo>
                    <a:pt x="28955" y="9905"/>
                  </a:lnTo>
                  <a:lnTo>
                    <a:pt x="25907" y="5333"/>
                  </a:lnTo>
                  <a:lnTo>
                    <a:pt x="25907" y="4571"/>
                  </a:lnTo>
                  <a:lnTo>
                    <a:pt x="20573" y="4571"/>
                  </a:lnTo>
                  <a:lnTo>
                    <a:pt x="19684" y="4444"/>
                  </a:lnTo>
                  <a:close/>
                </a:path>
                <a:path w="30480" h="35560">
                  <a:moveTo>
                    <a:pt x="15239" y="3809"/>
                  </a:moveTo>
                  <a:lnTo>
                    <a:pt x="11429" y="3809"/>
                  </a:lnTo>
                  <a:lnTo>
                    <a:pt x="10667" y="4571"/>
                  </a:lnTo>
                  <a:lnTo>
                    <a:pt x="15620" y="3864"/>
                  </a:lnTo>
                  <a:lnTo>
                    <a:pt x="15239" y="3809"/>
                  </a:lnTo>
                  <a:close/>
                </a:path>
                <a:path w="30480" h="35560">
                  <a:moveTo>
                    <a:pt x="19049" y="3809"/>
                  </a:moveTo>
                  <a:lnTo>
                    <a:pt x="19684" y="4444"/>
                  </a:lnTo>
                  <a:lnTo>
                    <a:pt x="20573" y="4571"/>
                  </a:lnTo>
                  <a:lnTo>
                    <a:pt x="19049" y="3809"/>
                  </a:lnTo>
                  <a:close/>
                </a:path>
                <a:path w="30480" h="35560">
                  <a:moveTo>
                    <a:pt x="25145" y="3809"/>
                  </a:moveTo>
                  <a:lnTo>
                    <a:pt x="19049" y="3809"/>
                  </a:lnTo>
                  <a:lnTo>
                    <a:pt x="20573" y="4571"/>
                  </a:lnTo>
                  <a:lnTo>
                    <a:pt x="25907" y="4571"/>
                  </a:lnTo>
                  <a:lnTo>
                    <a:pt x="25145" y="3809"/>
                  </a:lnTo>
                  <a:close/>
                </a:path>
                <a:path w="30480" h="35560">
                  <a:moveTo>
                    <a:pt x="19049" y="3809"/>
                  </a:moveTo>
                  <a:lnTo>
                    <a:pt x="16001" y="3809"/>
                  </a:lnTo>
                  <a:lnTo>
                    <a:pt x="15620" y="3864"/>
                  </a:lnTo>
                  <a:lnTo>
                    <a:pt x="19684" y="4444"/>
                  </a:lnTo>
                  <a:lnTo>
                    <a:pt x="19049" y="3809"/>
                  </a:lnTo>
                  <a:close/>
                </a:path>
                <a:path w="30480" h="35560">
                  <a:moveTo>
                    <a:pt x="16001" y="3809"/>
                  </a:moveTo>
                  <a:lnTo>
                    <a:pt x="15239" y="3809"/>
                  </a:lnTo>
                  <a:lnTo>
                    <a:pt x="15620" y="3864"/>
                  </a:lnTo>
                  <a:lnTo>
                    <a:pt x="16001" y="3809"/>
                  </a:lnTo>
                  <a:close/>
                </a:path>
                <a:path w="30480" h="35560">
                  <a:moveTo>
                    <a:pt x="16001" y="0"/>
                  </a:moveTo>
                  <a:lnTo>
                    <a:pt x="15239" y="0"/>
                  </a:lnTo>
                  <a:lnTo>
                    <a:pt x="9905" y="761"/>
                  </a:lnTo>
                  <a:lnTo>
                    <a:pt x="21335" y="761"/>
                  </a:lnTo>
                  <a:lnTo>
                    <a:pt x="16001" y="0"/>
                  </a:lnTo>
                  <a:close/>
                </a:path>
              </a:pathLst>
            </a:custGeom>
            <a:solidFill>
              <a:srgbClr val="000000"/>
            </a:solidFill>
          </p:spPr>
          <p:txBody>
            <a:bodyPr wrap="square" lIns="0" tIns="0" rIns="0" bIns="0" rtlCol="0"/>
            <a:lstStyle/>
            <a:p>
              <a:endParaRPr/>
            </a:p>
          </p:txBody>
        </p:sp>
        <p:sp>
          <p:nvSpPr>
            <p:cNvPr id="245" name="object 139"/>
            <p:cNvSpPr/>
            <p:nvPr/>
          </p:nvSpPr>
          <p:spPr>
            <a:xfrm>
              <a:off x="1706117" y="3146602"/>
              <a:ext cx="3810" cy="1270"/>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000000"/>
            </a:solidFill>
          </p:spPr>
          <p:txBody>
            <a:bodyPr wrap="square" lIns="0" tIns="0" rIns="0" bIns="0" rtlCol="0"/>
            <a:lstStyle/>
            <a:p>
              <a:endParaRPr/>
            </a:p>
          </p:txBody>
        </p:sp>
        <p:sp>
          <p:nvSpPr>
            <p:cNvPr id="246" name="object 140"/>
            <p:cNvSpPr/>
            <p:nvPr/>
          </p:nvSpPr>
          <p:spPr>
            <a:xfrm>
              <a:off x="1687067" y="3136696"/>
              <a:ext cx="16510" cy="18415"/>
            </a:xfrm>
            <a:custGeom>
              <a:avLst/>
              <a:gdLst/>
              <a:ahLst/>
              <a:cxnLst/>
              <a:rect l="l" t="t" r="r" b="b"/>
              <a:pathLst>
                <a:path w="16510" h="18414">
                  <a:moveTo>
                    <a:pt x="8381" y="0"/>
                  </a:moveTo>
                  <a:lnTo>
                    <a:pt x="7619" y="0"/>
                  </a:lnTo>
                  <a:lnTo>
                    <a:pt x="3047" y="3047"/>
                  </a:lnTo>
                  <a:lnTo>
                    <a:pt x="2285" y="3809"/>
                  </a:lnTo>
                  <a:lnTo>
                    <a:pt x="0" y="9143"/>
                  </a:lnTo>
                  <a:lnTo>
                    <a:pt x="0" y="9905"/>
                  </a:lnTo>
                  <a:lnTo>
                    <a:pt x="2285" y="16001"/>
                  </a:lnTo>
                  <a:lnTo>
                    <a:pt x="3047" y="16001"/>
                  </a:lnTo>
                  <a:lnTo>
                    <a:pt x="7619" y="18287"/>
                  </a:lnTo>
                  <a:lnTo>
                    <a:pt x="8381" y="18287"/>
                  </a:lnTo>
                  <a:lnTo>
                    <a:pt x="11937" y="16763"/>
                  </a:lnTo>
                  <a:lnTo>
                    <a:pt x="7619" y="16763"/>
                  </a:lnTo>
                  <a:lnTo>
                    <a:pt x="8030" y="16588"/>
                  </a:lnTo>
                  <a:lnTo>
                    <a:pt x="5333" y="15239"/>
                  </a:lnTo>
                  <a:lnTo>
                    <a:pt x="3809" y="15239"/>
                  </a:lnTo>
                  <a:lnTo>
                    <a:pt x="1809" y="9905"/>
                  </a:lnTo>
                  <a:lnTo>
                    <a:pt x="1523" y="9905"/>
                  </a:lnTo>
                  <a:lnTo>
                    <a:pt x="1523" y="9143"/>
                  </a:lnTo>
                  <a:lnTo>
                    <a:pt x="1850" y="9143"/>
                  </a:lnTo>
                  <a:lnTo>
                    <a:pt x="3809" y="4571"/>
                  </a:lnTo>
                  <a:lnTo>
                    <a:pt x="8030" y="1758"/>
                  </a:lnTo>
                  <a:lnTo>
                    <a:pt x="7619" y="1523"/>
                  </a:lnTo>
                  <a:lnTo>
                    <a:pt x="11048" y="1523"/>
                  </a:lnTo>
                  <a:lnTo>
                    <a:pt x="8381" y="0"/>
                  </a:lnTo>
                  <a:close/>
                </a:path>
                <a:path w="16510" h="18414">
                  <a:moveTo>
                    <a:pt x="8030" y="16588"/>
                  </a:moveTo>
                  <a:lnTo>
                    <a:pt x="7619" y="16763"/>
                  </a:lnTo>
                  <a:lnTo>
                    <a:pt x="8381" y="16763"/>
                  </a:lnTo>
                  <a:lnTo>
                    <a:pt x="8030" y="16588"/>
                  </a:lnTo>
                  <a:close/>
                </a:path>
                <a:path w="16510" h="18414">
                  <a:moveTo>
                    <a:pt x="12386" y="14721"/>
                  </a:moveTo>
                  <a:lnTo>
                    <a:pt x="8030" y="16588"/>
                  </a:lnTo>
                  <a:lnTo>
                    <a:pt x="8381" y="16763"/>
                  </a:lnTo>
                  <a:lnTo>
                    <a:pt x="11937" y="16763"/>
                  </a:lnTo>
                  <a:lnTo>
                    <a:pt x="13715" y="16001"/>
                  </a:lnTo>
                  <a:lnTo>
                    <a:pt x="14001" y="15239"/>
                  </a:lnTo>
                  <a:lnTo>
                    <a:pt x="12191" y="15239"/>
                  </a:lnTo>
                  <a:lnTo>
                    <a:pt x="12386" y="14721"/>
                  </a:lnTo>
                  <a:close/>
                </a:path>
                <a:path w="16510" h="18414">
                  <a:moveTo>
                    <a:pt x="3809" y="14477"/>
                  </a:moveTo>
                  <a:lnTo>
                    <a:pt x="3809" y="15239"/>
                  </a:lnTo>
                  <a:lnTo>
                    <a:pt x="5333" y="15239"/>
                  </a:lnTo>
                  <a:lnTo>
                    <a:pt x="3809" y="14477"/>
                  </a:lnTo>
                  <a:close/>
                </a:path>
                <a:path w="16510" h="18414">
                  <a:moveTo>
                    <a:pt x="12953" y="14477"/>
                  </a:moveTo>
                  <a:lnTo>
                    <a:pt x="12386" y="14721"/>
                  </a:lnTo>
                  <a:lnTo>
                    <a:pt x="12191" y="15239"/>
                  </a:lnTo>
                  <a:lnTo>
                    <a:pt x="12953" y="14477"/>
                  </a:lnTo>
                  <a:close/>
                </a:path>
                <a:path w="16510" h="18414">
                  <a:moveTo>
                    <a:pt x="14287" y="14477"/>
                  </a:moveTo>
                  <a:lnTo>
                    <a:pt x="12953" y="14477"/>
                  </a:lnTo>
                  <a:lnTo>
                    <a:pt x="12191" y="15239"/>
                  </a:lnTo>
                  <a:lnTo>
                    <a:pt x="14001" y="15239"/>
                  </a:lnTo>
                  <a:lnTo>
                    <a:pt x="14287" y="14477"/>
                  </a:lnTo>
                  <a:close/>
                </a:path>
                <a:path w="16510" h="18414">
                  <a:moveTo>
                    <a:pt x="14325" y="9550"/>
                  </a:moveTo>
                  <a:lnTo>
                    <a:pt x="12386" y="14721"/>
                  </a:lnTo>
                  <a:lnTo>
                    <a:pt x="12953" y="14477"/>
                  </a:lnTo>
                  <a:lnTo>
                    <a:pt x="14287" y="14477"/>
                  </a:lnTo>
                  <a:lnTo>
                    <a:pt x="16001" y="9905"/>
                  </a:lnTo>
                  <a:lnTo>
                    <a:pt x="14477" y="9905"/>
                  </a:lnTo>
                  <a:lnTo>
                    <a:pt x="14325" y="9550"/>
                  </a:lnTo>
                  <a:close/>
                </a:path>
                <a:path w="16510" h="18414">
                  <a:moveTo>
                    <a:pt x="1523" y="9143"/>
                  </a:moveTo>
                  <a:lnTo>
                    <a:pt x="1523" y="9905"/>
                  </a:lnTo>
                  <a:lnTo>
                    <a:pt x="1676" y="9550"/>
                  </a:lnTo>
                  <a:lnTo>
                    <a:pt x="1523" y="9143"/>
                  </a:lnTo>
                  <a:close/>
                </a:path>
                <a:path w="16510" h="18414">
                  <a:moveTo>
                    <a:pt x="1676" y="9550"/>
                  </a:moveTo>
                  <a:lnTo>
                    <a:pt x="1523" y="9905"/>
                  </a:lnTo>
                  <a:lnTo>
                    <a:pt x="1809" y="9905"/>
                  </a:lnTo>
                  <a:lnTo>
                    <a:pt x="1676" y="9550"/>
                  </a:lnTo>
                  <a:close/>
                </a:path>
                <a:path w="16510" h="18414">
                  <a:moveTo>
                    <a:pt x="14477" y="9143"/>
                  </a:moveTo>
                  <a:lnTo>
                    <a:pt x="14325" y="9550"/>
                  </a:lnTo>
                  <a:lnTo>
                    <a:pt x="14477" y="9905"/>
                  </a:lnTo>
                  <a:lnTo>
                    <a:pt x="15239" y="9524"/>
                  </a:lnTo>
                  <a:lnTo>
                    <a:pt x="14477" y="9143"/>
                  </a:lnTo>
                  <a:close/>
                </a:path>
                <a:path w="16510" h="18414">
                  <a:moveTo>
                    <a:pt x="15239" y="9524"/>
                  </a:moveTo>
                  <a:lnTo>
                    <a:pt x="14477" y="9905"/>
                  </a:lnTo>
                  <a:lnTo>
                    <a:pt x="16001" y="9905"/>
                  </a:lnTo>
                  <a:lnTo>
                    <a:pt x="15239" y="9524"/>
                  </a:lnTo>
                  <a:close/>
                </a:path>
                <a:path w="16510" h="18414">
                  <a:moveTo>
                    <a:pt x="1850" y="9143"/>
                  </a:moveTo>
                  <a:lnTo>
                    <a:pt x="1523" y="9143"/>
                  </a:lnTo>
                  <a:lnTo>
                    <a:pt x="1676" y="9550"/>
                  </a:lnTo>
                  <a:lnTo>
                    <a:pt x="1850" y="9143"/>
                  </a:lnTo>
                  <a:close/>
                </a:path>
                <a:path w="16510" h="18414">
                  <a:moveTo>
                    <a:pt x="11048" y="1523"/>
                  </a:moveTo>
                  <a:lnTo>
                    <a:pt x="8381" y="1523"/>
                  </a:lnTo>
                  <a:lnTo>
                    <a:pt x="8030" y="1758"/>
                  </a:lnTo>
                  <a:lnTo>
                    <a:pt x="12953" y="4571"/>
                  </a:lnTo>
                  <a:lnTo>
                    <a:pt x="12191" y="4571"/>
                  </a:lnTo>
                  <a:lnTo>
                    <a:pt x="14325" y="9550"/>
                  </a:lnTo>
                  <a:lnTo>
                    <a:pt x="14477" y="9143"/>
                  </a:lnTo>
                  <a:lnTo>
                    <a:pt x="16001" y="9143"/>
                  </a:lnTo>
                  <a:lnTo>
                    <a:pt x="13715" y="3809"/>
                  </a:lnTo>
                  <a:lnTo>
                    <a:pt x="13715" y="3047"/>
                  </a:lnTo>
                  <a:lnTo>
                    <a:pt x="11048" y="1523"/>
                  </a:lnTo>
                  <a:close/>
                </a:path>
                <a:path w="16510" h="18414">
                  <a:moveTo>
                    <a:pt x="16001" y="9143"/>
                  </a:moveTo>
                  <a:lnTo>
                    <a:pt x="14477" y="9143"/>
                  </a:lnTo>
                  <a:lnTo>
                    <a:pt x="15239" y="9524"/>
                  </a:lnTo>
                  <a:lnTo>
                    <a:pt x="16001" y="9143"/>
                  </a:lnTo>
                  <a:close/>
                </a:path>
                <a:path w="16510" h="18414">
                  <a:moveTo>
                    <a:pt x="8381" y="1523"/>
                  </a:moveTo>
                  <a:lnTo>
                    <a:pt x="7619" y="1523"/>
                  </a:lnTo>
                  <a:lnTo>
                    <a:pt x="8030" y="1758"/>
                  </a:lnTo>
                  <a:lnTo>
                    <a:pt x="8381" y="1523"/>
                  </a:lnTo>
                  <a:close/>
                </a:path>
              </a:pathLst>
            </a:custGeom>
            <a:solidFill>
              <a:srgbClr val="FFFFFF"/>
            </a:solidFill>
          </p:spPr>
          <p:txBody>
            <a:bodyPr wrap="square" lIns="0" tIns="0" rIns="0" bIns="0" rtlCol="0"/>
            <a:lstStyle/>
            <a:p>
              <a:endParaRPr/>
            </a:p>
          </p:txBody>
        </p:sp>
        <p:sp>
          <p:nvSpPr>
            <p:cNvPr id="247" name="object 141"/>
            <p:cNvSpPr/>
            <p:nvPr/>
          </p:nvSpPr>
          <p:spPr>
            <a:xfrm>
              <a:off x="1701545" y="3145840"/>
              <a:ext cx="1905" cy="1270"/>
            </a:xfrm>
            <a:custGeom>
              <a:avLst/>
              <a:gdLst/>
              <a:ahLst/>
              <a:cxnLst/>
              <a:rect l="l" t="t" r="r" b="b"/>
              <a:pathLst>
                <a:path w="1905" h="1269">
                  <a:moveTo>
                    <a:pt x="0" y="0"/>
                  </a:moveTo>
                  <a:lnTo>
                    <a:pt x="0" y="762"/>
                  </a:lnTo>
                  <a:lnTo>
                    <a:pt x="1524" y="0"/>
                  </a:lnTo>
                  <a:lnTo>
                    <a:pt x="1524" y="762"/>
                  </a:lnTo>
                  <a:lnTo>
                    <a:pt x="0" y="0"/>
                  </a:lnTo>
                  <a:close/>
                </a:path>
              </a:pathLst>
            </a:custGeom>
            <a:solidFill>
              <a:srgbClr val="FFFFFF"/>
            </a:solidFill>
          </p:spPr>
          <p:txBody>
            <a:bodyPr wrap="square" lIns="0" tIns="0" rIns="0" bIns="0" rtlCol="0"/>
            <a:lstStyle/>
            <a:p>
              <a:endParaRPr/>
            </a:p>
          </p:txBody>
        </p:sp>
        <p:sp>
          <p:nvSpPr>
            <p:cNvPr id="248" name="object 142"/>
            <p:cNvSpPr/>
            <p:nvPr/>
          </p:nvSpPr>
          <p:spPr>
            <a:xfrm>
              <a:off x="2013966" y="3082594"/>
              <a:ext cx="252983" cy="68580"/>
            </a:xfrm>
            <a:prstGeom prst="rect">
              <a:avLst/>
            </a:prstGeom>
            <a:blipFill>
              <a:blip r:embed="rId5" cstate="print"/>
              <a:stretch>
                <a:fillRect/>
              </a:stretch>
            </a:blipFill>
          </p:spPr>
          <p:txBody>
            <a:bodyPr wrap="square" lIns="0" tIns="0" rIns="0" bIns="0" rtlCol="0"/>
            <a:lstStyle/>
            <a:p>
              <a:endParaRPr/>
            </a:p>
          </p:txBody>
        </p:sp>
        <p:sp>
          <p:nvSpPr>
            <p:cNvPr id="249" name="object 143"/>
            <p:cNvSpPr txBox="1"/>
            <p:nvPr/>
          </p:nvSpPr>
          <p:spPr>
            <a:xfrm>
              <a:off x="2040127" y="3067614"/>
              <a:ext cx="96520" cy="55880"/>
            </a:xfrm>
            <a:prstGeom prst="rect">
              <a:avLst/>
            </a:prstGeom>
          </p:spPr>
          <p:txBody>
            <a:bodyPr vert="horz" wrap="square" lIns="0" tIns="12065" rIns="0" bIns="0" rtlCol="0">
              <a:spAutoFit/>
            </a:bodyPr>
            <a:lstStyle/>
            <a:p>
              <a:pPr marL="12700">
                <a:lnSpc>
                  <a:spcPct val="100000"/>
                </a:lnSpc>
                <a:spcBef>
                  <a:spcPts val="95"/>
                </a:spcBef>
              </a:pPr>
              <a:r>
                <a:rPr sz="200" b="1" spc="-20" dirty="0">
                  <a:solidFill>
                    <a:srgbClr val="FFFF00"/>
                  </a:solidFill>
                  <a:latin typeface="Arial Narrow"/>
                  <a:cs typeface="Arial Narrow"/>
                </a:rPr>
                <a:t>Ethernet</a:t>
              </a:r>
              <a:endParaRPr sz="200">
                <a:latin typeface="Arial Narrow"/>
                <a:cs typeface="Arial Narrow"/>
              </a:endParaRPr>
            </a:p>
          </p:txBody>
        </p:sp>
        <p:sp>
          <p:nvSpPr>
            <p:cNvPr id="250" name="object 144"/>
            <p:cNvSpPr txBox="1"/>
            <p:nvPr/>
          </p:nvSpPr>
          <p:spPr>
            <a:xfrm>
              <a:off x="2040127" y="3064565"/>
              <a:ext cx="234315" cy="101600"/>
            </a:xfrm>
            <a:prstGeom prst="rect">
              <a:avLst/>
            </a:prstGeom>
          </p:spPr>
          <p:txBody>
            <a:bodyPr vert="horz" wrap="square" lIns="0" tIns="12065" rIns="0" bIns="0" rtlCol="0">
              <a:spAutoFit/>
            </a:bodyPr>
            <a:lstStyle/>
            <a:p>
              <a:pPr marL="12700">
                <a:lnSpc>
                  <a:spcPct val="100000"/>
                </a:lnSpc>
                <a:spcBef>
                  <a:spcPts val="95"/>
                </a:spcBef>
              </a:pPr>
              <a:r>
                <a:rPr sz="300" b="1" spc="-142" baseline="27777" dirty="0">
                  <a:solidFill>
                    <a:srgbClr val="FFFF00"/>
                  </a:solidFill>
                  <a:latin typeface="Arial Narrow"/>
                  <a:cs typeface="Arial Narrow"/>
                </a:rPr>
                <a:t>1</a:t>
              </a:r>
              <a:r>
                <a:rPr sz="200" b="1" spc="-35" dirty="0">
                  <a:solidFill>
                    <a:srgbClr val="FFFF00"/>
                  </a:solidFill>
                  <a:latin typeface="Arial Narrow"/>
                  <a:cs typeface="Arial Narrow"/>
                </a:rPr>
                <a:t>.</a:t>
              </a:r>
              <a:r>
                <a:rPr sz="200" b="1" spc="-30" dirty="0">
                  <a:solidFill>
                    <a:srgbClr val="FFFF00"/>
                  </a:solidFill>
                  <a:latin typeface="Arial Narrow"/>
                  <a:cs typeface="Arial Narrow"/>
                </a:rPr>
                <a:t>...</a:t>
              </a:r>
              <a:r>
                <a:rPr sz="200" b="1" spc="-35" dirty="0">
                  <a:solidFill>
                    <a:srgbClr val="FFFF00"/>
                  </a:solidFill>
                  <a:latin typeface="Arial Narrow"/>
                  <a:cs typeface="Arial Narrow"/>
                </a:rPr>
                <a:t>.</a:t>
              </a:r>
              <a:r>
                <a:rPr sz="200" b="1" spc="-50" dirty="0">
                  <a:solidFill>
                    <a:srgbClr val="FFFF00"/>
                  </a:solidFill>
                  <a:latin typeface="Arial Narrow"/>
                  <a:cs typeface="Arial Narrow"/>
                </a:rPr>
                <a:t>.</a:t>
              </a:r>
              <a:r>
                <a:rPr sz="300" b="1" spc="-127" baseline="27777" dirty="0">
                  <a:solidFill>
                    <a:srgbClr val="FFFF00"/>
                  </a:solidFill>
                  <a:latin typeface="Arial Narrow"/>
                  <a:cs typeface="Arial Narrow"/>
                </a:rPr>
                <a:t>p</a:t>
              </a:r>
              <a:r>
                <a:rPr sz="200" b="1" spc="-30" dirty="0">
                  <a:solidFill>
                    <a:srgbClr val="FFFF00"/>
                  </a:solidFill>
                  <a:latin typeface="Arial Narrow"/>
                  <a:cs typeface="Arial Narrow"/>
                </a:rPr>
                <a:t>...</a:t>
              </a:r>
              <a:r>
                <a:rPr sz="200" b="1" spc="-55" dirty="0">
                  <a:solidFill>
                    <a:srgbClr val="FFFF00"/>
                  </a:solidFill>
                  <a:latin typeface="Arial Narrow"/>
                  <a:cs typeface="Arial Narrow"/>
                </a:rPr>
                <a:t>.</a:t>
              </a:r>
              <a:r>
                <a:rPr sz="300" b="1" spc="-104" baseline="27777" dirty="0">
                  <a:solidFill>
                    <a:srgbClr val="FFFF00"/>
                  </a:solidFill>
                  <a:latin typeface="Arial Narrow"/>
                  <a:cs typeface="Arial Narrow"/>
                </a:rPr>
                <a:t>p</a:t>
              </a:r>
              <a:r>
                <a:rPr sz="200" b="1" spc="-30" dirty="0">
                  <a:solidFill>
                    <a:srgbClr val="FFFF00"/>
                  </a:solidFill>
                  <a:latin typeface="Arial Narrow"/>
                  <a:cs typeface="Arial Narrow"/>
                </a:rPr>
                <a:t>...</a:t>
              </a:r>
              <a:r>
                <a:rPr sz="200" b="1" spc="-60" dirty="0">
                  <a:solidFill>
                    <a:srgbClr val="FFFF00"/>
                  </a:solidFill>
                  <a:latin typeface="Arial Narrow"/>
                  <a:cs typeface="Arial Narrow"/>
                </a:rPr>
                <a:t>.</a:t>
              </a:r>
              <a:r>
                <a:rPr sz="300" b="1" spc="-75" baseline="27777" dirty="0">
                  <a:solidFill>
                    <a:srgbClr val="FFFF00"/>
                  </a:solidFill>
                  <a:latin typeface="Arial Narrow"/>
                  <a:cs typeface="Arial Narrow"/>
                </a:rPr>
                <a:t>s</a:t>
              </a:r>
              <a:r>
                <a:rPr sz="200" b="1" spc="-25" dirty="0">
                  <a:solidFill>
                    <a:srgbClr val="FFFF00"/>
                  </a:solidFill>
                  <a:latin typeface="Arial Narrow"/>
                  <a:cs typeface="Arial Narrow"/>
                </a:rPr>
                <a:t>.</a:t>
              </a:r>
              <a:r>
                <a:rPr sz="200" b="1" spc="-20" dirty="0">
                  <a:solidFill>
                    <a:srgbClr val="FFFF00"/>
                  </a:solidFill>
                  <a:latin typeface="Arial Narrow"/>
                  <a:cs typeface="Arial Narrow"/>
                </a:rPr>
                <a:t> </a:t>
              </a:r>
              <a:r>
                <a:rPr sz="300" b="1" spc="-15" baseline="27777" dirty="0">
                  <a:solidFill>
                    <a:srgbClr val="FFFF00"/>
                  </a:solidFill>
                  <a:latin typeface="Arial Narrow"/>
                  <a:cs typeface="Arial Narrow"/>
                </a:rPr>
                <a:t>/</a:t>
              </a:r>
              <a:r>
                <a:rPr sz="300" b="1" spc="-22" baseline="27777" dirty="0">
                  <a:solidFill>
                    <a:srgbClr val="FFFF00"/>
                  </a:solidFill>
                  <a:latin typeface="Arial Narrow"/>
                  <a:cs typeface="Arial Narrow"/>
                </a:rPr>
                <a:t> </a:t>
              </a:r>
              <a:r>
                <a:rPr sz="300" b="1" spc="-44" baseline="27777" dirty="0">
                  <a:solidFill>
                    <a:srgbClr val="FFFF00"/>
                  </a:solidFill>
                  <a:latin typeface="Arial Narrow"/>
                  <a:cs typeface="Arial Narrow"/>
                </a:rPr>
                <a:t>T</a:t>
              </a:r>
              <a:r>
                <a:rPr sz="300" b="1" spc="-30" baseline="27777" dirty="0">
                  <a:solidFill>
                    <a:srgbClr val="FFFF00"/>
                  </a:solidFill>
                  <a:latin typeface="Arial Narrow"/>
                  <a:cs typeface="Arial Narrow"/>
                </a:rPr>
                <a:t>OD</a:t>
              </a:r>
              <a:r>
                <a:rPr sz="300" b="1" spc="-37" baseline="27777" dirty="0">
                  <a:solidFill>
                    <a:srgbClr val="FFFF00"/>
                  </a:solidFill>
                  <a:latin typeface="Arial Narrow"/>
                  <a:cs typeface="Arial Narrow"/>
                </a:rPr>
                <a:t> </a:t>
              </a:r>
              <a:r>
                <a:rPr sz="500" b="1" spc="-95" dirty="0">
                  <a:solidFill>
                    <a:srgbClr val="FFFF00"/>
                  </a:solidFill>
                  <a:latin typeface="Arial Narrow"/>
                  <a:cs typeface="Arial Narrow"/>
                </a:rPr>
                <a:t>1</a:t>
              </a:r>
              <a:r>
                <a:rPr sz="500" b="1" spc="-75" dirty="0">
                  <a:solidFill>
                    <a:srgbClr val="FFFF00"/>
                  </a:solidFill>
                  <a:latin typeface="Arial Narrow"/>
                  <a:cs typeface="Arial Narrow"/>
                </a:rPr>
                <a:t>7:</a:t>
              </a:r>
              <a:r>
                <a:rPr sz="500" b="1" spc="-95" dirty="0">
                  <a:solidFill>
                    <a:srgbClr val="FFFF00"/>
                  </a:solidFill>
                  <a:latin typeface="Arial Narrow"/>
                  <a:cs typeface="Arial Narrow"/>
                </a:rPr>
                <a:t>2</a:t>
              </a:r>
              <a:r>
                <a:rPr sz="500" b="1" spc="-50" dirty="0">
                  <a:solidFill>
                    <a:srgbClr val="FFFF00"/>
                  </a:solidFill>
                  <a:latin typeface="Arial Narrow"/>
                  <a:cs typeface="Arial Narrow"/>
                </a:rPr>
                <a:t>3</a:t>
              </a:r>
              <a:r>
                <a:rPr sz="200" b="1" spc="-60" dirty="0">
                  <a:solidFill>
                    <a:srgbClr val="FFFF00"/>
                  </a:solidFill>
                  <a:latin typeface="Arial Narrow"/>
                  <a:cs typeface="Arial Narrow"/>
                </a:rPr>
                <a:t>UT</a:t>
              </a:r>
              <a:r>
                <a:rPr sz="200" b="1" spc="-55" dirty="0">
                  <a:solidFill>
                    <a:srgbClr val="FFFF00"/>
                  </a:solidFill>
                  <a:latin typeface="Arial Narrow"/>
                  <a:cs typeface="Arial Narrow"/>
                </a:rPr>
                <a:t>C</a:t>
              </a:r>
              <a:endParaRPr sz="200">
                <a:latin typeface="Arial Narrow"/>
                <a:cs typeface="Arial Narrow"/>
              </a:endParaRPr>
            </a:p>
          </p:txBody>
        </p:sp>
        <p:sp>
          <p:nvSpPr>
            <p:cNvPr id="251" name="object 145"/>
            <p:cNvSpPr/>
            <p:nvPr/>
          </p:nvSpPr>
          <p:spPr>
            <a:xfrm>
              <a:off x="1522475" y="3086404"/>
              <a:ext cx="57150" cy="66040"/>
            </a:xfrm>
            <a:custGeom>
              <a:avLst/>
              <a:gdLst/>
              <a:ahLst/>
              <a:cxnLst/>
              <a:rect l="l" t="t" r="r" b="b"/>
              <a:pathLst>
                <a:path w="57150" h="66039">
                  <a:moveTo>
                    <a:pt x="44195" y="0"/>
                  </a:moveTo>
                  <a:lnTo>
                    <a:pt x="12953" y="0"/>
                  </a:lnTo>
                  <a:lnTo>
                    <a:pt x="8381" y="762"/>
                  </a:lnTo>
                  <a:lnTo>
                    <a:pt x="3809" y="3048"/>
                  </a:lnTo>
                  <a:lnTo>
                    <a:pt x="1523" y="7620"/>
                  </a:lnTo>
                  <a:lnTo>
                    <a:pt x="0" y="12192"/>
                  </a:lnTo>
                  <a:lnTo>
                    <a:pt x="0" y="53340"/>
                  </a:lnTo>
                  <a:lnTo>
                    <a:pt x="1523" y="57912"/>
                  </a:lnTo>
                  <a:lnTo>
                    <a:pt x="3809" y="62484"/>
                  </a:lnTo>
                  <a:lnTo>
                    <a:pt x="8381" y="64769"/>
                  </a:lnTo>
                  <a:lnTo>
                    <a:pt x="12953" y="65532"/>
                  </a:lnTo>
                  <a:lnTo>
                    <a:pt x="44195" y="65532"/>
                  </a:lnTo>
                  <a:lnTo>
                    <a:pt x="49529" y="64769"/>
                  </a:lnTo>
                  <a:lnTo>
                    <a:pt x="53339" y="62484"/>
                  </a:lnTo>
                  <a:lnTo>
                    <a:pt x="56387" y="57912"/>
                  </a:lnTo>
                  <a:lnTo>
                    <a:pt x="57149" y="53340"/>
                  </a:lnTo>
                  <a:lnTo>
                    <a:pt x="57149" y="12192"/>
                  </a:lnTo>
                  <a:lnTo>
                    <a:pt x="56387" y="7620"/>
                  </a:lnTo>
                  <a:lnTo>
                    <a:pt x="53339" y="3048"/>
                  </a:lnTo>
                  <a:lnTo>
                    <a:pt x="49529" y="762"/>
                  </a:lnTo>
                  <a:lnTo>
                    <a:pt x="44195" y="0"/>
                  </a:lnTo>
                  <a:close/>
                </a:path>
              </a:pathLst>
            </a:custGeom>
            <a:solidFill>
              <a:srgbClr val="FF0000"/>
            </a:solidFill>
          </p:spPr>
          <p:txBody>
            <a:bodyPr wrap="square" lIns="0" tIns="0" rIns="0" bIns="0" rtlCol="0"/>
            <a:lstStyle/>
            <a:p>
              <a:endParaRPr/>
            </a:p>
          </p:txBody>
        </p:sp>
        <p:sp>
          <p:nvSpPr>
            <p:cNvPr id="252" name="object 146"/>
            <p:cNvSpPr/>
            <p:nvPr/>
          </p:nvSpPr>
          <p:spPr>
            <a:xfrm>
              <a:off x="1521713" y="3085642"/>
              <a:ext cx="59055" cy="67310"/>
            </a:xfrm>
            <a:custGeom>
              <a:avLst/>
              <a:gdLst/>
              <a:ahLst/>
              <a:cxnLst/>
              <a:rect l="l" t="t" r="r" b="b"/>
              <a:pathLst>
                <a:path w="59055" h="67310">
                  <a:moveTo>
                    <a:pt x="13715" y="0"/>
                  </a:moveTo>
                  <a:lnTo>
                    <a:pt x="0" y="12954"/>
                  </a:lnTo>
                  <a:lnTo>
                    <a:pt x="0" y="54864"/>
                  </a:lnTo>
                  <a:lnTo>
                    <a:pt x="1523" y="59436"/>
                  </a:lnTo>
                  <a:lnTo>
                    <a:pt x="3809" y="64008"/>
                  </a:lnTo>
                  <a:lnTo>
                    <a:pt x="4571" y="64008"/>
                  </a:lnTo>
                  <a:lnTo>
                    <a:pt x="9143" y="66294"/>
                  </a:lnTo>
                  <a:lnTo>
                    <a:pt x="13715" y="67056"/>
                  </a:lnTo>
                  <a:lnTo>
                    <a:pt x="44957" y="67056"/>
                  </a:lnTo>
                  <a:lnTo>
                    <a:pt x="50291" y="66294"/>
                  </a:lnTo>
                  <a:lnTo>
                    <a:pt x="51053" y="66294"/>
                  </a:lnTo>
                  <a:lnTo>
                    <a:pt x="52323" y="65532"/>
                  </a:lnTo>
                  <a:lnTo>
                    <a:pt x="13715" y="65532"/>
                  </a:lnTo>
                  <a:lnTo>
                    <a:pt x="9143" y="64770"/>
                  </a:lnTo>
                  <a:lnTo>
                    <a:pt x="9905" y="64770"/>
                  </a:lnTo>
                  <a:lnTo>
                    <a:pt x="6857" y="63246"/>
                  </a:lnTo>
                  <a:lnTo>
                    <a:pt x="5333" y="63246"/>
                  </a:lnTo>
                  <a:lnTo>
                    <a:pt x="3047" y="58674"/>
                  </a:lnTo>
                  <a:lnTo>
                    <a:pt x="1523" y="54102"/>
                  </a:lnTo>
                  <a:lnTo>
                    <a:pt x="1523" y="12954"/>
                  </a:lnTo>
                  <a:lnTo>
                    <a:pt x="1777" y="12954"/>
                  </a:lnTo>
                  <a:lnTo>
                    <a:pt x="3047" y="9144"/>
                  </a:lnTo>
                  <a:lnTo>
                    <a:pt x="5333" y="4572"/>
                  </a:lnTo>
                  <a:lnTo>
                    <a:pt x="9905" y="2286"/>
                  </a:lnTo>
                  <a:lnTo>
                    <a:pt x="9143" y="2286"/>
                  </a:lnTo>
                  <a:lnTo>
                    <a:pt x="13715" y="1524"/>
                  </a:lnTo>
                  <a:lnTo>
                    <a:pt x="13715" y="0"/>
                  </a:lnTo>
                  <a:close/>
                </a:path>
                <a:path w="59055" h="67310">
                  <a:moveTo>
                    <a:pt x="53678" y="62738"/>
                  </a:moveTo>
                  <a:lnTo>
                    <a:pt x="50291" y="64770"/>
                  </a:lnTo>
                  <a:lnTo>
                    <a:pt x="44957" y="65532"/>
                  </a:lnTo>
                  <a:lnTo>
                    <a:pt x="52323" y="65532"/>
                  </a:lnTo>
                  <a:lnTo>
                    <a:pt x="54863" y="64008"/>
                  </a:lnTo>
                  <a:lnTo>
                    <a:pt x="55371" y="63246"/>
                  </a:lnTo>
                  <a:lnTo>
                    <a:pt x="53339" y="63246"/>
                  </a:lnTo>
                  <a:lnTo>
                    <a:pt x="53678" y="62738"/>
                  </a:lnTo>
                  <a:close/>
                </a:path>
                <a:path w="59055" h="67310">
                  <a:moveTo>
                    <a:pt x="5333" y="62484"/>
                  </a:moveTo>
                  <a:lnTo>
                    <a:pt x="5333" y="63246"/>
                  </a:lnTo>
                  <a:lnTo>
                    <a:pt x="6857" y="63246"/>
                  </a:lnTo>
                  <a:lnTo>
                    <a:pt x="5333" y="62484"/>
                  </a:lnTo>
                  <a:close/>
                </a:path>
                <a:path w="59055" h="67310">
                  <a:moveTo>
                    <a:pt x="54101" y="62484"/>
                  </a:moveTo>
                  <a:lnTo>
                    <a:pt x="53678" y="62738"/>
                  </a:lnTo>
                  <a:lnTo>
                    <a:pt x="53339" y="63246"/>
                  </a:lnTo>
                  <a:lnTo>
                    <a:pt x="54101" y="62484"/>
                  </a:lnTo>
                  <a:close/>
                </a:path>
                <a:path w="59055" h="67310">
                  <a:moveTo>
                    <a:pt x="55879" y="62484"/>
                  </a:moveTo>
                  <a:lnTo>
                    <a:pt x="54101" y="62484"/>
                  </a:lnTo>
                  <a:lnTo>
                    <a:pt x="53339" y="63246"/>
                  </a:lnTo>
                  <a:lnTo>
                    <a:pt x="55371" y="63246"/>
                  </a:lnTo>
                  <a:lnTo>
                    <a:pt x="55879" y="62484"/>
                  </a:lnTo>
                  <a:close/>
                </a:path>
                <a:path w="59055" h="67310">
                  <a:moveTo>
                    <a:pt x="57911" y="8382"/>
                  </a:moveTo>
                  <a:lnTo>
                    <a:pt x="56387" y="8382"/>
                  </a:lnTo>
                  <a:lnTo>
                    <a:pt x="57149" y="12954"/>
                  </a:lnTo>
                  <a:lnTo>
                    <a:pt x="57149" y="54102"/>
                  </a:lnTo>
                  <a:lnTo>
                    <a:pt x="56387" y="58674"/>
                  </a:lnTo>
                  <a:lnTo>
                    <a:pt x="53678" y="62738"/>
                  </a:lnTo>
                  <a:lnTo>
                    <a:pt x="54101" y="62484"/>
                  </a:lnTo>
                  <a:lnTo>
                    <a:pt x="55879" y="62484"/>
                  </a:lnTo>
                  <a:lnTo>
                    <a:pt x="57911" y="59436"/>
                  </a:lnTo>
                  <a:lnTo>
                    <a:pt x="57911" y="58674"/>
                  </a:lnTo>
                  <a:lnTo>
                    <a:pt x="58673" y="54102"/>
                  </a:lnTo>
                  <a:lnTo>
                    <a:pt x="58673" y="12954"/>
                  </a:lnTo>
                  <a:lnTo>
                    <a:pt x="57911" y="8382"/>
                  </a:lnTo>
                  <a:close/>
                </a:path>
                <a:path w="59055" h="67310">
                  <a:moveTo>
                    <a:pt x="1777" y="12954"/>
                  </a:moveTo>
                  <a:lnTo>
                    <a:pt x="1523" y="12954"/>
                  </a:lnTo>
                  <a:lnTo>
                    <a:pt x="1523" y="13716"/>
                  </a:lnTo>
                  <a:lnTo>
                    <a:pt x="1777" y="12954"/>
                  </a:lnTo>
                  <a:close/>
                </a:path>
                <a:path w="59055" h="67310">
                  <a:moveTo>
                    <a:pt x="44957" y="0"/>
                  </a:moveTo>
                  <a:lnTo>
                    <a:pt x="13715" y="0"/>
                  </a:lnTo>
                  <a:lnTo>
                    <a:pt x="13715" y="1524"/>
                  </a:lnTo>
                  <a:lnTo>
                    <a:pt x="44957" y="1524"/>
                  </a:lnTo>
                  <a:lnTo>
                    <a:pt x="50291" y="2286"/>
                  </a:lnTo>
                  <a:lnTo>
                    <a:pt x="54101" y="4572"/>
                  </a:lnTo>
                  <a:lnTo>
                    <a:pt x="53339" y="4572"/>
                  </a:lnTo>
                  <a:lnTo>
                    <a:pt x="56387" y="9144"/>
                  </a:lnTo>
                  <a:lnTo>
                    <a:pt x="56387" y="8382"/>
                  </a:lnTo>
                  <a:lnTo>
                    <a:pt x="57911" y="8382"/>
                  </a:lnTo>
                  <a:lnTo>
                    <a:pt x="54863" y="3810"/>
                  </a:lnTo>
                  <a:lnTo>
                    <a:pt x="54863" y="3048"/>
                  </a:lnTo>
                  <a:lnTo>
                    <a:pt x="51053" y="762"/>
                  </a:lnTo>
                  <a:lnTo>
                    <a:pt x="50291" y="762"/>
                  </a:lnTo>
                  <a:lnTo>
                    <a:pt x="44957" y="0"/>
                  </a:lnTo>
                  <a:close/>
                </a:path>
              </a:pathLst>
            </a:custGeom>
            <a:solidFill>
              <a:srgbClr val="FF0000"/>
            </a:solidFill>
          </p:spPr>
          <p:txBody>
            <a:bodyPr wrap="square" lIns="0" tIns="0" rIns="0" bIns="0" rtlCol="0"/>
            <a:lstStyle/>
            <a:p>
              <a:endParaRPr/>
            </a:p>
          </p:txBody>
        </p:sp>
        <p:sp>
          <p:nvSpPr>
            <p:cNvPr id="253" name="object 147"/>
            <p:cNvSpPr/>
            <p:nvPr/>
          </p:nvSpPr>
          <p:spPr>
            <a:xfrm>
              <a:off x="1535430" y="3085642"/>
              <a:ext cx="0" cy="1905"/>
            </a:xfrm>
            <a:custGeom>
              <a:avLst/>
              <a:gdLst/>
              <a:ahLst/>
              <a:cxnLst/>
              <a:rect l="l" t="t" r="r" b="b"/>
              <a:pathLst>
                <a:path h="1905">
                  <a:moveTo>
                    <a:pt x="0" y="1524"/>
                  </a:moveTo>
                  <a:lnTo>
                    <a:pt x="0" y="0"/>
                  </a:lnTo>
                </a:path>
              </a:pathLst>
            </a:custGeom>
            <a:solidFill>
              <a:srgbClr val="FF0000"/>
            </a:solidFill>
          </p:spPr>
          <p:txBody>
            <a:bodyPr wrap="square" lIns="0" tIns="0" rIns="0" bIns="0" rtlCol="0"/>
            <a:lstStyle/>
            <a:p>
              <a:endParaRPr/>
            </a:p>
          </p:txBody>
        </p:sp>
        <p:sp>
          <p:nvSpPr>
            <p:cNvPr id="254" name="object 148"/>
            <p:cNvSpPr/>
            <p:nvPr/>
          </p:nvSpPr>
          <p:spPr>
            <a:xfrm>
              <a:off x="1657350" y="3141268"/>
              <a:ext cx="10160" cy="10795"/>
            </a:xfrm>
            <a:custGeom>
              <a:avLst/>
              <a:gdLst/>
              <a:ahLst/>
              <a:cxnLst/>
              <a:rect l="l" t="t" r="r" b="b"/>
              <a:pathLst>
                <a:path w="10160" h="10794">
                  <a:moveTo>
                    <a:pt x="5334" y="0"/>
                  </a:moveTo>
                  <a:lnTo>
                    <a:pt x="1524" y="1524"/>
                  </a:lnTo>
                  <a:lnTo>
                    <a:pt x="0" y="5334"/>
                  </a:lnTo>
                  <a:lnTo>
                    <a:pt x="1524" y="9144"/>
                  </a:lnTo>
                  <a:lnTo>
                    <a:pt x="5334" y="10668"/>
                  </a:lnTo>
                  <a:lnTo>
                    <a:pt x="8382" y="9144"/>
                  </a:lnTo>
                  <a:lnTo>
                    <a:pt x="9906" y="5334"/>
                  </a:lnTo>
                  <a:lnTo>
                    <a:pt x="8382" y="1524"/>
                  </a:lnTo>
                  <a:lnTo>
                    <a:pt x="5334" y="0"/>
                  </a:lnTo>
                  <a:close/>
                </a:path>
              </a:pathLst>
            </a:custGeom>
            <a:solidFill>
              <a:srgbClr val="FFFF00"/>
            </a:solidFill>
          </p:spPr>
          <p:txBody>
            <a:bodyPr wrap="square" lIns="0" tIns="0" rIns="0" bIns="0" rtlCol="0"/>
            <a:lstStyle/>
            <a:p>
              <a:endParaRPr/>
            </a:p>
          </p:txBody>
        </p:sp>
        <p:sp>
          <p:nvSpPr>
            <p:cNvPr id="255" name="object 149"/>
            <p:cNvSpPr/>
            <p:nvPr/>
          </p:nvSpPr>
          <p:spPr>
            <a:xfrm>
              <a:off x="1655826" y="3139744"/>
              <a:ext cx="13970" cy="14604"/>
            </a:xfrm>
            <a:custGeom>
              <a:avLst/>
              <a:gdLst/>
              <a:ahLst/>
              <a:cxnLst/>
              <a:rect l="l" t="t" r="r" b="b"/>
              <a:pathLst>
                <a:path w="13969" h="14605">
                  <a:moveTo>
                    <a:pt x="7620" y="0"/>
                  </a:moveTo>
                  <a:lnTo>
                    <a:pt x="6096" y="0"/>
                  </a:lnTo>
                  <a:lnTo>
                    <a:pt x="2286" y="1524"/>
                  </a:lnTo>
                  <a:lnTo>
                    <a:pt x="1524" y="2286"/>
                  </a:lnTo>
                  <a:lnTo>
                    <a:pt x="0" y="6096"/>
                  </a:lnTo>
                  <a:lnTo>
                    <a:pt x="0" y="7620"/>
                  </a:lnTo>
                  <a:lnTo>
                    <a:pt x="1524" y="11430"/>
                  </a:lnTo>
                  <a:lnTo>
                    <a:pt x="2286" y="12954"/>
                  </a:lnTo>
                  <a:lnTo>
                    <a:pt x="6096" y="14478"/>
                  </a:lnTo>
                  <a:lnTo>
                    <a:pt x="12192" y="11430"/>
                  </a:lnTo>
                  <a:lnTo>
                    <a:pt x="12496" y="10668"/>
                  </a:lnTo>
                  <a:lnTo>
                    <a:pt x="6096" y="10668"/>
                  </a:lnTo>
                  <a:lnTo>
                    <a:pt x="6773" y="10329"/>
                  </a:lnTo>
                  <a:lnTo>
                    <a:pt x="5715" y="9906"/>
                  </a:lnTo>
                  <a:lnTo>
                    <a:pt x="5334" y="9906"/>
                  </a:lnTo>
                  <a:lnTo>
                    <a:pt x="3810" y="9144"/>
                  </a:lnTo>
                  <a:lnTo>
                    <a:pt x="5029" y="9144"/>
                  </a:lnTo>
                  <a:lnTo>
                    <a:pt x="4419" y="7620"/>
                  </a:lnTo>
                  <a:lnTo>
                    <a:pt x="3810" y="7620"/>
                  </a:lnTo>
                  <a:lnTo>
                    <a:pt x="3810" y="6096"/>
                  </a:lnTo>
                  <a:lnTo>
                    <a:pt x="4419" y="6096"/>
                  </a:lnTo>
                  <a:lnTo>
                    <a:pt x="4724" y="5334"/>
                  </a:lnTo>
                  <a:lnTo>
                    <a:pt x="3810" y="5334"/>
                  </a:lnTo>
                  <a:lnTo>
                    <a:pt x="5334" y="3810"/>
                  </a:lnTo>
                  <a:lnTo>
                    <a:pt x="7620" y="3810"/>
                  </a:lnTo>
                  <a:lnTo>
                    <a:pt x="6096" y="3048"/>
                  </a:lnTo>
                  <a:lnTo>
                    <a:pt x="12496" y="3048"/>
                  </a:lnTo>
                  <a:lnTo>
                    <a:pt x="12192" y="2286"/>
                  </a:lnTo>
                  <a:lnTo>
                    <a:pt x="7620" y="0"/>
                  </a:lnTo>
                  <a:close/>
                </a:path>
                <a:path w="13969" h="14605">
                  <a:moveTo>
                    <a:pt x="6773" y="10329"/>
                  </a:moveTo>
                  <a:lnTo>
                    <a:pt x="6096" y="10668"/>
                  </a:lnTo>
                  <a:lnTo>
                    <a:pt x="7620" y="10668"/>
                  </a:lnTo>
                  <a:lnTo>
                    <a:pt x="6773" y="10329"/>
                  </a:lnTo>
                  <a:close/>
                </a:path>
                <a:path w="13969" h="14605">
                  <a:moveTo>
                    <a:pt x="8572" y="9429"/>
                  </a:moveTo>
                  <a:lnTo>
                    <a:pt x="6773" y="10329"/>
                  </a:lnTo>
                  <a:lnTo>
                    <a:pt x="7620" y="10668"/>
                  </a:lnTo>
                  <a:lnTo>
                    <a:pt x="12496" y="10668"/>
                  </a:lnTo>
                  <a:lnTo>
                    <a:pt x="12801" y="9906"/>
                  </a:lnTo>
                  <a:lnTo>
                    <a:pt x="8382" y="9906"/>
                  </a:lnTo>
                  <a:lnTo>
                    <a:pt x="8572" y="9429"/>
                  </a:lnTo>
                  <a:close/>
                </a:path>
                <a:path w="13969" h="14605">
                  <a:moveTo>
                    <a:pt x="3810" y="9144"/>
                  </a:moveTo>
                  <a:lnTo>
                    <a:pt x="5334" y="9906"/>
                  </a:lnTo>
                  <a:lnTo>
                    <a:pt x="5261" y="9724"/>
                  </a:lnTo>
                  <a:lnTo>
                    <a:pt x="3810" y="9144"/>
                  </a:lnTo>
                  <a:close/>
                </a:path>
                <a:path w="13969" h="14605">
                  <a:moveTo>
                    <a:pt x="5261" y="9724"/>
                  </a:moveTo>
                  <a:lnTo>
                    <a:pt x="5334" y="9906"/>
                  </a:lnTo>
                  <a:lnTo>
                    <a:pt x="5715" y="9906"/>
                  </a:lnTo>
                  <a:lnTo>
                    <a:pt x="5261" y="9724"/>
                  </a:lnTo>
                  <a:close/>
                </a:path>
                <a:path w="13969" h="14605">
                  <a:moveTo>
                    <a:pt x="9144" y="9144"/>
                  </a:moveTo>
                  <a:lnTo>
                    <a:pt x="8572" y="9429"/>
                  </a:lnTo>
                  <a:lnTo>
                    <a:pt x="8382" y="9906"/>
                  </a:lnTo>
                  <a:lnTo>
                    <a:pt x="9144" y="9144"/>
                  </a:lnTo>
                  <a:close/>
                </a:path>
                <a:path w="13969" h="14605">
                  <a:moveTo>
                    <a:pt x="13106" y="9144"/>
                  </a:moveTo>
                  <a:lnTo>
                    <a:pt x="9144" y="9144"/>
                  </a:lnTo>
                  <a:lnTo>
                    <a:pt x="8382" y="9906"/>
                  </a:lnTo>
                  <a:lnTo>
                    <a:pt x="12801" y="9906"/>
                  </a:lnTo>
                  <a:lnTo>
                    <a:pt x="13106" y="9144"/>
                  </a:lnTo>
                  <a:close/>
                </a:path>
                <a:path w="13969" h="14605">
                  <a:moveTo>
                    <a:pt x="5029" y="9144"/>
                  </a:moveTo>
                  <a:lnTo>
                    <a:pt x="3810" y="9144"/>
                  </a:lnTo>
                  <a:lnTo>
                    <a:pt x="5261" y="9724"/>
                  </a:lnTo>
                  <a:lnTo>
                    <a:pt x="5029" y="9144"/>
                  </a:lnTo>
                  <a:close/>
                </a:path>
                <a:path w="13969" h="14605">
                  <a:moveTo>
                    <a:pt x="9601" y="6858"/>
                  </a:moveTo>
                  <a:lnTo>
                    <a:pt x="8572" y="9429"/>
                  </a:lnTo>
                  <a:lnTo>
                    <a:pt x="9144" y="9144"/>
                  </a:lnTo>
                  <a:lnTo>
                    <a:pt x="13106" y="9144"/>
                  </a:lnTo>
                  <a:lnTo>
                    <a:pt x="13716" y="7620"/>
                  </a:lnTo>
                  <a:lnTo>
                    <a:pt x="9906" y="7620"/>
                  </a:lnTo>
                  <a:lnTo>
                    <a:pt x="9601" y="6858"/>
                  </a:lnTo>
                  <a:close/>
                </a:path>
                <a:path w="13969" h="14605">
                  <a:moveTo>
                    <a:pt x="3810" y="6096"/>
                  </a:moveTo>
                  <a:lnTo>
                    <a:pt x="3810" y="7620"/>
                  </a:lnTo>
                  <a:lnTo>
                    <a:pt x="4114" y="6858"/>
                  </a:lnTo>
                  <a:lnTo>
                    <a:pt x="3810" y="6096"/>
                  </a:lnTo>
                  <a:close/>
                </a:path>
                <a:path w="13969" h="14605">
                  <a:moveTo>
                    <a:pt x="4114" y="6858"/>
                  </a:moveTo>
                  <a:lnTo>
                    <a:pt x="3810" y="7620"/>
                  </a:lnTo>
                  <a:lnTo>
                    <a:pt x="4419" y="7620"/>
                  </a:lnTo>
                  <a:lnTo>
                    <a:pt x="4114" y="6858"/>
                  </a:lnTo>
                  <a:close/>
                </a:path>
                <a:path w="13969" h="14605">
                  <a:moveTo>
                    <a:pt x="9906" y="6096"/>
                  </a:moveTo>
                  <a:lnTo>
                    <a:pt x="9601" y="6858"/>
                  </a:lnTo>
                  <a:lnTo>
                    <a:pt x="9906" y="7620"/>
                  </a:lnTo>
                  <a:lnTo>
                    <a:pt x="11811" y="6858"/>
                  </a:lnTo>
                  <a:lnTo>
                    <a:pt x="9906" y="6096"/>
                  </a:lnTo>
                  <a:close/>
                </a:path>
                <a:path w="13969" h="14605">
                  <a:moveTo>
                    <a:pt x="11811" y="6858"/>
                  </a:moveTo>
                  <a:lnTo>
                    <a:pt x="9906" y="7620"/>
                  </a:lnTo>
                  <a:lnTo>
                    <a:pt x="13716" y="7620"/>
                  </a:lnTo>
                  <a:lnTo>
                    <a:pt x="11811" y="6858"/>
                  </a:lnTo>
                  <a:close/>
                </a:path>
                <a:path w="13969" h="14605">
                  <a:moveTo>
                    <a:pt x="4419" y="6096"/>
                  </a:moveTo>
                  <a:lnTo>
                    <a:pt x="3810" y="6096"/>
                  </a:lnTo>
                  <a:lnTo>
                    <a:pt x="4114" y="6858"/>
                  </a:lnTo>
                  <a:lnTo>
                    <a:pt x="4419" y="6096"/>
                  </a:lnTo>
                  <a:close/>
                </a:path>
                <a:path w="13969" h="14605">
                  <a:moveTo>
                    <a:pt x="12801" y="3810"/>
                  </a:moveTo>
                  <a:lnTo>
                    <a:pt x="8382" y="3810"/>
                  </a:lnTo>
                  <a:lnTo>
                    <a:pt x="9144" y="4572"/>
                  </a:lnTo>
                  <a:lnTo>
                    <a:pt x="8686" y="4572"/>
                  </a:lnTo>
                  <a:lnTo>
                    <a:pt x="9601" y="6858"/>
                  </a:lnTo>
                  <a:lnTo>
                    <a:pt x="9906" y="6096"/>
                  </a:lnTo>
                  <a:lnTo>
                    <a:pt x="13716" y="6096"/>
                  </a:lnTo>
                  <a:lnTo>
                    <a:pt x="13106" y="4572"/>
                  </a:lnTo>
                  <a:lnTo>
                    <a:pt x="9144" y="4572"/>
                  </a:lnTo>
                  <a:lnTo>
                    <a:pt x="8572" y="4286"/>
                  </a:lnTo>
                  <a:lnTo>
                    <a:pt x="12992" y="4286"/>
                  </a:lnTo>
                  <a:lnTo>
                    <a:pt x="12801" y="3810"/>
                  </a:lnTo>
                  <a:close/>
                </a:path>
                <a:path w="13969" h="14605">
                  <a:moveTo>
                    <a:pt x="13716" y="6096"/>
                  </a:moveTo>
                  <a:lnTo>
                    <a:pt x="9906" y="6096"/>
                  </a:lnTo>
                  <a:lnTo>
                    <a:pt x="11811" y="6858"/>
                  </a:lnTo>
                  <a:lnTo>
                    <a:pt x="13716" y="6096"/>
                  </a:lnTo>
                  <a:close/>
                </a:path>
                <a:path w="13969" h="14605">
                  <a:moveTo>
                    <a:pt x="5334" y="3810"/>
                  </a:moveTo>
                  <a:lnTo>
                    <a:pt x="3810" y="5334"/>
                  </a:lnTo>
                  <a:lnTo>
                    <a:pt x="4898" y="4898"/>
                  </a:lnTo>
                  <a:lnTo>
                    <a:pt x="5334" y="3810"/>
                  </a:lnTo>
                  <a:close/>
                </a:path>
                <a:path w="13969" h="14605">
                  <a:moveTo>
                    <a:pt x="4898" y="4898"/>
                  </a:moveTo>
                  <a:lnTo>
                    <a:pt x="3810" y="5334"/>
                  </a:lnTo>
                  <a:lnTo>
                    <a:pt x="4724" y="5334"/>
                  </a:lnTo>
                  <a:lnTo>
                    <a:pt x="4898" y="4898"/>
                  </a:lnTo>
                  <a:close/>
                </a:path>
                <a:path w="13969" h="14605">
                  <a:moveTo>
                    <a:pt x="7620" y="3810"/>
                  </a:moveTo>
                  <a:lnTo>
                    <a:pt x="5334" y="3810"/>
                  </a:lnTo>
                  <a:lnTo>
                    <a:pt x="4898" y="4898"/>
                  </a:lnTo>
                  <a:lnTo>
                    <a:pt x="7620" y="3810"/>
                  </a:lnTo>
                  <a:close/>
                </a:path>
                <a:path w="13969" h="14605">
                  <a:moveTo>
                    <a:pt x="8382" y="3810"/>
                  </a:moveTo>
                  <a:lnTo>
                    <a:pt x="8572" y="4286"/>
                  </a:lnTo>
                  <a:lnTo>
                    <a:pt x="9144" y="4572"/>
                  </a:lnTo>
                  <a:lnTo>
                    <a:pt x="8382" y="3810"/>
                  </a:lnTo>
                  <a:close/>
                </a:path>
                <a:path w="13969" h="14605">
                  <a:moveTo>
                    <a:pt x="12496" y="3048"/>
                  </a:moveTo>
                  <a:lnTo>
                    <a:pt x="6096" y="3048"/>
                  </a:lnTo>
                  <a:lnTo>
                    <a:pt x="8572" y="4286"/>
                  </a:lnTo>
                  <a:lnTo>
                    <a:pt x="8382" y="3810"/>
                  </a:lnTo>
                  <a:lnTo>
                    <a:pt x="12801" y="3810"/>
                  </a:lnTo>
                  <a:lnTo>
                    <a:pt x="12496" y="3048"/>
                  </a:lnTo>
                  <a:close/>
                </a:path>
              </a:pathLst>
            </a:custGeom>
            <a:solidFill>
              <a:srgbClr val="FFFF00"/>
            </a:solidFill>
          </p:spPr>
          <p:txBody>
            <a:bodyPr wrap="square" lIns="0" tIns="0" rIns="0" bIns="0" rtlCol="0"/>
            <a:lstStyle/>
            <a:p>
              <a:endParaRPr/>
            </a:p>
          </p:txBody>
        </p:sp>
        <p:sp>
          <p:nvSpPr>
            <p:cNvPr id="256" name="object 150"/>
            <p:cNvSpPr/>
            <p:nvPr/>
          </p:nvSpPr>
          <p:spPr>
            <a:xfrm>
              <a:off x="1665732" y="3145840"/>
              <a:ext cx="3810" cy="1905"/>
            </a:xfrm>
            <a:custGeom>
              <a:avLst/>
              <a:gdLst/>
              <a:ahLst/>
              <a:cxnLst/>
              <a:rect l="l" t="t" r="r" b="b"/>
              <a:pathLst>
                <a:path w="3810" h="1905">
                  <a:moveTo>
                    <a:pt x="0" y="0"/>
                  </a:moveTo>
                  <a:lnTo>
                    <a:pt x="0" y="1524"/>
                  </a:lnTo>
                  <a:lnTo>
                    <a:pt x="1905" y="762"/>
                  </a:lnTo>
                  <a:lnTo>
                    <a:pt x="0" y="0"/>
                  </a:lnTo>
                  <a:close/>
                </a:path>
                <a:path w="3810" h="1905">
                  <a:moveTo>
                    <a:pt x="3810" y="0"/>
                  </a:moveTo>
                  <a:lnTo>
                    <a:pt x="1905" y="762"/>
                  </a:lnTo>
                  <a:lnTo>
                    <a:pt x="3810" y="1524"/>
                  </a:lnTo>
                  <a:lnTo>
                    <a:pt x="3810" y="0"/>
                  </a:lnTo>
                  <a:close/>
                </a:path>
              </a:pathLst>
            </a:custGeom>
            <a:solidFill>
              <a:srgbClr val="FFFF00"/>
            </a:solidFill>
          </p:spPr>
          <p:txBody>
            <a:bodyPr wrap="square" lIns="0" tIns="0" rIns="0" bIns="0" rtlCol="0"/>
            <a:lstStyle/>
            <a:p>
              <a:endParaRPr/>
            </a:p>
          </p:txBody>
        </p:sp>
        <p:sp>
          <p:nvSpPr>
            <p:cNvPr id="257" name="object 151"/>
            <p:cNvSpPr/>
            <p:nvPr/>
          </p:nvSpPr>
          <p:spPr>
            <a:xfrm>
              <a:off x="1693926" y="3130600"/>
              <a:ext cx="1905" cy="16510"/>
            </a:xfrm>
            <a:custGeom>
              <a:avLst/>
              <a:gdLst/>
              <a:ahLst/>
              <a:cxnLst/>
              <a:rect l="l" t="t" r="r" b="b"/>
              <a:pathLst>
                <a:path w="1905" h="16510">
                  <a:moveTo>
                    <a:pt x="0" y="16001"/>
                  </a:moveTo>
                  <a:lnTo>
                    <a:pt x="1524" y="16001"/>
                  </a:lnTo>
                  <a:lnTo>
                    <a:pt x="1524" y="0"/>
                  </a:lnTo>
                  <a:lnTo>
                    <a:pt x="0" y="0"/>
                  </a:lnTo>
                  <a:lnTo>
                    <a:pt x="0" y="16001"/>
                  </a:lnTo>
                  <a:close/>
                </a:path>
              </a:pathLst>
            </a:custGeom>
            <a:solidFill>
              <a:srgbClr val="FFFFFF"/>
            </a:solidFill>
          </p:spPr>
          <p:txBody>
            <a:bodyPr wrap="square" lIns="0" tIns="0" rIns="0" bIns="0" rtlCol="0"/>
            <a:lstStyle/>
            <a:p>
              <a:endParaRPr/>
            </a:p>
          </p:txBody>
        </p:sp>
        <p:sp>
          <p:nvSpPr>
            <p:cNvPr id="258" name="object 152"/>
            <p:cNvSpPr/>
            <p:nvPr/>
          </p:nvSpPr>
          <p:spPr>
            <a:xfrm>
              <a:off x="1820417" y="3127552"/>
              <a:ext cx="47625" cy="20955"/>
            </a:xfrm>
            <a:custGeom>
              <a:avLst/>
              <a:gdLst/>
              <a:ahLst/>
              <a:cxnLst/>
              <a:rect l="l" t="t" r="r" b="b"/>
              <a:pathLst>
                <a:path w="47625" h="20955">
                  <a:moveTo>
                    <a:pt x="0" y="20574"/>
                  </a:moveTo>
                  <a:lnTo>
                    <a:pt x="47243" y="20574"/>
                  </a:lnTo>
                  <a:lnTo>
                    <a:pt x="47243" y="0"/>
                  </a:lnTo>
                  <a:lnTo>
                    <a:pt x="0" y="0"/>
                  </a:lnTo>
                  <a:lnTo>
                    <a:pt x="0" y="20574"/>
                  </a:lnTo>
                  <a:close/>
                </a:path>
              </a:pathLst>
            </a:custGeom>
            <a:solidFill>
              <a:srgbClr val="7F7F7F"/>
            </a:solidFill>
          </p:spPr>
          <p:txBody>
            <a:bodyPr wrap="square" lIns="0" tIns="0" rIns="0" bIns="0" rtlCol="0"/>
            <a:lstStyle/>
            <a:p>
              <a:endParaRPr/>
            </a:p>
          </p:txBody>
        </p:sp>
        <p:sp>
          <p:nvSpPr>
            <p:cNvPr id="259" name="object 153"/>
            <p:cNvSpPr/>
            <p:nvPr/>
          </p:nvSpPr>
          <p:spPr>
            <a:xfrm>
              <a:off x="1820417" y="3126790"/>
              <a:ext cx="48260" cy="1905"/>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260" name="object 154"/>
            <p:cNvSpPr/>
            <p:nvPr/>
          </p:nvSpPr>
          <p:spPr>
            <a:xfrm>
              <a:off x="1866900" y="3127552"/>
              <a:ext cx="1905" cy="21590"/>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261" name="object 155"/>
            <p:cNvSpPr/>
            <p:nvPr/>
          </p:nvSpPr>
          <p:spPr>
            <a:xfrm>
              <a:off x="1819655" y="3147364"/>
              <a:ext cx="48260" cy="1905"/>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262" name="object 156"/>
            <p:cNvSpPr/>
            <p:nvPr/>
          </p:nvSpPr>
          <p:spPr>
            <a:xfrm>
              <a:off x="1819655" y="3126790"/>
              <a:ext cx="1905" cy="21590"/>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263" name="object 157"/>
            <p:cNvSpPr/>
            <p:nvPr/>
          </p:nvSpPr>
          <p:spPr>
            <a:xfrm>
              <a:off x="1897379" y="3098596"/>
              <a:ext cx="48895" cy="49530"/>
            </a:xfrm>
            <a:custGeom>
              <a:avLst/>
              <a:gdLst/>
              <a:ahLst/>
              <a:cxnLst/>
              <a:rect l="l" t="t" r="r" b="b"/>
              <a:pathLst>
                <a:path w="48894" h="49530">
                  <a:moveTo>
                    <a:pt x="0" y="49529"/>
                  </a:moveTo>
                  <a:lnTo>
                    <a:pt x="48768" y="49529"/>
                  </a:lnTo>
                  <a:lnTo>
                    <a:pt x="48768" y="0"/>
                  </a:lnTo>
                  <a:lnTo>
                    <a:pt x="0" y="0"/>
                  </a:lnTo>
                  <a:lnTo>
                    <a:pt x="0" y="49529"/>
                  </a:lnTo>
                  <a:close/>
                </a:path>
              </a:pathLst>
            </a:custGeom>
            <a:solidFill>
              <a:srgbClr val="C0C0C0"/>
            </a:solidFill>
          </p:spPr>
          <p:txBody>
            <a:bodyPr wrap="square" lIns="0" tIns="0" rIns="0" bIns="0" rtlCol="0"/>
            <a:lstStyle/>
            <a:p>
              <a:endParaRPr/>
            </a:p>
          </p:txBody>
        </p:sp>
        <p:sp>
          <p:nvSpPr>
            <p:cNvPr id="264" name="object 158"/>
            <p:cNvSpPr/>
            <p:nvPr/>
          </p:nvSpPr>
          <p:spPr>
            <a:xfrm>
              <a:off x="1897379" y="3097834"/>
              <a:ext cx="49530" cy="1905"/>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265" name="object 159"/>
            <p:cNvSpPr/>
            <p:nvPr/>
          </p:nvSpPr>
          <p:spPr>
            <a:xfrm>
              <a:off x="1945385" y="3098596"/>
              <a:ext cx="1905" cy="50800"/>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266" name="object 160"/>
            <p:cNvSpPr/>
            <p:nvPr/>
          </p:nvSpPr>
          <p:spPr>
            <a:xfrm>
              <a:off x="1896617" y="3147364"/>
              <a:ext cx="49530" cy="1905"/>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267" name="object 161"/>
            <p:cNvSpPr/>
            <p:nvPr/>
          </p:nvSpPr>
          <p:spPr>
            <a:xfrm>
              <a:off x="1896617" y="3097834"/>
              <a:ext cx="1905" cy="50800"/>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268" name="object 162"/>
            <p:cNvSpPr/>
            <p:nvPr/>
          </p:nvSpPr>
          <p:spPr>
            <a:xfrm>
              <a:off x="1904238" y="3105454"/>
              <a:ext cx="37465" cy="38100"/>
            </a:xfrm>
            <a:custGeom>
              <a:avLst/>
              <a:gdLst/>
              <a:ahLst/>
              <a:cxnLst/>
              <a:rect l="l" t="t" r="r" b="b"/>
              <a:pathLst>
                <a:path w="37464" h="38100">
                  <a:moveTo>
                    <a:pt x="37338" y="0"/>
                  </a:moveTo>
                  <a:lnTo>
                    <a:pt x="0" y="0"/>
                  </a:lnTo>
                  <a:lnTo>
                    <a:pt x="0" y="28194"/>
                  </a:lnTo>
                  <a:lnTo>
                    <a:pt x="9144" y="28194"/>
                  </a:lnTo>
                  <a:lnTo>
                    <a:pt x="9144" y="38100"/>
                  </a:lnTo>
                  <a:lnTo>
                    <a:pt x="27432" y="38100"/>
                  </a:lnTo>
                  <a:lnTo>
                    <a:pt x="27432" y="27432"/>
                  </a:lnTo>
                  <a:lnTo>
                    <a:pt x="37338" y="27432"/>
                  </a:lnTo>
                  <a:lnTo>
                    <a:pt x="37338" y="0"/>
                  </a:lnTo>
                  <a:close/>
                </a:path>
              </a:pathLst>
            </a:custGeom>
            <a:solidFill>
              <a:srgbClr val="000000"/>
            </a:solidFill>
          </p:spPr>
          <p:txBody>
            <a:bodyPr wrap="square" lIns="0" tIns="0" rIns="0" bIns="0" rtlCol="0"/>
            <a:lstStyle/>
            <a:p>
              <a:endParaRPr/>
            </a:p>
          </p:txBody>
        </p:sp>
        <p:sp>
          <p:nvSpPr>
            <p:cNvPr id="269" name="object 163"/>
            <p:cNvSpPr/>
            <p:nvPr/>
          </p:nvSpPr>
          <p:spPr>
            <a:xfrm>
              <a:off x="1904238" y="3103930"/>
              <a:ext cx="40005" cy="3810"/>
            </a:xfrm>
            <a:custGeom>
              <a:avLst/>
              <a:gdLst/>
              <a:ahLst/>
              <a:cxnLst/>
              <a:rect l="l" t="t" r="r" b="b"/>
              <a:pathLst>
                <a:path w="40005" h="3810">
                  <a:moveTo>
                    <a:pt x="0" y="3809"/>
                  </a:moveTo>
                  <a:lnTo>
                    <a:pt x="39624" y="3809"/>
                  </a:lnTo>
                  <a:lnTo>
                    <a:pt x="39624" y="0"/>
                  </a:lnTo>
                  <a:lnTo>
                    <a:pt x="0" y="0"/>
                  </a:lnTo>
                  <a:lnTo>
                    <a:pt x="0" y="3809"/>
                  </a:lnTo>
                  <a:close/>
                </a:path>
              </a:pathLst>
            </a:custGeom>
            <a:solidFill>
              <a:srgbClr val="1A1A1A"/>
            </a:solidFill>
          </p:spPr>
          <p:txBody>
            <a:bodyPr wrap="square" lIns="0" tIns="0" rIns="0" bIns="0" rtlCol="0"/>
            <a:lstStyle/>
            <a:p>
              <a:endParaRPr/>
            </a:p>
          </p:txBody>
        </p:sp>
        <p:sp>
          <p:nvSpPr>
            <p:cNvPr id="270" name="object 164"/>
            <p:cNvSpPr/>
            <p:nvPr/>
          </p:nvSpPr>
          <p:spPr>
            <a:xfrm>
              <a:off x="1940051" y="3105454"/>
              <a:ext cx="3810" cy="29845"/>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271" name="object 165"/>
            <p:cNvSpPr/>
            <p:nvPr/>
          </p:nvSpPr>
          <p:spPr>
            <a:xfrm>
              <a:off x="1930145" y="3131362"/>
              <a:ext cx="11430" cy="3810"/>
            </a:xfrm>
            <a:custGeom>
              <a:avLst/>
              <a:gdLst/>
              <a:ahLst/>
              <a:cxnLst/>
              <a:rect l="l" t="t" r="r" b="b"/>
              <a:pathLst>
                <a:path w="11430" h="3810">
                  <a:moveTo>
                    <a:pt x="0" y="3810"/>
                  </a:moveTo>
                  <a:lnTo>
                    <a:pt x="11429" y="3810"/>
                  </a:lnTo>
                  <a:lnTo>
                    <a:pt x="11429" y="0"/>
                  </a:lnTo>
                  <a:lnTo>
                    <a:pt x="0" y="0"/>
                  </a:lnTo>
                  <a:lnTo>
                    <a:pt x="0" y="3810"/>
                  </a:lnTo>
                  <a:close/>
                </a:path>
              </a:pathLst>
            </a:custGeom>
            <a:solidFill>
              <a:srgbClr val="1A1A1A"/>
            </a:solidFill>
          </p:spPr>
          <p:txBody>
            <a:bodyPr wrap="square" lIns="0" tIns="0" rIns="0" bIns="0" rtlCol="0"/>
            <a:lstStyle/>
            <a:p>
              <a:endParaRPr/>
            </a:p>
          </p:txBody>
        </p:sp>
        <p:sp>
          <p:nvSpPr>
            <p:cNvPr id="272" name="object 166"/>
            <p:cNvSpPr/>
            <p:nvPr/>
          </p:nvSpPr>
          <p:spPr>
            <a:xfrm>
              <a:off x="1930145" y="3132886"/>
              <a:ext cx="3810" cy="13335"/>
            </a:xfrm>
            <a:custGeom>
              <a:avLst/>
              <a:gdLst/>
              <a:ahLst/>
              <a:cxnLst/>
              <a:rect l="l" t="t" r="r" b="b"/>
              <a:pathLst>
                <a:path w="3810" h="13335">
                  <a:moveTo>
                    <a:pt x="0" y="12953"/>
                  </a:moveTo>
                  <a:lnTo>
                    <a:pt x="3809" y="12953"/>
                  </a:lnTo>
                  <a:lnTo>
                    <a:pt x="3809" y="0"/>
                  </a:lnTo>
                  <a:lnTo>
                    <a:pt x="0" y="0"/>
                  </a:lnTo>
                  <a:lnTo>
                    <a:pt x="0" y="12953"/>
                  </a:lnTo>
                  <a:close/>
                </a:path>
              </a:pathLst>
            </a:custGeom>
            <a:solidFill>
              <a:srgbClr val="1A1A1A"/>
            </a:solidFill>
          </p:spPr>
          <p:txBody>
            <a:bodyPr wrap="square" lIns="0" tIns="0" rIns="0" bIns="0" rtlCol="0"/>
            <a:lstStyle/>
            <a:p>
              <a:endParaRPr/>
            </a:p>
          </p:txBody>
        </p:sp>
        <p:sp>
          <p:nvSpPr>
            <p:cNvPr id="273" name="object 167"/>
            <p:cNvSpPr/>
            <p:nvPr/>
          </p:nvSpPr>
          <p:spPr>
            <a:xfrm>
              <a:off x="1911857" y="3142030"/>
              <a:ext cx="20320" cy="3810"/>
            </a:xfrm>
            <a:custGeom>
              <a:avLst/>
              <a:gdLst/>
              <a:ahLst/>
              <a:cxnLst/>
              <a:rect l="l" t="t" r="r" b="b"/>
              <a:pathLst>
                <a:path w="20319" h="3810">
                  <a:moveTo>
                    <a:pt x="0" y="3810"/>
                  </a:moveTo>
                  <a:lnTo>
                    <a:pt x="19812" y="3810"/>
                  </a:lnTo>
                  <a:lnTo>
                    <a:pt x="19812" y="0"/>
                  </a:lnTo>
                  <a:lnTo>
                    <a:pt x="0" y="0"/>
                  </a:lnTo>
                  <a:lnTo>
                    <a:pt x="0" y="3810"/>
                  </a:lnTo>
                  <a:close/>
                </a:path>
              </a:pathLst>
            </a:custGeom>
            <a:solidFill>
              <a:srgbClr val="1A1A1A"/>
            </a:solidFill>
          </p:spPr>
          <p:txBody>
            <a:bodyPr wrap="square" lIns="0" tIns="0" rIns="0" bIns="0" rtlCol="0"/>
            <a:lstStyle/>
            <a:p>
              <a:endParaRPr/>
            </a:p>
          </p:txBody>
        </p:sp>
        <p:sp>
          <p:nvSpPr>
            <p:cNvPr id="274" name="object 168"/>
            <p:cNvSpPr/>
            <p:nvPr/>
          </p:nvSpPr>
          <p:spPr>
            <a:xfrm>
              <a:off x="1911857" y="3132124"/>
              <a:ext cx="3810" cy="11430"/>
            </a:xfrm>
            <a:custGeom>
              <a:avLst/>
              <a:gdLst/>
              <a:ahLst/>
              <a:cxnLst/>
              <a:rect l="l" t="t" r="r" b="b"/>
              <a:pathLst>
                <a:path w="3810" h="11430">
                  <a:moveTo>
                    <a:pt x="0" y="11430"/>
                  </a:moveTo>
                  <a:lnTo>
                    <a:pt x="3809" y="11430"/>
                  </a:lnTo>
                  <a:lnTo>
                    <a:pt x="3809" y="0"/>
                  </a:lnTo>
                  <a:lnTo>
                    <a:pt x="0" y="0"/>
                  </a:lnTo>
                  <a:lnTo>
                    <a:pt x="0" y="11430"/>
                  </a:lnTo>
                  <a:close/>
                </a:path>
              </a:pathLst>
            </a:custGeom>
            <a:solidFill>
              <a:srgbClr val="1A1A1A"/>
            </a:solidFill>
          </p:spPr>
          <p:txBody>
            <a:bodyPr wrap="square" lIns="0" tIns="0" rIns="0" bIns="0" rtlCol="0"/>
            <a:lstStyle/>
            <a:p>
              <a:endParaRPr/>
            </a:p>
          </p:txBody>
        </p:sp>
        <p:sp>
          <p:nvSpPr>
            <p:cNvPr id="275" name="object 169"/>
            <p:cNvSpPr/>
            <p:nvPr/>
          </p:nvSpPr>
          <p:spPr>
            <a:xfrm>
              <a:off x="1902714" y="3132124"/>
              <a:ext cx="10795" cy="3810"/>
            </a:xfrm>
            <a:custGeom>
              <a:avLst/>
              <a:gdLst/>
              <a:ahLst/>
              <a:cxnLst/>
              <a:rect l="l" t="t" r="r" b="b"/>
              <a:pathLst>
                <a:path w="10794" h="3810">
                  <a:moveTo>
                    <a:pt x="0" y="3810"/>
                  </a:moveTo>
                  <a:lnTo>
                    <a:pt x="10668" y="3810"/>
                  </a:lnTo>
                  <a:lnTo>
                    <a:pt x="10668" y="0"/>
                  </a:lnTo>
                  <a:lnTo>
                    <a:pt x="0" y="0"/>
                  </a:lnTo>
                  <a:lnTo>
                    <a:pt x="0" y="3810"/>
                  </a:lnTo>
                  <a:close/>
                </a:path>
              </a:pathLst>
            </a:custGeom>
            <a:solidFill>
              <a:srgbClr val="1A1A1A"/>
            </a:solidFill>
          </p:spPr>
          <p:txBody>
            <a:bodyPr wrap="square" lIns="0" tIns="0" rIns="0" bIns="0" rtlCol="0"/>
            <a:lstStyle/>
            <a:p>
              <a:endParaRPr/>
            </a:p>
          </p:txBody>
        </p:sp>
        <p:sp>
          <p:nvSpPr>
            <p:cNvPr id="276" name="object 170"/>
            <p:cNvSpPr/>
            <p:nvPr/>
          </p:nvSpPr>
          <p:spPr>
            <a:xfrm>
              <a:off x="1902714" y="3103930"/>
              <a:ext cx="3810" cy="29845"/>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277" name="object 171"/>
            <p:cNvSpPr/>
            <p:nvPr/>
          </p:nvSpPr>
          <p:spPr>
            <a:xfrm>
              <a:off x="1815845" y="3129076"/>
              <a:ext cx="57150" cy="16510"/>
            </a:xfrm>
            <a:custGeom>
              <a:avLst/>
              <a:gdLst/>
              <a:ahLst/>
              <a:cxnLst/>
              <a:rect l="l" t="t" r="r" b="b"/>
              <a:pathLst>
                <a:path w="57150" h="16510">
                  <a:moveTo>
                    <a:pt x="0" y="16001"/>
                  </a:moveTo>
                  <a:lnTo>
                    <a:pt x="57150" y="16001"/>
                  </a:lnTo>
                  <a:lnTo>
                    <a:pt x="57150" y="0"/>
                  </a:lnTo>
                  <a:lnTo>
                    <a:pt x="0" y="0"/>
                  </a:lnTo>
                  <a:lnTo>
                    <a:pt x="0" y="16001"/>
                  </a:lnTo>
                  <a:close/>
                </a:path>
              </a:pathLst>
            </a:custGeom>
            <a:solidFill>
              <a:srgbClr val="000000"/>
            </a:solidFill>
          </p:spPr>
          <p:txBody>
            <a:bodyPr wrap="square" lIns="0" tIns="0" rIns="0" bIns="0" rtlCol="0"/>
            <a:lstStyle/>
            <a:p>
              <a:endParaRPr/>
            </a:p>
          </p:txBody>
        </p:sp>
        <p:sp>
          <p:nvSpPr>
            <p:cNvPr id="278" name="object 172"/>
            <p:cNvSpPr/>
            <p:nvPr/>
          </p:nvSpPr>
          <p:spPr>
            <a:xfrm>
              <a:off x="1622679" y="3063544"/>
              <a:ext cx="0" cy="113664"/>
            </a:xfrm>
            <a:custGeom>
              <a:avLst/>
              <a:gdLst/>
              <a:ahLst/>
              <a:cxnLst/>
              <a:rect l="l" t="t" r="r" b="b"/>
              <a:pathLst>
                <a:path h="113664">
                  <a:moveTo>
                    <a:pt x="0" y="0"/>
                  </a:moveTo>
                  <a:lnTo>
                    <a:pt x="0" y="113537"/>
                  </a:lnTo>
                </a:path>
              </a:pathLst>
            </a:custGeom>
            <a:ln w="3810">
              <a:solidFill>
                <a:srgbClr val="1A1A1A"/>
              </a:solidFill>
            </a:ln>
          </p:spPr>
          <p:txBody>
            <a:bodyPr wrap="square" lIns="0" tIns="0" rIns="0" bIns="0" rtlCol="0"/>
            <a:lstStyle/>
            <a:p>
              <a:endParaRPr/>
            </a:p>
          </p:txBody>
        </p:sp>
        <p:sp>
          <p:nvSpPr>
            <p:cNvPr id="279" name="object 173"/>
            <p:cNvSpPr/>
            <p:nvPr/>
          </p:nvSpPr>
          <p:spPr>
            <a:xfrm>
              <a:off x="2522601" y="3057448"/>
              <a:ext cx="0" cy="119380"/>
            </a:xfrm>
            <a:custGeom>
              <a:avLst/>
              <a:gdLst/>
              <a:ahLst/>
              <a:cxnLst/>
              <a:rect l="l" t="t" r="r" b="b"/>
              <a:pathLst>
                <a:path h="119380">
                  <a:moveTo>
                    <a:pt x="0" y="0"/>
                  </a:moveTo>
                  <a:lnTo>
                    <a:pt x="0" y="118872"/>
                  </a:lnTo>
                </a:path>
              </a:pathLst>
            </a:custGeom>
            <a:ln w="3810">
              <a:solidFill>
                <a:srgbClr val="1A1A1A"/>
              </a:solidFill>
            </a:ln>
          </p:spPr>
          <p:txBody>
            <a:bodyPr wrap="square" lIns="0" tIns="0" rIns="0" bIns="0" rtlCol="0"/>
            <a:lstStyle/>
            <a:p>
              <a:endParaRPr/>
            </a:p>
          </p:txBody>
        </p:sp>
        <p:sp>
          <p:nvSpPr>
            <p:cNvPr id="280" name="object 174"/>
            <p:cNvSpPr/>
            <p:nvPr/>
          </p:nvSpPr>
          <p:spPr>
            <a:xfrm>
              <a:off x="2311907" y="3071164"/>
              <a:ext cx="25400" cy="29845"/>
            </a:xfrm>
            <a:custGeom>
              <a:avLst/>
              <a:gdLst/>
              <a:ahLst/>
              <a:cxnLst/>
              <a:rect l="l" t="t" r="r" b="b"/>
              <a:pathLst>
                <a:path w="25400" h="29844">
                  <a:moveTo>
                    <a:pt x="12954" y="0"/>
                  </a:moveTo>
                  <a:lnTo>
                    <a:pt x="7620" y="1524"/>
                  </a:lnTo>
                  <a:lnTo>
                    <a:pt x="3810" y="3810"/>
                  </a:lnTo>
                  <a:lnTo>
                    <a:pt x="762" y="7620"/>
                  </a:lnTo>
                  <a:lnTo>
                    <a:pt x="0" y="12954"/>
                  </a:lnTo>
                  <a:lnTo>
                    <a:pt x="0" y="17526"/>
                  </a:lnTo>
                  <a:lnTo>
                    <a:pt x="762" y="22098"/>
                  </a:lnTo>
                  <a:lnTo>
                    <a:pt x="3810" y="25908"/>
                  </a:lnTo>
                  <a:lnTo>
                    <a:pt x="7620" y="28956"/>
                  </a:lnTo>
                  <a:lnTo>
                    <a:pt x="12954" y="29718"/>
                  </a:lnTo>
                  <a:lnTo>
                    <a:pt x="17526" y="28956"/>
                  </a:lnTo>
                  <a:lnTo>
                    <a:pt x="21336" y="25908"/>
                  </a:lnTo>
                  <a:lnTo>
                    <a:pt x="24384" y="22098"/>
                  </a:lnTo>
                  <a:lnTo>
                    <a:pt x="25146" y="17526"/>
                  </a:lnTo>
                  <a:lnTo>
                    <a:pt x="25146" y="12954"/>
                  </a:lnTo>
                  <a:lnTo>
                    <a:pt x="24384" y="7620"/>
                  </a:lnTo>
                  <a:lnTo>
                    <a:pt x="21336" y="3810"/>
                  </a:lnTo>
                  <a:lnTo>
                    <a:pt x="17526" y="1524"/>
                  </a:lnTo>
                  <a:lnTo>
                    <a:pt x="12954" y="0"/>
                  </a:lnTo>
                  <a:close/>
                </a:path>
              </a:pathLst>
            </a:custGeom>
            <a:solidFill>
              <a:srgbClr val="000000"/>
            </a:solidFill>
          </p:spPr>
          <p:txBody>
            <a:bodyPr wrap="square" lIns="0" tIns="0" rIns="0" bIns="0" rtlCol="0"/>
            <a:lstStyle/>
            <a:p>
              <a:endParaRPr/>
            </a:p>
          </p:txBody>
        </p:sp>
        <p:sp>
          <p:nvSpPr>
            <p:cNvPr id="281" name="object 175"/>
            <p:cNvSpPr/>
            <p:nvPr/>
          </p:nvSpPr>
          <p:spPr>
            <a:xfrm>
              <a:off x="2311145" y="3070402"/>
              <a:ext cx="26670" cy="31750"/>
            </a:xfrm>
            <a:custGeom>
              <a:avLst/>
              <a:gdLst/>
              <a:ahLst/>
              <a:cxnLst/>
              <a:rect l="l" t="t" r="r" b="b"/>
              <a:pathLst>
                <a:path w="26669" h="31750">
                  <a:moveTo>
                    <a:pt x="13715" y="0"/>
                  </a:moveTo>
                  <a:lnTo>
                    <a:pt x="0" y="13716"/>
                  </a:lnTo>
                  <a:lnTo>
                    <a:pt x="0" y="18288"/>
                  </a:lnTo>
                  <a:lnTo>
                    <a:pt x="761" y="22860"/>
                  </a:lnTo>
                  <a:lnTo>
                    <a:pt x="761" y="23622"/>
                  </a:lnTo>
                  <a:lnTo>
                    <a:pt x="3809" y="27432"/>
                  </a:lnTo>
                  <a:lnTo>
                    <a:pt x="4571" y="27432"/>
                  </a:lnTo>
                  <a:lnTo>
                    <a:pt x="8381" y="30480"/>
                  </a:lnTo>
                  <a:lnTo>
                    <a:pt x="13715" y="31242"/>
                  </a:lnTo>
                  <a:lnTo>
                    <a:pt x="18287" y="30480"/>
                  </a:lnTo>
                  <a:lnTo>
                    <a:pt x="19049" y="30480"/>
                  </a:lnTo>
                  <a:lnTo>
                    <a:pt x="20002" y="29718"/>
                  </a:lnTo>
                  <a:lnTo>
                    <a:pt x="13715" y="29718"/>
                  </a:lnTo>
                  <a:lnTo>
                    <a:pt x="8381" y="28956"/>
                  </a:lnTo>
                  <a:lnTo>
                    <a:pt x="9143" y="28956"/>
                  </a:lnTo>
                  <a:lnTo>
                    <a:pt x="6286" y="26670"/>
                  </a:lnTo>
                  <a:lnTo>
                    <a:pt x="5333" y="26670"/>
                  </a:lnTo>
                  <a:lnTo>
                    <a:pt x="2285" y="22860"/>
                  </a:lnTo>
                  <a:lnTo>
                    <a:pt x="1523" y="18288"/>
                  </a:lnTo>
                  <a:lnTo>
                    <a:pt x="1523" y="13716"/>
                  </a:lnTo>
                  <a:lnTo>
                    <a:pt x="2285" y="8382"/>
                  </a:lnTo>
                  <a:lnTo>
                    <a:pt x="2895" y="8382"/>
                  </a:lnTo>
                  <a:lnTo>
                    <a:pt x="5333" y="5334"/>
                  </a:lnTo>
                  <a:lnTo>
                    <a:pt x="9143" y="3048"/>
                  </a:lnTo>
                  <a:lnTo>
                    <a:pt x="14067" y="1641"/>
                  </a:lnTo>
                  <a:lnTo>
                    <a:pt x="13715" y="1524"/>
                  </a:lnTo>
                  <a:lnTo>
                    <a:pt x="14096" y="762"/>
                  </a:lnTo>
                  <a:lnTo>
                    <a:pt x="13715" y="0"/>
                  </a:lnTo>
                  <a:close/>
                </a:path>
                <a:path w="26669" h="31750">
                  <a:moveTo>
                    <a:pt x="21674" y="26246"/>
                  </a:moveTo>
                  <a:lnTo>
                    <a:pt x="18287" y="28956"/>
                  </a:lnTo>
                  <a:lnTo>
                    <a:pt x="13715" y="29718"/>
                  </a:lnTo>
                  <a:lnTo>
                    <a:pt x="20002" y="29718"/>
                  </a:lnTo>
                  <a:lnTo>
                    <a:pt x="22859" y="27432"/>
                  </a:lnTo>
                  <a:lnTo>
                    <a:pt x="23469" y="26670"/>
                  </a:lnTo>
                  <a:lnTo>
                    <a:pt x="21335" y="26670"/>
                  </a:lnTo>
                  <a:lnTo>
                    <a:pt x="21674" y="26246"/>
                  </a:lnTo>
                  <a:close/>
                </a:path>
                <a:path w="26669" h="31750">
                  <a:moveTo>
                    <a:pt x="5333" y="25908"/>
                  </a:moveTo>
                  <a:lnTo>
                    <a:pt x="5333" y="26670"/>
                  </a:lnTo>
                  <a:lnTo>
                    <a:pt x="6286" y="26670"/>
                  </a:lnTo>
                  <a:lnTo>
                    <a:pt x="5333" y="25908"/>
                  </a:lnTo>
                  <a:close/>
                </a:path>
                <a:path w="26669" h="31750">
                  <a:moveTo>
                    <a:pt x="22097" y="25908"/>
                  </a:moveTo>
                  <a:lnTo>
                    <a:pt x="21674" y="26246"/>
                  </a:lnTo>
                  <a:lnTo>
                    <a:pt x="21335" y="26670"/>
                  </a:lnTo>
                  <a:lnTo>
                    <a:pt x="22097" y="25908"/>
                  </a:lnTo>
                  <a:close/>
                </a:path>
                <a:path w="26669" h="31750">
                  <a:moveTo>
                    <a:pt x="24079" y="25908"/>
                  </a:moveTo>
                  <a:lnTo>
                    <a:pt x="22097" y="25908"/>
                  </a:lnTo>
                  <a:lnTo>
                    <a:pt x="21335" y="26670"/>
                  </a:lnTo>
                  <a:lnTo>
                    <a:pt x="23469" y="26670"/>
                  </a:lnTo>
                  <a:lnTo>
                    <a:pt x="24079" y="25908"/>
                  </a:lnTo>
                  <a:close/>
                </a:path>
                <a:path w="26669" h="31750">
                  <a:moveTo>
                    <a:pt x="25907" y="8382"/>
                  </a:moveTo>
                  <a:lnTo>
                    <a:pt x="24383" y="8382"/>
                  </a:lnTo>
                  <a:lnTo>
                    <a:pt x="25145" y="13716"/>
                  </a:lnTo>
                  <a:lnTo>
                    <a:pt x="25145" y="18288"/>
                  </a:lnTo>
                  <a:lnTo>
                    <a:pt x="24383" y="22860"/>
                  </a:lnTo>
                  <a:lnTo>
                    <a:pt x="21674" y="26246"/>
                  </a:lnTo>
                  <a:lnTo>
                    <a:pt x="22097" y="25908"/>
                  </a:lnTo>
                  <a:lnTo>
                    <a:pt x="24079" y="25908"/>
                  </a:lnTo>
                  <a:lnTo>
                    <a:pt x="25907" y="23622"/>
                  </a:lnTo>
                  <a:lnTo>
                    <a:pt x="25907" y="22860"/>
                  </a:lnTo>
                  <a:lnTo>
                    <a:pt x="26669" y="18288"/>
                  </a:lnTo>
                  <a:lnTo>
                    <a:pt x="26669" y="13716"/>
                  </a:lnTo>
                  <a:lnTo>
                    <a:pt x="25907" y="8382"/>
                  </a:lnTo>
                  <a:close/>
                </a:path>
                <a:path w="26669" h="31750">
                  <a:moveTo>
                    <a:pt x="2895" y="8382"/>
                  </a:moveTo>
                  <a:lnTo>
                    <a:pt x="2285" y="8382"/>
                  </a:lnTo>
                  <a:lnTo>
                    <a:pt x="2285" y="9144"/>
                  </a:lnTo>
                  <a:lnTo>
                    <a:pt x="2895" y="8382"/>
                  </a:lnTo>
                  <a:close/>
                </a:path>
                <a:path w="26669" h="31750">
                  <a:moveTo>
                    <a:pt x="14477" y="0"/>
                  </a:moveTo>
                  <a:lnTo>
                    <a:pt x="14096" y="762"/>
                  </a:lnTo>
                  <a:lnTo>
                    <a:pt x="14477" y="1524"/>
                  </a:lnTo>
                  <a:lnTo>
                    <a:pt x="14067" y="1641"/>
                  </a:lnTo>
                  <a:lnTo>
                    <a:pt x="18287" y="3048"/>
                  </a:lnTo>
                  <a:lnTo>
                    <a:pt x="22097" y="5334"/>
                  </a:lnTo>
                  <a:lnTo>
                    <a:pt x="21335" y="5334"/>
                  </a:lnTo>
                  <a:lnTo>
                    <a:pt x="24383" y="9144"/>
                  </a:lnTo>
                  <a:lnTo>
                    <a:pt x="24383" y="8382"/>
                  </a:lnTo>
                  <a:lnTo>
                    <a:pt x="25907" y="8382"/>
                  </a:lnTo>
                  <a:lnTo>
                    <a:pt x="22859" y="4572"/>
                  </a:lnTo>
                  <a:lnTo>
                    <a:pt x="22859" y="3810"/>
                  </a:lnTo>
                  <a:lnTo>
                    <a:pt x="19049" y="1524"/>
                  </a:lnTo>
                  <a:lnTo>
                    <a:pt x="14477" y="0"/>
                  </a:lnTo>
                  <a:close/>
                </a:path>
                <a:path w="26669" h="31750">
                  <a:moveTo>
                    <a:pt x="14096" y="762"/>
                  </a:moveTo>
                  <a:lnTo>
                    <a:pt x="13715" y="1524"/>
                  </a:lnTo>
                  <a:lnTo>
                    <a:pt x="14067" y="1641"/>
                  </a:lnTo>
                  <a:lnTo>
                    <a:pt x="14477" y="1524"/>
                  </a:lnTo>
                  <a:lnTo>
                    <a:pt x="14096" y="762"/>
                  </a:lnTo>
                  <a:close/>
                </a:path>
              </a:pathLst>
            </a:custGeom>
            <a:solidFill>
              <a:srgbClr val="1A1A1A"/>
            </a:solidFill>
          </p:spPr>
          <p:txBody>
            <a:bodyPr wrap="square" lIns="0" tIns="0" rIns="0" bIns="0" rtlCol="0"/>
            <a:lstStyle/>
            <a:p>
              <a:endParaRPr/>
            </a:p>
          </p:txBody>
        </p:sp>
        <p:sp>
          <p:nvSpPr>
            <p:cNvPr id="282" name="object 176"/>
            <p:cNvSpPr/>
            <p:nvPr/>
          </p:nvSpPr>
          <p:spPr>
            <a:xfrm>
              <a:off x="2324861" y="3070402"/>
              <a:ext cx="1270" cy="1905"/>
            </a:xfrm>
            <a:custGeom>
              <a:avLst/>
              <a:gdLst/>
              <a:ahLst/>
              <a:cxnLst/>
              <a:rect l="l" t="t" r="r" b="b"/>
              <a:pathLst>
                <a:path w="1269" h="1905">
                  <a:moveTo>
                    <a:pt x="0" y="1524"/>
                  </a:moveTo>
                  <a:lnTo>
                    <a:pt x="762" y="1524"/>
                  </a:lnTo>
                  <a:lnTo>
                    <a:pt x="0" y="0"/>
                  </a:lnTo>
                  <a:lnTo>
                    <a:pt x="762" y="0"/>
                  </a:lnTo>
                  <a:lnTo>
                    <a:pt x="0" y="1524"/>
                  </a:lnTo>
                  <a:close/>
                </a:path>
              </a:pathLst>
            </a:custGeom>
            <a:solidFill>
              <a:srgbClr val="1A1A1A"/>
            </a:solidFill>
          </p:spPr>
          <p:txBody>
            <a:bodyPr wrap="square" lIns="0" tIns="0" rIns="0" bIns="0" rtlCol="0"/>
            <a:lstStyle/>
            <a:p>
              <a:endParaRPr/>
            </a:p>
          </p:txBody>
        </p:sp>
        <p:sp>
          <p:nvSpPr>
            <p:cNvPr id="283" name="object 177"/>
            <p:cNvSpPr/>
            <p:nvPr/>
          </p:nvSpPr>
          <p:spPr>
            <a:xfrm>
              <a:off x="2382773" y="3100120"/>
              <a:ext cx="26670" cy="31750"/>
            </a:xfrm>
            <a:custGeom>
              <a:avLst/>
              <a:gdLst/>
              <a:ahLst/>
              <a:cxnLst/>
              <a:rect l="l" t="t" r="r" b="b"/>
              <a:pathLst>
                <a:path w="26669" h="31750">
                  <a:moveTo>
                    <a:pt x="13715" y="0"/>
                  </a:moveTo>
                  <a:lnTo>
                    <a:pt x="8381" y="1523"/>
                  </a:lnTo>
                  <a:lnTo>
                    <a:pt x="3809" y="4571"/>
                  </a:lnTo>
                  <a:lnTo>
                    <a:pt x="761" y="9905"/>
                  </a:lnTo>
                  <a:lnTo>
                    <a:pt x="0" y="16001"/>
                  </a:lnTo>
                  <a:lnTo>
                    <a:pt x="761" y="22097"/>
                  </a:lnTo>
                  <a:lnTo>
                    <a:pt x="3809" y="26669"/>
                  </a:lnTo>
                  <a:lnTo>
                    <a:pt x="8381" y="30479"/>
                  </a:lnTo>
                  <a:lnTo>
                    <a:pt x="13715" y="31241"/>
                  </a:lnTo>
                  <a:lnTo>
                    <a:pt x="18287" y="30479"/>
                  </a:lnTo>
                  <a:lnTo>
                    <a:pt x="22859" y="26669"/>
                  </a:lnTo>
                  <a:lnTo>
                    <a:pt x="25907" y="22097"/>
                  </a:lnTo>
                  <a:lnTo>
                    <a:pt x="26669" y="16001"/>
                  </a:lnTo>
                  <a:lnTo>
                    <a:pt x="25907" y="9905"/>
                  </a:lnTo>
                  <a:lnTo>
                    <a:pt x="22859" y="4571"/>
                  </a:lnTo>
                  <a:lnTo>
                    <a:pt x="18287" y="1523"/>
                  </a:lnTo>
                  <a:lnTo>
                    <a:pt x="13715" y="0"/>
                  </a:lnTo>
                  <a:close/>
                </a:path>
              </a:pathLst>
            </a:custGeom>
            <a:solidFill>
              <a:srgbClr val="000000"/>
            </a:solidFill>
          </p:spPr>
          <p:txBody>
            <a:bodyPr wrap="square" lIns="0" tIns="0" rIns="0" bIns="0" rtlCol="0"/>
            <a:lstStyle/>
            <a:p>
              <a:endParaRPr/>
            </a:p>
          </p:txBody>
        </p:sp>
        <p:sp>
          <p:nvSpPr>
            <p:cNvPr id="284" name="object 178"/>
            <p:cNvSpPr/>
            <p:nvPr/>
          </p:nvSpPr>
          <p:spPr>
            <a:xfrm>
              <a:off x="2381250" y="3098596"/>
              <a:ext cx="30480" cy="35560"/>
            </a:xfrm>
            <a:custGeom>
              <a:avLst/>
              <a:gdLst/>
              <a:ahLst/>
              <a:cxnLst/>
              <a:rect l="l" t="t" r="r" b="b"/>
              <a:pathLst>
                <a:path w="30480" h="35560">
                  <a:moveTo>
                    <a:pt x="21335" y="1523"/>
                  </a:moveTo>
                  <a:lnTo>
                    <a:pt x="9143" y="1523"/>
                  </a:lnTo>
                  <a:lnTo>
                    <a:pt x="4571" y="4571"/>
                  </a:lnTo>
                  <a:lnTo>
                    <a:pt x="3809" y="5333"/>
                  </a:lnTo>
                  <a:lnTo>
                    <a:pt x="761" y="10667"/>
                  </a:lnTo>
                  <a:lnTo>
                    <a:pt x="666" y="12191"/>
                  </a:lnTo>
                  <a:lnTo>
                    <a:pt x="0" y="17525"/>
                  </a:lnTo>
                  <a:lnTo>
                    <a:pt x="0" y="18287"/>
                  </a:lnTo>
                  <a:lnTo>
                    <a:pt x="666" y="23621"/>
                  </a:lnTo>
                  <a:lnTo>
                    <a:pt x="761" y="25145"/>
                  </a:lnTo>
                  <a:lnTo>
                    <a:pt x="3809" y="29717"/>
                  </a:lnTo>
                  <a:lnTo>
                    <a:pt x="4571" y="29717"/>
                  </a:lnTo>
                  <a:lnTo>
                    <a:pt x="9143" y="33527"/>
                  </a:lnTo>
                  <a:lnTo>
                    <a:pt x="9905" y="34289"/>
                  </a:lnTo>
                  <a:lnTo>
                    <a:pt x="15239" y="35051"/>
                  </a:lnTo>
                  <a:lnTo>
                    <a:pt x="16001" y="35051"/>
                  </a:lnTo>
                  <a:lnTo>
                    <a:pt x="20573" y="34289"/>
                  </a:lnTo>
                  <a:lnTo>
                    <a:pt x="21335" y="33527"/>
                  </a:lnTo>
                  <a:lnTo>
                    <a:pt x="24079" y="31241"/>
                  </a:lnTo>
                  <a:lnTo>
                    <a:pt x="15239" y="31241"/>
                  </a:lnTo>
                  <a:lnTo>
                    <a:pt x="15591" y="31183"/>
                  </a:lnTo>
                  <a:lnTo>
                    <a:pt x="10667" y="30479"/>
                  </a:lnTo>
                  <a:lnTo>
                    <a:pt x="11429" y="30479"/>
                  </a:lnTo>
                  <a:lnTo>
                    <a:pt x="7772" y="27431"/>
                  </a:lnTo>
                  <a:lnTo>
                    <a:pt x="6857" y="27431"/>
                  </a:lnTo>
                  <a:lnTo>
                    <a:pt x="3809" y="22859"/>
                  </a:lnTo>
                  <a:lnTo>
                    <a:pt x="4476" y="22859"/>
                  </a:lnTo>
                  <a:lnTo>
                    <a:pt x="3905" y="18287"/>
                  </a:lnTo>
                  <a:lnTo>
                    <a:pt x="4571" y="12191"/>
                  </a:lnTo>
                  <a:lnTo>
                    <a:pt x="3809" y="12191"/>
                  </a:lnTo>
                  <a:lnTo>
                    <a:pt x="6857" y="6857"/>
                  </a:lnTo>
                  <a:lnTo>
                    <a:pt x="8000" y="6857"/>
                  </a:lnTo>
                  <a:lnTo>
                    <a:pt x="11429" y="4571"/>
                  </a:lnTo>
                  <a:lnTo>
                    <a:pt x="13334" y="4571"/>
                  </a:lnTo>
                  <a:lnTo>
                    <a:pt x="15181" y="4044"/>
                  </a:lnTo>
                  <a:lnTo>
                    <a:pt x="14477" y="3809"/>
                  </a:lnTo>
                  <a:lnTo>
                    <a:pt x="24764" y="3809"/>
                  </a:lnTo>
                  <a:lnTo>
                    <a:pt x="21335" y="1523"/>
                  </a:lnTo>
                  <a:close/>
                </a:path>
                <a:path w="30480" h="35560">
                  <a:moveTo>
                    <a:pt x="15591" y="31183"/>
                  </a:moveTo>
                  <a:lnTo>
                    <a:pt x="15239" y="31241"/>
                  </a:lnTo>
                  <a:lnTo>
                    <a:pt x="16001" y="31241"/>
                  </a:lnTo>
                  <a:lnTo>
                    <a:pt x="15591" y="31183"/>
                  </a:lnTo>
                  <a:close/>
                </a:path>
                <a:path w="30480" h="35560">
                  <a:moveTo>
                    <a:pt x="23050" y="27146"/>
                  </a:moveTo>
                  <a:lnTo>
                    <a:pt x="19049" y="30479"/>
                  </a:lnTo>
                  <a:lnTo>
                    <a:pt x="19811" y="30479"/>
                  </a:lnTo>
                  <a:lnTo>
                    <a:pt x="15591" y="31183"/>
                  </a:lnTo>
                  <a:lnTo>
                    <a:pt x="16001" y="31241"/>
                  </a:lnTo>
                  <a:lnTo>
                    <a:pt x="24079" y="31241"/>
                  </a:lnTo>
                  <a:lnTo>
                    <a:pt x="25907" y="29717"/>
                  </a:lnTo>
                  <a:lnTo>
                    <a:pt x="27431" y="27431"/>
                  </a:lnTo>
                  <a:lnTo>
                    <a:pt x="22859" y="27431"/>
                  </a:lnTo>
                  <a:lnTo>
                    <a:pt x="23050" y="27146"/>
                  </a:lnTo>
                  <a:close/>
                </a:path>
                <a:path w="30480" h="35560">
                  <a:moveTo>
                    <a:pt x="6857" y="26669"/>
                  </a:moveTo>
                  <a:lnTo>
                    <a:pt x="6857" y="27431"/>
                  </a:lnTo>
                  <a:lnTo>
                    <a:pt x="7772" y="27431"/>
                  </a:lnTo>
                  <a:lnTo>
                    <a:pt x="6857" y="26669"/>
                  </a:lnTo>
                  <a:close/>
                </a:path>
                <a:path w="30480" h="35560">
                  <a:moveTo>
                    <a:pt x="23621" y="26669"/>
                  </a:moveTo>
                  <a:lnTo>
                    <a:pt x="23050" y="27146"/>
                  </a:lnTo>
                  <a:lnTo>
                    <a:pt x="22859" y="27431"/>
                  </a:lnTo>
                  <a:lnTo>
                    <a:pt x="23621" y="26669"/>
                  </a:lnTo>
                  <a:close/>
                </a:path>
                <a:path w="30480" h="35560">
                  <a:moveTo>
                    <a:pt x="27939" y="26669"/>
                  </a:moveTo>
                  <a:lnTo>
                    <a:pt x="23621" y="26669"/>
                  </a:lnTo>
                  <a:lnTo>
                    <a:pt x="22859" y="27431"/>
                  </a:lnTo>
                  <a:lnTo>
                    <a:pt x="27431" y="27431"/>
                  </a:lnTo>
                  <a:lnTo>
                    <a:pt x="27939" y="26669"/>
                  </a:lnTo>
                  <a:close/>
                </a:path>
                <a:path w="30480" h="35560">
                  <a:moveTo>
                    <a:pt x="25907" y="22859"/>
                  </a:moveTo>
                  <a:lnTo>
                    <a:pt x="23050" y="27146"/>
                  </a:lnTo>
                  <a:lnTo>
                    <a:pt x="23621" y="26669"/>
                  </a:lnTo>
                  <a:lnTo>
                    <a:pt x="27939" y="26669"/>
                  </a:lnTo>
                  <a:lnTo>
                    <a:pt x="28955" y="25145"/>
                  </a:lnTo>
                  <a:lnTo>
                    <a:pt x="29717" y="24383"/>
                  </a:lnTo>
                  <a:lnTo>
                    <a:pt x="29813" y="23621"/>
                  </a:lnTo>
                  <a:lnTo>
                    <a:pt x="25907" y="23621"/>
                  </a:lnTo>
                  <a:lnTo>
                    <a:pt x="25907" y="22859"/>
                  </a:lnTo>
                  <a:close/>
                </a:path>
                <a:path w="30480" h="35560">
                  <a:moveTo>
                    <a:pt x="4476" y="22859"/>
                  </a:moveTo>
                  <a:lnTo>
                    <a:pt x="3809" y="22859"/>
                  </a:lnTo>
                  <a:lnTo>
                    <a:pt x="4571" y="23621"/>
                  </a:lnTo>
                  <a:lnTo>
                    <a:pt x="4476" y="22859"/>
                  </a:lnTo>
                  <a:close/>
                </a:path>
                <a:path w="30480" h="35560">
                  <a:moveTo>
                    <a:pt x="28574" y="17906"/>
                  </a:moveTo>
                  <a:lnTo>
                    <a:pt x="26669" y="18287"/>
                  </a:lnTo>
                  <a:lnTo>
                    <a:pt x="25907" y="23621"/>
                  </a:lnTo>
                  <a:lnTo>
                    <a:pt x="29813" y="23621"/>
                  </a:lnTo>
                  <a:lnTo>
                    <a:pt x="30479" y="18287"/>
                  </a:lnTo>
                  <a:lnTo>
                    <a:pt x="28574" y="17906"/>
                  </a:lnTo>
                  <a:close/>
                </a:path>
                <a:path w="30480" h="35560">
                  <a:moveTo>
                    <a:pt x="3857" y="17906"/>
                  </a:moveTo>
                  <a:lnTo>
                    <a:pt x="3809" y="18287"/>
                  </a:lnTo>
                  <a:lnTo>
                    <a:pt x="3857" y="17906"/>
                  </a:lnTo>
                  <a:close/>
                </a:path>
                <a:path w="30480" h="35560">
                  <a:moveTo>
                    <a:pt x="26622" y="17906"/>
                  </a:moveTo>
                  <a:lnTo>
                    <a:pt x="26574" y="18287"/>
                  </a:lnTo>
                  <a:lnTo>
                    <a:pt x="26622" y="17906"/>
                  </a:lnTo>
                  <a:close/>
                </a:path>
                <a:path w="30480" h="35560">
                  <a:moveTo>
                    <a:pt x="26669" y="17525"/>
                  </a:moveTo>
                  <a:lnTo>
                    <a:pt x="26669" y="18287"/>
                  </a:lnTo>
                  <a:lnTo>
                    <a:pt x="28574" y="17906"/>
                  </a:lnTo>
                  <a:lnTo>
                    <a:pt x="26669" y="17525"/>
                  </a:lnTo>
                  <a:close/>
                </a:path>
                <a:path w="30480" h="35560">
                  <a:moveTo>
                    <a:pt x="3905" y="17525"/>
                  </a:moveTo>
                  <a:lnTo>
                    <a:pt x="3857" y="17906"/>
                  </a:lnTo>
                  <a:lnTo>
                    <a:pt x="3905" y="17525"/>
                  </a:lnTo>
                  <a:close/>
                </a:path>
                <a:path w="30480" h="35560">
                  <a:moveTo>
                    <a:pt x="23094" y="7268"/>
                  </a:moveTo>
                  <a:lnTo>
                    <a:pt x="25907" y="12191"/>
                  </a:lnTo>
                  <a:lnTo>
                    <a:pt x="26622" y="17906"/>
                  </a:lnTo>
                  <a:lnTo>
                    <a:pt x="26669" y="17525"/>
                  </a:lnTo>
                  <a:lnTo>
                    <a:pt x="30479" y="17525"/>
                  </a:lnTo>
                  <a:lnTo>
                    <a:pt x="29717" y="11429"/>
                  </a:lnTo>
                  <a:lnTo>
                    <a:pt x="28955" y="10667"/>
                  </a:lnTo>
                  <a:lnTo>
                    <a:pt x="27214" y="7619"/>
                  </a:lnTo>
                  <a:lnTo>
                    <a:pt x="23621" y="7619"/>
                  </a:lnTo>
                  <a:lnTo>
                    <a:pt x="23094" y="7268"/>
                  </a:lnTo>
                  <a:close/>
                </a:path>
                <a:path w="30480" h="35560">
                  <a:moveTo>
                    <a:pt x="30479" y="17525"/>
                  </a:moveTo>
                  <a:lnTo>
                    <a:pt x="26669" y="17525"/>
                  </a:lnTo>
                  <a:lnTo>
                    <a:pt x="28574" y="17906"/>
                  </a:lnTo>
                  <a:lnTo>
                    <a:pt x="30479" y="17525"/>
                  </a:lnTo>
                  <a:close/>
                </a:path>
                <a:path w="30480" h="35560">
                  <a:moveTo>
                    <a:pt x="8000" y="6857"/>
                  </a:moveTo>
                  <a:lnTo>
                    <a:pt x="6857" y="6857"/>
                  </a:lnTo>
                  <a:lnTo>
                    <a:pt x="6857" y="7619"/>
                  </a:lnTo>
                  <a:lnTo>
                    <a:pt x="8000" y="6857"/>
                  </a:lnTo>
                  <a:close/>
                </a:path>
                <a:path w="30480" h="35560">
                  <a:moveTo>
                    <a:pt x="22859" y="6857"/>
                  </a:moveTo>
                  <a:lnTo>
                    <a:pt x="23094" y="7268"/>
                  </a:lnTo>
                  <a:lnTo>
                    <a:pt x="23621" y="7619"/>
                  </a:lnTo>
                  <a:lnTo>
                    <a:pt x="22859" y="6857"/>
                  </a:lnTo>
                  <a:close/>
                </a:path>
                <a:path w="30480" h="35560">
                  <a:moveTo>
                    <a:pt x="26778" y="6857"/>
                  </a:moveTo>
                  <a:lnTo>
                    <a:pt x="22859" y="6857"/>
                  </a:lnTo>
                  <a:lnTo>
                    <a:pt x="23621" y="7619"/>
                  </a:lnTo>
                  <a:lnTo>
                    <a:pt x="27214" y="7619"/>
                  </a:lnTo>
                  <a:lnTo>
                    <a:pt x="26778" y="6857"/>
                  </a:lnTo>
                  <a:close/>
                </a:path>
                <a:path w="30480" h="35560">
                  <a:moveTo>
                    <a:pt x="25907" y="4571"/>
                  </a:moveTo>
                  <a:lnTo>
                    <a:pt x="19049" y="4571"/>
                  </a:lnTo>
                  <a:lnTo>
                    <a:pt x="23094" y="7268"/>
                  </a:lnTo>
                  <a:lnTo>
                    <a:pt x="22859" y="6857"/>
                  </a:lnTo>
                  <a:lnTo>
                    <a:pt x="26778" y="6857"/>
                  </a:lnTo>
                  <a:lnTo>
                    <a:pt x="25907" y="5333"/>
                  </a:lnTo>
                  <a:lnTo>
                    <a:pt x="25907" y="4571"/>
                  </a:lnTo>
                  <a:close/>
                </a:path>
                <a:path w="30480" h="35560">
                  <a:moveTo>
                    <a:pt x="13334" y="4571"/>
                  </a:moveTo>
                  <a:lnTo>
                    <a:pt x="11429" y="4571"/>
                  </a:lnTo>
                  <a:lnTo>
                    <a:pt x="10667" y="5333"/>
                  </a:lnTo>
                  <a:lnTo>
                    <a:pt x="13334" y="4571"/>
                  </a:lnTo>
                  <a:close/>
                </a:path>
                <a:path w="30480" h="35560">
                  <a:moveTo>
                    <a:pt x="24764" y="3809"/>
                  </a:moveTo>
                  <a:lnTo>
                    <a:pt x="16001" y="3809"/>
                  </a:lnTo>
                  <a:lnTo>
                    <a:pt x="15181" y="4044"/>
                  </a:lnTo>
                  <a:lnTo>
                    <a:pt x="19049" y="5333"/>
                  </a:lnTo>
                  <a:lnTo>
                    <a:pt x="19049" y="4571"/>
                  </a:lnTo>
                  <a:lnTo>
                    <a:pt x="25907" y="4571"/>
                  </a:lnTo>
                  <a:lnTo>
                    <a:pt x="24764" y="3809"/>
                  </a:lnTo>
                  <a:close/>
                </a:path>
                <a:path w="30480" h="35560">
                  <a:moveTo>
                    <a:pt x="16001" y="3809"/>
                  </a:moveTo>
                  <a:lnTo>
                    <a:pt x="14477" y="3809"/>
                  </a:lnTo>
                  <a:lnTo>
                    <a:pt x="15181" y="4044"/>
                  </a:lnTo>
                  <a:lnTo>
                    <a:pt x="16001" y="3809"/>
                  </a:lnTo>
                  <a:close/>
                </a:path>
                <a:path w="30480" h="35560">
                  <a:moveTo>
                    <a:pt x="16001" y="0"/>
                  </a:moveTo>
                  <a:lnTo>
                    <a:pt x="15239" y="0"/>
                  </a:lnTo>
                  <a:lnTo>
                    <a:pt x="9905" y="1523"/>
                  </a:lnTo>
                  <a:lnTo>
                    <a:pt x="20573" y="1523"/>
                  </a:lnTo>
                  <a:lnTo>
                    <a:pt x="16001" y="0"/>
                  </a:lnTo>
                  <a:close/>
                </a:path>
              </a:pathLst>
            </a:custGeom>
            <a:solidFill>
              <a:srgbClr val="1A1A1A"/>
            </a:solidFill>
          </p:spPr>
          <p:txBody>
            <a:bodyPr wrap="square" lIns="0" tIns="0" rIns="0" bIns="0" rtlCol="0"/>
            <a:lstStyle/>
            <a:p>
              <a:endParaRPr/>
            </a:p>
          </p:txBody>
        </p:sp>
        <p:sp>
          <p:nvSpPr>
            <p:cNvPr id="285" name="object 179"/>
            <p:cNvSpPr/>
            <p:nvPr/>
          </p:nvSpPr>
          <p:spPr>
            <a:xfrm>
              <a:off x="2407920" y="3116122"/>
              <a:ext cx="3810" cy="1270"/>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1A1A1A"/>
            </a:solidFill>
          </p:spPr>
          <p:txBody>
            <a:bodyPr wrap="square" lIns="0" tIns="0" rIns="0" bIns="0" rtlCol="0"/>
            <a:lstStyle/>
            <a:p>
              <a:endParaRPr/>
            </a:p>
          </p:txBody>
        </p:sp>
        <p:sp>
          <p:nvSpPr>
            <p:cNvPr id="286" name="object 180"/>
            <p:cNvSpPr/>
            <p:nvPr/>
          </p:nvSpPr>
          <p:spPr>
            <a:xfrm>
              <a:off x="2371344" y="3144316"/>
              <a:ext cx="49530" cy="22225"/>
            </a:xfrm>
            <a:custGeom>
              <a:avLst/>
              <a:gdLst/>
              <a:ahLst/>
              <a:cxnLst/>
              <a:rect l="l" t="t" r="r" b="b"/>
              <a:pathLst>
                <a:path w="49530" h="22225">
                  <a:moveTo>
                    <a:pt x="12953" y="0"/>
                  </a:moveTo>
                  <a:lnTo>
                    <a:pt x="9143" y="762"/>
                  </a:lnTo>
                  <a:lnTo>
                    <a:pt x="0" y="12954"/>
                  </a:lnTo>
                  <a:lnTo>
                    <a:pt x="7619" y="19812"/>
                  </a:lnTo>
                  <a:lnTo>
                    <a:pt x="16001" y="22098"/>
                  </a:lnTo>
                  <a:lnTo>
                    <a:pt x="25907" y="22098"/>
                  </a:lnTo>
                  <a:lnTo>
                    <a:pt x="38099" y="20574"/>
                  </a:lnTo>
                  <a:lnTo>
                    <a:pt x="44195" y="16764"/>
                  </a:lnTo>
                  <a:lnTo>
                    <a:pt x="47243" y="14478"/>
                  </a:lnTo>
                  <a:lnTo>
                    <a:pt x="49529" y="12192"/>
                  </a:lnTo>
                  <a:lnTo>
                    <a:pt x="42719" y="3810"/>
                  </a:lnTo>
                  <a:lnTo>
                    <a:pt x="26669" y="3810"/>
                  </a:lnTo>
                  <a:lnTo>
                    <a:pt x="22097" y="3048"/>
                  </a:lnTo>
                  <a:lnTo>
                    <a:pt x="16001" y="2286"/>
                  </a:lnTo>
                  <a:lnTo>
                    <a:pt x="12953" y="0"/>
                  </a:lnTo>
                  <a:close/>
                </a:path>
                <a:path w="49530" h="22225">
                  <a:moveTo>
                    <a:pt x="39623" y="0"/>
                  </a:moveTo>
                  <a:lnTo>
                    <a:pt x="35051" y="762"/>
                  </a:lnTo>
                  <a:lnTo>
                    <a:pt x="31241" y="3048"/>
                  </a:lnTo>
                  <a:lnTo>
                    <a:pt x="26669" y="3810"/>
                  </a:lnTo>
                  <a:lnTo>
                    <a:pt x="42719" y="3810"/>
                  </a:lnTo>
                  <a:lnTo>
                    <a:pt x="39623" y="0"/>
                  </a:lnTo>
                  <a:close/>
                </a:path>
              </a:pathLst>
            </a:custGeom>
            <a:solidFill>
              <a:srgbClr val="000000"/>
            </a:solidFill>
          </p:spPr>
          <p:txBody>
            <a:bodyPr wrap="square" lIns="0" tIns="0" rIns="0" bIns="0" rtlCol="0"/>
            <a:lstStyle/>
            <a:p>
              <a:endParaRPr/>
            </a:p>
          </p:txBody>
        </p:sp>
        <p:sp>
          <p:nvSpPr>
            <p:cNvPr id="287" name="object 181"/>
            <p:cNvSpPr/>
            <p:nvPr/>
          </p:nvSpPr>
          <p:spPr>
            <a:xfrm>
              <a:off x="2370582" y="3143554"/>
              <a:ext cx="52069" cy="24130"/>
            </a:xfrm>
            <a:custGeom>
              <a:avLst/>
              <a:gdLst/>
              <a:ahLst/>
              <a:cxnLst/>
              <a:rect l="l" t="t" r="r" b="b"/>
              <a:pathLst>
                <a:path w="52069" h="24130">
                  <a:moveTo>
                    <a:pt x="9144" y="19812"/>
                  </a:moveTo>
                  <a:lnTo>
                    <a:pt x="8881" y="20337"/>
                  </a:lnTo>
                  <a:lnTo>
                    <a:pt x="9144" y="20574"/>
                  </a:lnTo>
                  <a:lnTo>
                    <a:pt x="8382" y="21336"/>
                  </a:lnTo>
                  <a:lnTo>
                    <a:pt x="16764" y="23622"/>
                  </a:lnTo>
                  <a:lnTo>
                    <a:pt x="16764" y="22098"/>
                  </a:lnTo>
                  <a:lnTo>
                    <a:pt x="17526" y="22098"/>
                  </a:lnTo>
                  <a:lnTo>
                    <a:pt x="9144" y="19812"/>
                  </a:lnTo>
                  <a:close/>
                </a:path>
                <a:path w="52069" h="24130">
                  <a:moveTo>
                    <a:pt x="17526" y="22098"/>
                  </a:moveTo>
                  <a:lnTo>
                    <a:pt x="16764" y="22098"/>
                  </a:lnTo>
                  <a:lnTo>
                    <a:pt x="16764" y="23622"/>
                  </a:lnTo>
                  <a:lnTo>
                    <a:pt x="17526" y="22098"/>
                  </a:lnTo>
                  <a:close/>
                </a:path>
                <a:path w="52069" h="24130">
                  <a:moveTo>
                    <a:pt x="26670" y="22098"/>
                  </a:moveTo>
                  <a:lnTo>
                    <a:pt x="17526" y="22098"/>
                  </a:lnTo>
                  <a:lnTo>
                    <a:pt x="16764" y="23622"/>
                  </a:lnTo>
                  <a:lnTo>
                    <a:pt x="26670" y="23622"/>
                  </a:lnTo>
                  <a:lnTo>
                    <a:pt x="26670" y="22098"/>
                  </a:lnTo>
                  <a:close/>
                </a:path>
                <a:path w="52069" h="24130">
                  <a:moveTo>
                    <a:pt x="38862" y="20574"/>
                  </a:moveTo>
                  <a:lnTo>
                    <a:pt x="26670" y="22098"/>
                  </a:lnTo>
                  <a:lnTo>
                    <a:pt x="26670" y="23622"/>
                  </a:lnTo>
                  <a:lnTo>
                    <a:pt x="38862" y="22098"/>
                  </a:lnTo>
                  <a:lnTo>
                    <a:pt x="39624" y="22098"/>
                  </a:lnTo>
                  <a:lnTo>
                    <a:pt x="38862" y="20574"/>
                  </a:lnTo>
                  <a:close/>
                </a:path>
                <a:path w="52069" h="24130">
                  <a:moveTo>
                    <a:pt x="44958" y="16764"/>
                  </a:moveTo>
                  <a:lnTo>
                    <a:pt x="38862" y="20574"/>
                  </a:lnTo>
                  <a:lnTo>
                    <a:pt x="39624" y="22098"/>
                  </a:lnTo>
                  <a:lnTo>
                    <a:pt x="45720" y="18288"/>
                  </a:lnTo>
                  <a:lnTo>
                    <a:pt x="44958" y="16764"/>
                  </a:lnTo>
                  <a:close/>
                </a:path>
                <a:path w="52069" h="24130">
                  <a:moveTo>
                    <a:pt x="1524" y="13716"/>
                  </a:moveTo>
                  <a:lnTo>
                    <a:pt x="762" y="14478"/>
                  </a:lnTo>
                  <a:lnTo>
                    <a:pt x="8382" y="21336"/>
                  </a:lnTo>
                  <a:lnTo>
                    <a:pt x="8881" y="20337"/>
                  </a:lnTo>
                  <a:lnTo>
                    <a:pt x="2370" y="14478"/>
                  </a:lnTo>
                  <a:lnTo>
                    <a:pt x="1524" y="14478"/>
                  </a:lnTo>
                  <a:lnTo>
                    <a:pt x="1865" y="14023"/>
                  </a:lnTo>
                  <a:lnTo>
                    <a:pt x="1524" y="13716"/>
                  </a:lnTo>
                  <a:close/>
                </a:path>
                <a:path w="52069" h="24130">
                  <a:moveTo>
                    <a:pt x="8881" y="20337"/>
                  </a:moveTo>
                  <a:lnTo>
                    <a:pt x="8382" y="21336"/>
                  </a:lnTo>
                  <a:lnTo>
                    <a:pt x="9144" y="20574"/>
                  </a:lnTo>
                  <a:lnTo>
                    <a:pt x="8881" y="20337"/>
                  </a:lnTo>
                  <a:close/>
                </a:path>
                <a:path w="52069" h="24130">
                  <a:moveTo>
                    <a:pt x="48006" y="14478"/>
                  </a:moveTo>
                  <a:lnTo>
                    <a:pt x="44958" y="16764"/>
                  </a:lnTo>
                  <a:lnTo>
                    <a:pt x="45720" y="18288"/>
                  </a:lnTo>
                  <a:lnTo>
                    <a:pt x="48768" y="16002"/>
                  </a:lnTo>
                  <a:lnTo>
                    <a:pt x="48006" y="15240"/>
                  </a:lnTo>
                  <a:lnTo>
                    <a:pt x="48260" y="14986"/>
                  </a:lnTo>
                  <a:lnTo>
                    <a:pt x="48006" y="14478"/>
                  </a:lnTo>
                  <a:close/>
                </a:path>
                <a:path w="52069" h="24130">
                  <a:moveTo>
                    <a:pt x="48260" y="14986"/>
                  </a:moveTo>
                  <a:lnTo>
                    <a:pt x="48006" y="15240"/>
                  </a:lnTo>
                  <a:lnTo>
                    <a:pt x="48768" y="16002"/>
                  </a:lnTo>
                  <a:lnTo>
                    <a:pt x="48260" y="14986"/>
                  </a:lnTo>
                  <a:close/>
                </a:path>
                <a:path w="52069" h="24130">
                  <a:moveTo>
                    <a:pt x="51054" y="12954"/>
                  </a:moveTo>
                  <a:lnTo>
                    <a:pt x="49530" y="13716"/>
                  </a:lnTo>
                  <a:lnTo>
                    <a:pt x="48260" y="14986"/>
                  </a:lnTo>
                  <a:lnTo>
                    <a:pt x="48768" y="16002"/>
                  </a:lnTo>
                  <a:lnTo>
                    <a:pt x="51054" y="13716"/>
                  </a:lnTo>
                  <a:lnTo>
                    <a:pt x="51816" y="13716"/>
                  </a:lnTo>
                  <a:lnTo>
                    <a:pt x="51054" y="12954"/>
                  </a:lnTo>
                  <a:close/>
                </a:path>
                <a:path w="52069" h="24130">
                  <a:moveTo>
                    <a:pt x="9144" y="1524"/>
                  </a:moveTo>
                  <a:lnTo>
                    <a:pt x="0" y="13716"/>
                  </a:lnTo>
                  <a:lnTo>
                    <a:pt x="762" y="14478"/>
                  </a:lnTo>
                  <a:lnTo>
                    <a:pt x="1524" y="13716"/>
                  </a:lnTo>
                  <a:lnTo>
                    <a:pt x="2095" y="13716"/>
                  </a:lnTo>
                  <a:lnTo>
                    <a:pt x="10668" y="2286"/>
                  </a:lnTo>
                  <a:lnTo>
                    <a:pt x="9144" y="1524"/>
                  </a:lnTo>
                  <a:close/>
                </a:path>
                <a:path w="52069" h="24130">
                  <a:moveTo>
                    <a:pt x="1865" y="14023"/>
                  </a:moveTo>
                  <a:lnTo>
                    <a:pt x="1524" y="14478"/>
                  </a:lnTo>
                  <a:lnTo>
                    <a:pt x="2370" y="14478"/>
                  </a:lnTo>
                  <a:lnTo>
                    <a:pt x="1865" y="14023"/>
                  </a:lnTo>
                  <a:close/>
                </a:path>
                <a:path w="52069" h="24130">
                  <a:moveTo>
                    <a:pt x="2095" y="13716"/>
                  </a:moveTo>
                  <a:lnTo>
                    <a:pt x="1524" y="13716"/>
                  </a:lnTo>
                  <a:lnTo>
                    <a:pt x="1865" y="14023"/>
                  </a:lnTo>
                  <a:lnTo>
                    <a:pt x="2095" y="13716"/>
                  </a:lnTo>
                  <a:close/>
                </a:path>
                <a:path w="52069" h="24130">
                  <a:moveTo>
                    <a:pt x="40386" y="0"/>
                  </a:moveTo>
                  <a:lnTo>
                    <a:pt x="40386" y="1524"/>
                  </a:lnTo>
                  <a:lnTo>
                    <a:pt x="39714" y="1635"/>
                  </a:lnTo>
                  <a:lnTo>
                    <a:pt x="49530" y="13716"/>
                  </a:lnTo>
                  <a:lnTo>
                    <a:pt x="50292" y="12954"/>
                  </a:lnTo>
                  <a:lnTo>
                    <a:pt x="51054" y="12954"/>
                  </a:lnTo>
                  <a:lnTo>
                    <a:pt x="41148" y="762"/>
                  </a:lnTo>
                  <a:lnTo>
                    <a:pt x="40386" y="0"/>
                  </a:lnTo>
                  <a:close/>
                </a:path>
                <a:path w="52069" h="24130">
                  <a:moveTo>
                    <a:pt x="51054" y="12954"/>
                  </a:moveTo>
                  <a:lnTo>
                    <a:pt x="50292" y="12954"/>
                  </a:lnTo>
                  <a:lnTo>
                    <a:pt x="49530" y="13716"/>
                  </a:lnTo>
                  <a:lnTo>
                    <a:pt x="51054" y="12954"/>
                  </a:lnTo>
                  <a:close/>
                </a:path>
                <a:path w="52069" h="24130">
                  <a:moveTo>
                    <a:pt x="22860" y="3048"/>
                  </a:moveTo>
                  <a:lnTo>
                    <a:pt x="22860" y="4572"/>
                  </a:lnTo>
                  <a:lnTo>
                    <a:pt x="27432" y="5334"/>
                  </a:lnTo>
                  <a:lnTo>
                    <a:pt x="27432" y="3810"/>
                  </a:lnTo>
                  <a:lnTo>
                    <a:pt x="22860" y="3048"/>
                  </a:lnTo>
                  <a:close/>
                </a:path>
                <a:path w="52069" h="24130">
                  <a:moveTo>
                    <a:pt x="32004" y="3048"/>
                  </a:moveTo>
                  <a:lnTo>
                    <a:pt x="27432" y="3810"/>
                  </a:lnTo>
                  <a:lnTo>
                    <a:pt x="27432" y="5334"/>
                  </a:lnTo>
                  <a:lnTo>
                    <a:pt x="32004" y="4572"/>
                  </a:lnTo>
                  <a:lnTo>
                    <a:pt x="32004" y="3048"/>
                  </a:lnTo>
                  <a:close/>
                </a:path>
                <a:path w="52069" h="24130">
                  <a:moveTo>
                    <a:pt x="17481" y="2375"/>
                  </a:moveTo>
                  <a:lnTo>
                    <a:pt x="16764" y="3810"/>
                  </a:lnTo>
                  <a:lnTo>
                    <a:pt x="22860" y="4572"/>
                  </a:lnTo>
                  <a:lnTo>
                    <a:pt x="22860" y="3048"/>
                  </a:lnTo>
                  <a:lnTo>
                    <a:pt x="17481" y="2375"/>
                  </a:lnTo>
                  <a:close/>
                </a:path>
                <a:path w="52069" h="24130">
                  <a:moveTo>
                    <a:pt x="35814" y="762"/>
                  </a:moveTo>
                  <a:lnTo>
                    <a:pt x="32004" y="3048"/>
                  </a:lnTo>
                  <a:lnTo>
                    <a:pt x="32004" y="4572"/>
                  </a:lnTo>
                  <a:lnTo>
                    <a:pt x="32766" y="4572"/>
                  </a:lnTo>
                  <a:lnTo>
                    <a:pt x="36576" y="2286"/>
                  </a:lnTo>
                  <a:lnTo>
                    <a:pt x="35814" y="2286"/>
                  </a:lnTo>
                  <a:lnTo>
                    <a:pt x="35814" y="762"/>
                  </a:lnTo>
                  <a:close/>
                </a:path>
                <a:path w="52069" h="24130">
                  <a:moveTo>
                    <a:pt x="14478" y="0"/>
                  </a:moveTo>
                  <a:lnTo>
                    <a:pt x="13716" y="0"/>
                  </a:lnTo>
                  <a:lnTo>
                    <a:pt x="13716" y="1524"/>
                  </a:lnTo>
                  <a:lnTo>
                    <a:pt x="16764" y="3810"/>
                  </a:lnTo>
                  <a:lnTo>
                    <a:pt x="16764" y="2286"/>
                  </a:lnTo>
                  <a:lnTo>
                    <a:pt x="17526" y="2286"/>
                  </a:lnTo>
                  <a:lnTo>
                    <a:pt x="14478" y="0"/>
                  </a:lnTo>
                  <a:close/>
                </a:path>
                <a:path w="52069" h="24130">
                  <a:moveTo>
                    <a:pt x="16764" y="2286"/>
                  </a:moveTo>
                  <a:lnTo>
                    <a:pt x="16764" y="3810"/>
                  </a:lnTo>
                  <a:lnTo>
                    <a:pt x="17481" y="2375"/>
                  </a:lnTo>
                  <a:lnTo>
                    <a:pt x="16764" y="2286"/>
                  </a:lnTo>
                  <a:close/>
                </a:path>
                <a:path w="52069" h="24130">
                  <a:moveTo>
                    <a:pt x="17526" y="2286"/>
                  </a:moveTo>
                  <a:lnTo>
                    <a:pt x="16764" y="2286"/>
                  </a:lnTo>
                  <a:lnTo>
                    <a:pt x="17481" y="2375"/>
                  </a:lnTo>
                  <a:close/>
                </a:path>
                <a:path w="52069" h="24130">
                  <a:moveTo>
                    <a:pt x="35814" y="762"/>
                  </a:moveTo>
                  <a:lnTo>
                    <a:pt x="35814" y="2286"/>
                  </a:lnTo>
                  <a:lnTo>
                    <a:pt x="36517" y="2168"/>
                  </a:lnTo>
                  <a:lnTo>
                    <a:pt x="35814" y="762"/>
                  </a:lnTo>
                  <a:close/>
                </a:path>
                <a:path w="52069" h="24130">
                  <a:moveTo>
                    <a:pt x="36517" y="2168"/>
                  </a:moveTo>
                  <a:lnTo>
                    <a:pt x="35814" y="2286"/>
                  </a:lnTo>
                  <a:lnTo>
                    <a:pt x="36576" y="2286"/>
                  </a:lnTo>
                  <a:close/>
                </a:path>
                <a:path w="52069" h="24130">
                  <a:moveTo>
                    <a:pt x="40386" y="0"/>
                  </a:moveTo>
                  <a:lnTo>
                    <a:pt x="35814" y="762"/>
                  </a:lnTo>
                  <a:lnTo>
                    <a:pt x="36517" y="2168"/>
                  </a:lnTo>
                  <a:lnTo>
                    <a:pt x="39714" y="1635"/>
                  </a:lnTo>
                  <a:lnTo>
                    <a:pt x="40386" y="0"/>
                  </a:lnTo>
                  <a:close/>
                </a:path>
                <a:path w="52069" h="24130">
                  <a:moveTo>
                    <a:pt x="40386" y="0"/>
                  </a:moveTo>
                  <a:lnTo>
                    <a:pt x="39624" y="1524"/>
                  </a:lnTo>
                  <a:lnTo>
                    <a:pt x="40386" y="1524"/>
                  </a:lnTo>
                  <a:lnTo>
                    <a:pt x="40386" y="0"/>
                  </a:lnTo>
                  <a:close/>
                </a:path>
              </a:pathLst>
            </a:custGeom>
            <a:solidFill>
              <a:srgbClr val="1A1A1A"/>
            </a:solidFill>
          </p:spPr>
          <p:txBody>
            <a:bodyPr wrap="square" lIns="0" tIns="0" rIns="0" bIns="0" rtlCol="0"/>
            <a:lstStyle/>
            <a:p>
              <a:endParaRPr/>
            </a:p>
          </p:txBody>
        </p:sp>
        <p:sp>
          <p:nvSpPr>
            <p:cNvPr id="288" name="object 182"/>
            <p:cNvSpPr/>
            <p:nvPr/>
          </p:nvSpPr>
          <p:spPr>
            <a:xfrm>
              <a:off x="2379726" y="3143554"/>
              <a:ext cx="5080" cy="2540"/>
            </a:xfrm>
            <a:custGeom>
              <a:avLst/>
              <a:gdLst/>
              <a:ahLst/>
              <a:cxnLst/>
              <a:rect l="l" t="t" r="r" b="b"/>
              <a:pathLst>
                <a:path w="5080" h="2539">
                  <a:moveTo>
                    <a:pt x="4572" y="0"/>
                  </a:moveTo>
                  <a:lnTo>
                    <a:pt x="762" y="762"/>
                  </a:lnTo>
                  <a:lnTo>
                    <a:pt x="0" y="1524"/>
                  </a:lnTo>
                  <a:lnTo>
                    <a:pt x="762" y="2286"/>
                  </a:lnTo>
                  <a:lnTo>
                    <a:pt x="4572" y="1524"/>
                  </a:lnTo>
                  <a:lnTo>
                    <a:pt x="4572" y="0"/>
                  </a:lnTo>
                  <a:close/>
                </a:path>
              </a:pathLst>
            </a:custGeom>
            <a:solidFill>
              <a:srgbClr val="1A1A1A"/>
            </a:solidFill>
          </p:spPr>
          <p:txBody>
            <a:bodyPr wrap="square" lIns="0" tIns="0" rIns="0" bIns="0" rtlCol="0"/>
            <a:lstStyle/>
            <a:p>
              <a:endParaRPr/>
            </a:p>
          </p:txBody>
        </p:sp>
        <p:sp>
          <p:nvSpPr>
            <p:cNvPr id="289" name="object 183"/>
            <p:cNvSpPr/>
            <p:nvPr/>
          </p:nvSpPr>
          <p:spPr>
            <a:xfrm>
              <a:off x="2391155" y="3153460"/>
              <a:ext cx="8890" cy="8890"/>
            </a:xfrm>
            <a:custGeom>
              <a:avLst/>
              <a:gdLst/>
              <a:ahLst/>
              <a:cxnLst/>
              <a:rect l="l" t="t" r="r" b="b"/>
              <a:pathLst>
                <a:path w="8889" h="8889">
                  <a:moveTo>
                    <a:pt x="8382" y="0"/>
                  </a:moveTo>
                  <a:lnTo>
                    <a:pt x="0" y="0"/>
                  </a:lnTo>
                  <a:lnTo>
                    <a:pt x="3810" y="8382"/>
                  </a:lnTo>
                  <a:lnTo>
                    <a:pt x="8382" y="0"/>
                  </a:lnTo>
                  <a:close/>
                </a:path>
              </a:pathLst>
            </a:custGeom>
            <a:solidFill>
              <a:srgbClr val="FFFFFF"/>
            </a:solidFill>
          </p:spPr>
          <p:txBody>
            <a:bodyPr wrap="square" lIns="0" tIns="0" rIns="0" bIns="0" rtlCol="0"/>
            <a:lstStyle/>
            <a:p>
              <a:endParaRPr/>
            </a:p>
          </p:txBody>
        </p:sp>
        <p:sp>
          <p:nvSpPr>
            <p:cNvPr id="290" name="object 184"/>
            <p:cNvSpPr/>
            <p:nvPr/>
          </p:nvSpPr>
          <p:spPr>
            <a:xfrm>
              <a:off x="2391155" y="3152698"/>
              <a:ext cx="10160" cy="11430"/>
            </a:xfrm>
            <a:custGeom>
              <a:avLst/>
              <a:gdLst/>
              <a:ahLst/>
              <a:cxnLst/>
              <a:rect l="l" t="t" r="r" b="b"/>
              <a:pathLst>
                <a:path w="10160" h="11430">
                  <a:moveTo>
                    <a:pt x="7620" y="762"/>
                  </a:moveTo>
                  <a:lnTo>
                    <a:pt x="3048" y="9144"/>
                  </a:lnTo>
                  <a:lnTo>
                    <a:pt x="3048" y="9906"/>
                  </a:lnTo>
                  <a:lnTo>
                    <a:pt x="3810" y="11430"/>
                  </a:lnTo>
                  <a:lnTo>
                    <a:pt x="4572" y="9906"/>
                  </a:lnTo>
                  <a:lnTo>
                    <a:pt x="9144" y="1524"/>
                  </a:lnTo>
                  <a:lnTo>
                    <a:pt x="7620" y="762"/>
                  </a:lnTo>
                  <a:close/>
                </a:path>
                <a:path w="10160" h="11430">
                  <a:moveTo>
                    <a:pt x="9906" y="0"/>
                  </a:moveTo>
                  <a:lnTo>
                    <a:pt x="0" y="0"/>
                  </a:lnTo>
                  <a:lnTo>
                    <a:pt x="0" y="1524"/>
                  </a:lnTo>
                  <a:lnTo>
                    <a:pt x="7204" y="1524"/>
                  </a:lnTo>
                  <a:lnTo>
                    <a:pt x="7620" y="762"/>
                  </a:lnTo>
                  <a:lnTo>
                    <a:pt x="9525" y="762"/>
                  </a:lnTo>
                  <a:lnTo>
                    <a:pt x="9906" y="0"/>
                  </a:lnTo>
                  <a:close/>
                </a:path>
                <a:path w="10160" h="11430">
                  <a:moveTo>
                    <a:pt x="9525" y="762"/>
                  </a:moveTo>
                  <a:lnTo>
                    <a:pt x="7620" y="762"/>
                  </a:lnTo>
                  <a:lnTo>
                    <a:pt x="9144" y="1524"/>
                  </a:lnTo>
                  <a:lnTo>
                    <a:pt x="9525" y="762"/>
                  </a:lnTo>
                  <a:close/>
                </a:path>
              </a:pathLst>
            </a:custGeom>
            <a:solidFill>
              <a:srgbClr val="FFFFFF"/>
            </a:solidFill>
          </p:spPr>
          <p:txBody>
            <a:bodyPr wrap="square" lIns="0" tIns="0" rIns="0" bIns="0" rtlCol="0"/>
            <a:lstStyle/>
            <a:p>
              <a:endParaRPr/>
            </a:p>
          </p:txBody>
        </p:sp>
        <p:sp>
          <p:nvSpPr>
            <p:cNvPr id="291" name="object 185"/>
            <p:cNvSpPr/>
            <p:nvPr/>
          </p:nvSpPr>
          <p:spPr>
            <a:xfrm>
              <a:off x="2389632" y="3152698"/>
              <a:ext cx="6350" cy="10160"/>
            </a:xfrm>
            <a:custGeom>
              <a:avLst/>
              <a:gdLst/>
              <a:ahLst/>
              <a:cxnLst/>
              <a:rect l="l" t="t" r="r" b="b"/>
              <a:pathLst>
                <a:path w="6350" h="10160">
                  <a:moveTo>
                    <a:pt x="1524" y="0"/>
                  </a:moveTo>
                  <a:lnTo>
                    <a:pt x="0" y="0"/>
                  </a:lnTo>
                  <a:lnTo>
                    <a:pt x="762" y="1523"/>
                  </a:lnTo>
                  <a:lnTo>
                    <a:pt x="4572" y="9905"/>
                  </a:lnTo>
                  <a:lnTo>
                    <a:pt x="6096" y="9143"/>
                  </a:lnTo>
                  <a:lnTo>
                    <a:pt x="2286" y="761"/>
                  </a:lnTo>
                  <a:lnTo>
                    <a:pt x="1524" y="0"/>
                  </a:lnTo>
                  <a:close/>
                </a:path>
              </a:pathLst>
            </a:custGeom>
            <a:solidFill>
              <a:srgbClr val="FFFFFF"/>
            </a:solidFill>
          </p:spPr>
          <p:txBody>
            <a:bodyPr wrap="square" lIns="0" tIns="0" rIns="0" bIns="0" rtlCol="0"/>
            <a:lstStyle/>
            <a:p>
              <a:endParaRPr/>
            </a:p>
          </p:txBody>
        </p:sp>
        <p:sp>
          <p:nvSpPr>
            <p:cNvPr id="292" name="object 186"/>
            <p:cNvSpPr/>
            <p:nvPr/>
          </p:nvSpPr>
          <p:spPr>
            <a:xfrm>
              <a:off x="2353817" y="3086404"/>
              <a:ext cx="20320" cy="57150"/>
            </a:xfrm>
            <a:custGeom>
              <a:avLst/>
              <a:gdLst/>
              <a:ahLst/>
              <a:cxnLst/>
              <a:rect l="l" t="t" r="r" b="b"/>
              <a:pathLst>
                <a:path w="20319" h="57150">
                  <a:moveTo>
                    <a:pt x="8382" y="0"/>
                  </a:moveTo>
                  <a:lnTo>
                    <a:pt x="2285" y="8381"/>
                  </a:lnTo>
                  <a:lnTo>
                    <a:pt x="0" y="18287"/>
                  </a:lnTo>
                  <a:lnTo>
                    <a:pt x="84" y="31241"/>
                  </a:lnTo>
                  <a:lnTo>
                    <a:pt x="1524" y="44195"/>
                  </a:lnTo>
                  <a:lnTo>
                    <a:pt x="4571" y="51053"/>
                  </a:lnTo>
                  <a:lnTo>
                    <a:pt x="6858" y="54863"/>
                  </a:lnTo>
                  <a:lnTo>
                    <a:pt x="9144" y="57149"/>
                  </a:lnTo>
                  <a:lnTo>
                    <a:pt x="19812" y="45719"/>
                  </a:lnTo>
                  <a:lnTo>
                    <a:pt x="18288" y="40385"/>
                  </a:lnTo>
                  <a:lnTo>
                    <a:pt x="16764" y="35813"/>
                  </a:lnTo>
                  <a:lnTo>
                    <a:pt x="16002" y="31241"/>
                  </a:lnTo>
                  <a:lnTo>
                    <a:pt x="16764" y="25145"/>
                  </a:lnTo>
                  <a:lnTo>
                    <a:pt x="16764" y="18287"/>
                  </a:lnTo>
                  <a:lnTo>
                    <a:pt x="19050" y="14477"/>
                  </a:lnTo>
                  <a:lnTo>
                    <a:pt x="19050" y="10667"/>
                  </a:lnTo>
                  <a:lnTo>
                    <a:pt x="8382" y="0"/>
                  </a:lnTo>
                  <a:close/>
                </a:path>
              </a:pathLst>
            </a:custGeom>
            <a:solidFill>
              <a:srgbClr val="000000"/>
            </a:solidFill>
          </p:spPr>
          <p:txBody>
            <a:bodyPr wrap="square" lIns="0" tIns="0" rIns="0" bIns="0" rtlCol="0"/>
            <a:lstStyle/>
            <a:p>
              <a:endParaRPr/>
            </a:p>
          </p:txBody>
        </p:sp>
        <p:sp>
          <p:nvSpPr>
            <p:cNvPr id="293" name="object 187"/>
            <p:cNvSpPr/>
            <p:nvPr/>
          </p:nvSpPr>
          <p:spPr>
            <a:xfrm>
              <a:off x="2353055" y="3085642"/>
              <a:ext cx="21590" cy="59690"/>
            </a:xfrm>
            <a:custGeom>
              <a:avLst/>
              <a:gdLst/>
              <a:ahLst/>
              <a:cxnLst/>
              <a:rect l="l" t="t" r="r" b="b"/>
              <a:pathLst>
                <a:path w="21589" h="59689">
                  <a:moveTo>
                    <a:pt x="8382" y="55625"/>
                  </a:moveTo>
                  <a:lnTo>
                    <a:pt x="7620" y="56387"/>
                  </a:lnTo>
                  <a:lnTo>
                    <a:pt x="9906" y="58673"/>
                  </a:lnTo>
                  <a:lnTo>
                    <a:pt x="9906" y="59435"/>
                  </a:lnTo>
                  <a:lnTo>
                    <a:pt x="10668" y="58673"/>
                  </a:lnTo>
                  <a:lnTo>
                    <a:pt x="9906" y="57911"/>
                  </a:lnTo>
                  <a:lnTo>
                    <a:pt x="10273" y="57517"/>
                  </a:lnTo>
                  <a:lnTo>
                    <a:pt x="8382" y="55625"/>
                  </a:lnTo>
                  <a:close/>
                </a:path>
                <a:path w="21589" h="59689">
                  <a:moveTo>
                    <a:pt x="10273" y="57517"/>
                  </a:moveTo>
                  <a:lnTo>
                    <a:pt x="9906" y="57911"/>
                  </a:lnTo>
                  <a:lnTo>
                    <a:pt x="10668" y="58673"/>
                  </a:lnTo>
                  <a:lnTo>
                    <a:pt x="10668" y="57911"/>
                  </a:lnTo>
                  <a:lnTo>
                    <a:pt x="10273" y="57517"/>
                  </a:lnTo>
                  <a:close/>
                </a:path>
                <a:path w="21589" h="59689">
                  <a:moveTo>
                    <a:pt x="21336" y="46481"/>
                  </a:moveTo>
                  <a:lnTo>
                    <a:pt x="19907" y="47196"/>
                  </a:lnTo>
                  <a:lnTo>
                    <a:pt x="10273" y="57517"/>
                  </a:lnTo>
                  <a:lnTo>
                    <a:pt x="10668" y="57911"/>
                  </a:lnTo>
                  <a:lnTo>
                    <a:pt x="10668" y="58673"/>
                  </a:lnTo>
                  <a:lnTo>
                    <a:pt x="21336" y="47243"/>
                  </a:lnTo>
                  <a:lnTo>
                    <a:pt x="21336" y="46481"/>
                  </a:lnTo>
                  <a:close/>
                </a:path>
                <a:path w="21589" h="59689">
                  <a:moveTo>
                    <a:pt x="6096" y="51815"/>
                  </a:moveTo>
                  <a:lnTo>
                    <a:pt x="4572" y="52577"/>
                  </a:lnTo>
                  <a:lnTo>
                    <a:pt x="6858" y="56387"/>
                  </a:lnTo>
                  <a:lnTo>
                    <a:pt x="6096" y="54863"/>
                  </a:lnTo>
                  <a:lnTo>
                    <a:pt x="7924" y="54863"/>
                  </a:lnTo>
                  <a:lnTo>
                    <a:pt x="6096" y="51815"/>
                  </a:lnTo>
                  <a:close/>
                </a:path>
                <a:path w="21589" h="59689">
                  <a:moveTo>
                    <a:pt x="7924" y="54863"/>
                  </a:moveTo>
                  <a:lnTo>
                    <a:pt x="6096" y="54863"/>
                  </a:lnTo>
                  <a:lnTo>
                    <a:pt x="7620" y="56387"/>
                  </a:lnTo>
                  <a:lnTo>
                    <a:pt x="8382" y="55625"/>
                  </a:lnTo>
                  <a:lnTo>
                    <a:pt x="7924" y="54863"/>
                  </a:lnTo>
                  <a:close/>
                </a:path>
                <a:path w="21589" h="59689">
                  <a:moveTo>
                    <a:pt x="3048" y="44957"/>
                  </a:moveTo>
                  <a:lnTo>
                    <a:pt x="1524" y="45719"/>
                  </a:lnTo>
                  <a:lnTo>
                    <a:pt x="4572" y="52577"/>
                  </a:lnTo>
                  <a:lnTo>
                    <a:pt x="6096" y="51815"/>
                  </a:lnTo>
                  <a:lnTo>
                    <a:pt x="3048" y="44957"/>
                  </a:lnTo>
                  <a:close/>
                </a:path>
                <a:path w="21589" h="59689">
                  <a:moveTo>
                    <a:pt x="19812" y="41147"/>
                  </a:moveTo>
                  <a:lnTo>
                    <a:pt x="18288" y="41909"/>
                  </a:lnTo>
                  <a:lnTo>
                    <a:pt x="19812" y="47243"/>
                  </a:lnTo>
                  <a:lnTo>
                    <a:pt x="20574" y="46481"/>
                  </a:lnTo>
                  <a:lnTo>
                    <a:pt x="21336" y="46481"/>
                  </a:lnTo>
                  <a:lnTo>
                    <a:pt x="19812" y="41147"/>
                  </a:lnTo>
                  <a:close/>
                </a:path>
                <a:path w="21589" h="59689">
                  <a:moveTo>
                    <a:pt x="21336" y="46481"/>
                  </a:moveTo>
                  <a:lnTo>
                    <a:pt x="20574" y="46481"/>
                  </a:lnTo>
                  <a:lnTo>
                    <a:pt x="19907" y="47196"/>
                  </a:lnTo>
                  <a:lnTo>
                    <a:pt x="21336" y="46481"/>
                  </a:lnTo>
                  <a:close/>
                </a:path>
                <a:path w="21589" h="59689">
                  <a:moveTo>
                    <a:pt x="2286" y="9143"/>
                  </a:moveTo>
                  <a:lnTo>
                    <a:pt x="0" y="19049"/>
                  </a:lnTo>
                  <a:lnTo>
                    <a:pt x="84" y="32003"/>
                  </a:lnTo>
                  <a:lnTo>
                    <a:pt x="1524" y="44957"/>
                  </a:lnTo>
                  <a:lnTo>
                    <a:pt x="1524" y="45719"/>
                  </a:lnTo>
                  <a:lnTo>
                    <a:pt x="3048" y="44957"/>
                  </a:lnTo>
                  <a:lnTo>
                    <a:pt x="1608" y="32003"/>
                  </a:lnTo>
                  <a:lnTo>
                    <a:pt x="1524" y="19049"/>
                  </a:lnTo>
                  <a:lnTo>
                    <a:pt x="3652" y="9827"/>
                  </a:lnTo>
                  <a:lnTo>
                    <a:pt x="2286" y="9143"/>
                  </a:lnTo>
                  <a:close/>
                </a:path>
                <a:path w="21589" h="59689">
                  <a:moveTo>
                    <a:pt x="16764" y="19049"/>
                  </a:moveTo>
                  <a:lnTo>
                    <a:pt x="16764" y="25907"/>
                  </a:lnTo>
                  <a:lnTo>
                    <a:pt x="16002" y="32003"/>
                  </a:lnTo>
                  <a:lnTo>
                    <a:pt x="16764" y="36575"/>
                  </a:lnTo>
                  <a:lnTo>
                    <a:pt x="16764" y="37337"/>
                  </a:lnTo>
                  <a:lnTo>
                    <a:pt x="18288" y="41909"/>
                  </a:lnTo>
                  <a:lnTo>
                    <a:pt x="19812" y="41147"/>
                  </a:lnTo>
                  <a:lnTo>
                    <a:pt x="18288" y="36575"/>
                  </a:lnTo>
                  <a:lnTo>
                    <a:pt x="17526" y="32003"/>
                  </a:lnTo>
                  <a:lnTo>
                    <a:pt x="18288" y="25907"/>
                  </a:lnTo>
                  <a:lnTo>
                    <a:pt x="18288" y="19811"/>
                  </a:lnTo>
                  <a:lnTo>
                    <a:pt x="16764" y="19049"/>
                  </a:lnTo>
                  <a:close/>
                </a:path>
                <a:path w="21589" h="59689">
                  <a:moveTo>
                    <a:pt x="20574" y="15239"/>
                  </a:moveTo>
                  <a:lnTo>
                    <a:pt x="19050" y="15239"/>
                  </a:lnTo>
                  <a:lnTo>
                    <a:pt x="16764" y="19049"/>
                  </a:lnTo>
                  <a:lnTo>
                    <a:pt x="18288" y="19811"/>
                  </a:lnTo>
                  <a:lnTo>
                    <a:pt x="18288" y="19049"/>
                  </a:lnTo>
                  <a:lnTo>
                    <a:pt x="18745" y="19049"/>
                  </a:lnTo>
                  <a:lnTo>
                    <a:pt x="20574" y="16001"/>
                  </a:lnTo>
                  <a:lnTo>
                    <a:pt x="20574" y="15239"/>
                  </a:lnTo>
                  <a:close/>
                </a:path>
                <a:path w="21589" h="59689">
                  <a:moveTo>
                    <a:pt x="18745" y="19049"/>
                  </a:moveTo>
                  <a:lnTo>
                    <a:pt x="18288" y="19049"/>
                  </a:lnTo>
                  <a:lnTo>
                    <a:pt x="18288" y="19811"/>
                  </a:lnTo>
                  <a:lnTo>
                    <a:pt x="18745" y="19049"/>
                  </a:lnTo>
                  <a:close/>
                </a:path>
                <a:path w="21589" h="59689">
                  <a:moveTo>
                    <a:pt x="9144" y="0"/>
                  </a:moveTo>
                  <a:lnTo>
                    <a:pt x="8382" y="761"/>
                  </a:lnTo>
                  <a:lnTo>
                    <a:pt x="9906" y="1523"/>
                  </a:lnTo>
                  <a:lnTo>
                    <a:pt x="9585" y="1965"/>
                  </a:lnTo>
                  <a:lnTo>
                    <a:pt x="19812" y="12191"/>
                  </a:lnTo>
                  <a:lnTo>
                    <a:pt x="20574" y="11429"/>
                  </a:lnTo>
                  <a:lnTo>
                    <a:pt x="9144" y="0"/>
                  </a:lnTo>
                  <a:close/>
                </a:path>
                <a:path w="21589" h="59689">
                  <a:moveTo>
                    <a:pt x="4364" y="9143"/>
                  </a:moveTo>
                  <a:lnTo>
                    <a:pt x="3810" y="9143"/>
                  </a:lnTo>
                  <a:lnTo>
                    <a:pt x="3652" y="9827"/>
                  </a:lnTo>
                  <a:lnTo>
                    <a:pt x="3810" y="9905"/>
                  </a:lnTo>
                  <a:lnTo>
                    <a:pt x="4364" y="9143"/>
                  </a:lnTo>
                  <a:close/>
                </a:path>
                <a:path w="21589" h="59689">
                  <a:moveTo>
                    <a:pt x="8382" y="761"/>
                  </a:moveTo>
                  <a:lnTo>
                    <a:pt x="2286" y="9143"/>
                  </a:lnTo>
                  <a:lnTo>
                    <a:pt x="3652" y="9827"/>
                  </a:lnTo>
                  <a:lnTo>
                    <a:pt x="3810" y="9143"/>
                  </a:lnTo>
                  <a:lnTo>
                    <a:pt x="4364" y="9143"/>
                  </a:lnTo>
                  <a:lnTo>
                    <a:pt x="9585" y="1965"/>
                  </a:lnTo>
                  <a:lnTo>
                    <a:pt x="8382" y="761"/>
                  </a:lnTo>
                  <a:close/>
                </a:path>
                <a:path w="21589" h="59689">
                  <a:moveTo>
                    <a:pt x="8382" y="761"/>
                  </a:moveTo>
                  <a:lnTo>
                    <a:pt x="9585" y="1965"/>
                  </a:lnTo>
                  <a:lnTo>
                    <a:pt x="9906" y="1523"/>
                  </a:lnTo>
                  <a:lnTo>
                    <a:pt x="8382" y="761"/>
                  </a:lnTo>
                  <a:close/>
                </a:path>
              </a:pathLst>
            </a:custGeom>
            <a:solidFill>
              <a:srgbClr val="1A1A1A"/>
            </a:solidFill>
          </p:spPr>
          <p:txBody>
            <a:bodyPr wrap="square" lIns="0" tIns="0" rIns="0" bIns="0" rtlCol="0"/>
            <a:lstStyle/>
            <a:p>
              <a:endParaRPr/>
            </a:p>
          </p:txBody>
        </p:sp>
        <p:sp>
          <p:nvSpPr>
            <p:cNvPr id="294" name="object 188"/>
            <p:cNvSpPr/>
            <p:nvPr/>
          </p:nvSpPr>
          <p:spPr>
            <a:xfrm>
              <a:off x="2372105" y="3097072"/>
              <a:ext cx="1905" cy="3810"/>
            </a:xfrm>
            <a:custGeom>
              <a:avLst/>
              <a:gdLst/>
              <a:ahLst/>
              <a:cxnLst/>
              <a:rect l="l" t="t" r="r" b="b"/>
              <a:pathLst>
                <a:path w="1905" h="3810">
                  <a:moveTo>
                    <a:pt x="0" y="3810"/>
                  </a:moveTo>
                  <a:lnTo>
                    <a:pt x="1524" y="3810"/>
                  </a:lnTo>
                  <a:lnTo>
                    <a:pt x="1524" y="0"/>
                  </a:lnTo>
                  <a:lnTo>
                    <a:pt x="0" y="0"/>
                  </a:lnTo>
                  <a:lnTo>
                    <a:pt x="0" y="3810"/>
                  </a:lnTo>
                  <a:close/>
                </a:path>
              </a:pathLst>
            </a:custGeom>
            <a:solidFill>
              <a:srgbClr val="1A1A1A"/>
            </a:solidFill>
          </p:spPr>
          <p:txBody>
            <a:bodyPr wrap="square" lIns="0" tIns="0" rIns="0" bIns="0" rtlCol="0"/>
            <a:lstStyle/>
            <a:p>
              <a:endParaRPr/>
            </a:p>
          </p:txBody>
        </p:sp>
        <p:sp>
          <p:nvSpPr>
            <p:cNvPr id="295" name="object 189"/>
            <p:cNvSpPr/>
            <p:nvPr/>
          </p:nvSpPr>
          <p:spPr>
            <a:xfrm>
              <a:off x="2358389" y="3110026"/>
              <a:ext cx="7620" cy="9525"/>
            </a:xfrm>
            <a:custGeom>
              <a:avLst/>
              <a:gdLst/>
              <a:ahLst/>
              <a:cxnLst/>
              <a:rect l="l" t="t" r="r" b="b"/>
              <a:pathLst>
                <a:path w="7619" h="9525">
                  <a:moveTo>
                    <a:pt x="7619" y="0"/>
                  </a:moveTo>
                  <a:lnTo>
                    <a:pt x="0" y="3810"/>
                  </a:lnTo>
                  <a:lnTo>
                    <a:pt x="7619" y="9144"/>
                  </a:lnTo>
                  <a:lnTo>
                    <a:pt x="7619" y="0"/>
                  </a:lnTo>
                  <a:close/>
                </a:path>
              </a:pathLst>
            </a:custGeom>
            <a:solidFill>
              <a:srgbClr val="FFFFFF"/>
            </a:solidFill>
          </p:spPr>
          <p:txBody>
            <a:bodyPr wrap="square" lIns="0" tIns="0" rIns="0" bIns="0" rtlCol="0"/>
            <a:lstStyle/>
            <a:p>
              <a:endParaRPr/>
            </a:p>
          </p:txBody>
        </p:sp>
        <p:sp>
          <p:nvSpPr>
            <p:cNvPr id="296" name="object 190"/>
            <p:cNvSpPr/>
            <p:nvPr/>
          </p:nvSpPr>
          <p:spPr>
            <a:xfrm>
              <a:off x="2356866" y="3110026"/>
              <a:ext cx="10160" cy="10795"/>
            </a:xfrm>
            <a:custGeom>
              <a:avLst/>
              <a:gdLst/>
              <a:ahLst/>
              <a:cxnLst/>
              <a:rect l="l" t="t" r="r" b="b"/>
              <a:pathLst>
                <a:path w="10160" h="10794">
                  <a:moveTo>
                    <a:pt x="9906" y="8382"/>
                  </a:moveTo>
                  <a:lnTo>
                    <a:pt x="9144" y="9906"/>
                  </a:lnTo>
                  <a:lnTo>
                    <a:pt x="9906" y="10668"/>
                  </a:lnTo>
                  <a:lnTo>
                    <a:pt x="9906" y="8382"/>
                  </a:lnTo>
                  <a:close/>
                </a:path>
                <a:path w="10160" h="10794">
                  <a:moveTo>
                    <a:pt x="2286" y="3048"/>
                  </a:moveTo>
                  <a:lnTo>
                    <a:pt x="1524" y="3048"/>
                  </a:lnTo>
                  <a:lnTo>
                    <a:pt x="0" y="3810"/>
                  </a:lnTo>
                  <a:lnTo>
                    <a:pt x="1524" y="4572"/>
                  </a:lnTo>
                  <a:lnTo>
                    <a:pt x="9144" y="9906"/>
                  </a:lnTo>
                  <a:lnTo>
                    <a:pt x="8382" y="9144"/>
                  </a:lnTo>
                  <a:lnTo>
                    <a:pt x="8382" y="7315"/>
                  </a:lnTo>
                  <a:lnTo>
                    <a:pt x="2286" y="3048"/>
                  </a:lnTo>
                  <a:close/>
                </a:path>
                <a:path w="10160" h="10794">
                  <a:moveTo>
                    <a:pt x="8382" y="7315"/>
                  </a:moveTo>
                  <a:lnTo>
                    <a:pt x="8382" y="9144"/>
                  </a:lnTo>
                  <a:lnTo>
                    <a:pt x="9144" y="9906"/>
                  </a:lnTo>
                  <a:lnTo>
                    <a:pt x="9906" y="8382"/>
                  </a:lnTo>
                  <a:lnTo>
                    <a:pt x="8382" y="7315"/>
                  </a:lnTo>
                  <a:close/>
                </a:path>
                <a:path w="10160" h="10794">
                  <a:moveTo>
                    <a:pt x="9906" y="0"/>
                  </a:moveTo>
                  <a:lnTo>
                    <a:pt x="8382" y="0"/>
                  </a:lnTo>
                  <a:lnTo>
                    <a:pt x="8382" y="7315"/>
                  </a:lnTo>
                  <a:lnTo>
                    <a:pt x="9906" y="8382"/>
                  </a:lnTo>
                  <a:lnTo>
                    <a:pt x="9906" y="0"/>
                  </a:lnTo>
                  <a:close/>
                </a:path>
              </a:pathLst>
            </a:custGeom>
            <a:solidFill>
              <a:srgbClr val="FFFFFF"/>
            </a:solidFill>
          </p:spPr>
          <p:txBody>
            <a:bodyPr wrap="square" lIns="0" tIns="0" rIns="0" bIns="0" rtlCol="0"/>
            <a:lstStyle/>
            <a:p>
              <a:endParaRPr/>
            </a:p>
          </p:txBody>
        </p:sp>
        <p:sp>
          <p:nvSpPr>
            <p:cNvPr id="297" name="object 191"/>
            <p:cNvSpPr/>
            <p:nvPr/>
          </p:nvSpPr>
          <p:spPr>
            <a:xfrm>
              <a:off x="2358389" y="3108502"/>
              <a:ext cx="8890" cy="6350"/>
            </a:xfrm>
            <a:custGeom>
              <a:avLst/>
              <a:gdLst/>
              <a:ahLst/>
              <a:cxnLst/>
              <a:rect l="l" t="t" r="r" b="b"/>
              <a:pathLst>
                <a:path w="8889" h="6350">
                  <a:moveTo>
                    <a:pt x="8382" y="0"/>
                  </a:moveTo>
                  <a:lnTo>
                    <a:pt x="7620" y="762"/>
                  </a:lnTo>
                  <a:lnTo>
                    <a:pt x="0" y="4572"/>
                  </a:lnTo>
                  <a:lnTo>
                    <a:pt x="762" y="6096"/>
                  </a:lnTo>
                  <a:lnTo>
                    <a:pt x="8382" y="2286"/>
                  </a:lnTo>
                  <a:lnTo>
                    <a:pt x="8382" y="0"/>
                  </a:lnTo>
                  <a:close/>
                </a:path>
              </a:pathLst>
            </a:custGeom>
            <a:solidFill>
              <a:srgbClr val="FFFFFF"/>
            </a:solidFill>
          </p:spPr>
          <p:txBody>
            <a:bodyPr wrap="square" lIns="0" tIns="0" rIns="0" bIns="0" rtlCol="0"/>
            <a:lstStyle/>
            <a:p>
              <a:endParaRPr/>
            </a:p>
          </p:txBody>
        </p:sp>
        <p:sp>
          <p:nvSpPr>
            <p:cNvPr id="298" name="object 192"/>
            <p:cNvSpPr/>
            <p:nvPr/>
          </p:nvSpPr>
          <p:spPr>
            <a:xfrm>
              <a:off x="2417064" y="3085642"/>
              <a:ext cx="19050" cy="58419"/>
            </a:xfrm>
            <a:custGeom>
              <a:avLst/>
              <a:gdLst/>
              <a:ahLst/>
              <a:cxnLst/>
              <a:rect l="l" t="t" r="r" b="b"/>
              <a:pathLst>
                <a:path w="19050" h="58419">
                  <a:moveTo>
                    <a:pt x="11430" y="0"/>
                  </a:moveTo>
                  <a:lnTo>
                    <a:pt x="762" y="10667"/>
                  </a:lnTo>
                  <a:lnTo>
                    <a:pt x="0" y="15239"/>
                  </a:lnTo>
                  <a:lnTo>
                    <a:pt x="2286" y="19049"/>
                  </a:lnTo>
                  <a:lnTo>
                    <a:pt x="3048" y="25907"/>
                  </a:lnTo>
                  <a:lnTo>
                    <a:pt x="3048" y="31241"/>
                  </a:lnTo>
                  <a:lnTo>
                    <a:pt x="2286" y="36575"/>
                  </a:lnTo>
                  <a:lnTo>
                    <a:pt x="762" y="41147"/>
                  </a:lnTo>
                  <a:lnTo>
                    <a:pt x="0" y="45719"/>
                  </a:lnTo>
                  <a:lnTo>
                    <a:pt x="10668" y="57911"/>
                  </a:lnTo>
                  <a:lnTo>
                    <a:pt x="12192" y="55625"/>
                  </a:lnTo>
                  <a:lnTo>
                    <a:pt x="14478" y="51815"/>
                  </a:lnTo>
                  <a:lnTo>
                    <a:pt x="17526" y="44957"/>
                  </a:lnTo>
                  <a:lnTo>
                    <a:pt x="19050" y="31241"/>
                  </a:lnTo>
                  <a:lnTo>
                    <a:pt x="19050" y="18287"/>
                  </a:lnTo>
                  <a:lnTo>
                    <a:pt x="16764" y="9143"/>
                  </a:lnTo>
                  <a:lnTo>
                    <a:pt x="11430" y="0"/>
                  </a:lnTo>
                  <a:close/>
                </a:path>
              </a:pathLst>
            </a:custGeom>
            <a:solidFill>
              <a:srgbClr val="000000"/>
            </a:solidFill>
          </p:spPr>
          <p:txBody>
            <a:bodyPr wrap="square" lIns="0" tIns="0" rIns="0" bIns="0" rtlCol="0"/>
            <a:lstStyle/>
            <a:p>
              <a:endParaRPr/>
            </a:p>
          </p:txBody>
        </p:sp>
        <p:sp>
          <p:nvSpPr>
            <p:cNvPr id="299" name="object 193"/>
            <p:cNvSpPr/>
            <p:nvPr/>
          </p:nvSpPr>
          <p:spPr>
            <a:xfrm>
              <a:off x="2416301" y="3084880"/>
              <a:ext cx="20955" cy="60325"/>
            </a:xfrm>
            <a:custGeom>
              <a:avLst/>
              <a:gdLst/>
              <a:ahLst/>
              <a:cxnLst/>
              <a:rect l="l" t="t" r="r" b="b"/>
              <a:pathLst>
                <a:path w="20955" h="60325">
                  <a:moveTo>
                    <a:pt x="12192" y="56387"/>
                  </a:moveTo>
                  <a:lnTo>
                    <a:pt x="11327" y="57685"/>
                  </a:lnTo>
                  <a:lnTo>
                    <a:pt x="12192" y="58673"/>
                  </a:lnTo>
                  <a:lnTo>
                    <a:pt x="10668" y="59435"/>
                  </a:lnTo>
                  <a:lnTo>
                    <a:pt x="11430" y="60197"/>
                  </a:lnTo>
                  <a:lnTo>
                    <a:pt x="12192" y="59435"/>
                  </a:lnTo>
                  <a:lnTo>
                    <a:pt x="13716" y="57149"/>
                  </a:lnTo>
                  <a:lnTo>
                    <a:pt x="12192" y="56387"/>
                  </a:lnTo>
                  <a:close/>
                </a:path>
                <a:path w="20955" h="60325">
                  <a:moveTo>
                    <a:pt x="762" y="41909"/>
                  </a:moveTo>
                  <a:lnTo>
                    <a:pt x="127" y="45719"/>
                  </a:lnTo>
                  <a:lnTo>
                    <a:pt x="0" y="47243"/>
                  </a:lnTo>
                  <a:lnTo>
                    <a:pt x="10668" y="59435"/>
                  </a:lnTo>
                  <a:lnTo>
                    <a:pt x="10668" y="58673"/>
                  </a:lnTo>
                  <a:lnTo>
                    <a:pt x="11327" y="57685"/>
                  </a:lnTo>
                  <a:lnTo>
                    <a:pt x="1524" y="46481"/>
                  </a:lnTo>
                  <a:lnTo>
                    <a:pt x="2168" y="42613"/>
                  </a:lnTo>
                  <a:lnTo>
                    <a:pt x="762" y="41909"/>
                  </a:lnTo>
                  <a:close/>
                </a:path>
                <a:path w="20955" h="60325">
                  <a:moveTo>
                    <a:pt x="11327" y="57685"/>
                  </a:moveTo>
                  <a:lnTo>
                    <a:pt x="10668" y="58673"/>
                  </a:lnTo>
                  <a:lnTo>
                    <a:pt x="10668" y="59435"/>
                  </a:lnTo>
                  <a:lnTo>
                    <a:pt x="12192" y="58673"/>
                  </a:lnTo>
                  <a:lnTo>
                    <a:pt x="11327" y="57685"/>
                  </a:lnTo>
                  <a:close/>
                </a:path>
                <a:path w="20955" h="60325">
                  <a:moveTo>
                    <a:pt x="14478" y="52577"/>
                  </a:moveTo>
                  <a:lnTo>
                    <a:pt x="12192" y="56387"/>
                  </a:lnTo>
                  <a:lnTo>
                    <a:pt x="13716" y="57149"/>
                  </a:lnTo>
                  <a:lnTo>
                    <a:pt x="16002" y="53339"/>
                  </a:lnTo>
                  <a:lnTo>
                    <a:pt x="14478" y="52577"/>
                  </a:lnTo>
                  <a:close/>
                </a:path>
                <a:path w="20955" h="60325">
                  <a:moveTo>
                    <a:pt x="17526" y="45719"/>
                  </a:moveTo>
                  <a:lnTo>
                    <a:pt x="14478" y="52577"/>
                  </a:lnTo>
                  <a:lnTo>
                    <a:pt x="16002" y="53339"/>
                  </a:lnTo>
                  <a:lnTo>
                    <a:pt x="19050" y="46481"/>
                  </a:lnTo>
                  <a:lnTo>
                    <a:pt x="17526" y="45719"/>
                  </a:lnTo>
                  <a:close/>
                </a:path>
                <a:path w="20955" h="60325">
                  <a:moveTo>
                    <a:pt x="18288" y="9905"/>
                  </a:moveTo>
                  <a:lnTo>
                    <a:pt x="16933" y="10583"/>
                  </a:lnTo>
                  <a:lnTo>
                    <a:pt x="19050" y="19049"/>
                  </a:lnTo>
                  <a:lnTo>
                    <a:pt x="19050" y="32003"/>
                  </a:lnTo>
                  <a:lnTo>
                    <a:pt x="17526" y="45719"/>
                  </a:lnTo>
                  <a:lnTo>
                    <a:pt x="19050" y="46481"/>
                  </a:lnTo>
                  <a:lnTo>
                    <a:pt x="19050" y="45719"/>
                  </a:lnTo>
                  <a:lnTo>
                    <a:pt x="20574" y="32003"/>
                  </a:lnTo>
                  <a:lnTo>
                    <a:pt x="20574" y="19049"/>
                  </a:lnTo>
                  <a:lnTo>
                    <a:pt x="18288" y="9905"/>
                  </a:lnTo>
                  <a:close/>
                </a:path>
                <a:path w="20955" h="60325">
                  <a:moveTo>
                    <a:pt x="2540" y="41909"/>
                  </a:moveTo>
                  <a:lnTo>
                    <a:pt x="2286" y="41909"/>
                  </a:lnTo>
                  <a:lnTo>
                    <a:pt x="2286" y="42671"/>
                  </a:lnTo>
                  <a:lnTo>
                    <a:pt x="2540" y="41909"/>
                  </a:lnTo>
                  <a:close/>
                </a:path>
                <a:path w="20955" h="60325">
                  <a:moveTo>
                    <a:pt x="3810" y="19811"/>
                  </a:moveTo>
                  <a:lnTo>
                    <a:pt x="2366" y="20533"/>
                  </a:lnTo>
                  <a:lnTo>
                    <a:pt x="3048" y="26669"/>
                  </a:lnTo>
                  <a:lnTo>
                    <a:pt x="3048" y="32003"/>
                  </a:lnTo>
                  <a:lnTo>
                    <a:pt x="2286" y="37337"/>
                  </a:lnTo>
                  <a:lnTo>
                    <a:pt x="762" y="41909"/>
                  </a:lnTo>
                  <a:lnTo>
                    <a:pt x="2168" y="42613"/>
                  </a:lnTo>
                  <a:lnTo>
                    <a:pt x="2286" y="41909"/>
                  </a:lnTo>
                  <a:lnTo>
                    <a:pt x="2540" y="41909"/>
                  </a:lnTo>
                  <a:lnTo>
                    <a:pt x="3810" y="38099"/>
                  </a:lnTo>
                  <a:lnTo>
                    <a:pt x="3810" y="37337"/>
                  </a:lnTo>
                  <a:lnTo>
                    <a:pt x="4572" y="32003"/>
                  </a:lnTo>
                  <a:lnTo>
                    <a:pt x="4572" y="26669"/>
                  </a:lnTo>
                  <a:lnTo>
                    <a:pt x="3810" y="19811"/>
                  </a:lnTo>
                  <a:close/>
                </a:path>
                <a:path w="20955" h="60325">
                  <a:moveTo>
                    <a:pt x="1524" y="16001"/>
                  </a:moveTo>
                  <a:lnTo>
                    <a:pt x="0" y="16001"/>
                  </a:lnTo>
                  <a:lnTo>
                    <a:pt x="0" y="16763"/>
                  </a:lnTo>
                  <a:lnTo>
                    <a:pt x="2286" y="20573"/>
                  </a:lnTo>
                  <a:lnTo>
                    <a:pt x="2286" y="19811"/>
                  </a:lnTo>
                  <a:lnTo>
                    <a:pt x="3810" y="19811"/>
                  </a:lnTo>
                  <a:lnTo>
                    <a:pt x="1524" y="16001"/>
                  </a:lnTo>
                  <a:close/>
                </a:path>
                <a:path w="20955" h="60325">
                  <a:moveTo>
                    <a:pt x="3810" y="19811"/>
                  </a:moveTo>
                  <a:lnTo>
                    <a:pt x="2286" y="19811"/>
                  </a:lnTo>
                  <a:lnTo>
                    <a:pt x="2366" y="20533"/>
                  </a:lnTo>
                  <a:lnTo>
                    <a:pt x="3810" y="19811"/>
                  </a:lnTo>
                  <a:close/>
                </a:path>
                <a:path w="20955" h="60325">
                  <a:moveTo>
                    <a:pt x="11430" y="1523"/>
                  </a:moveTo>
                  <a:lnTo>
                    <a:pt x="1524" y="11429"/>
                  </a:lnTo>
                  <a:lnTo>
                    <a:pt x="2286" y="12191"/>
                  </a:lnTo>
                  <a:lnTo>
                    <a:pt x="11991" y="2486"/>
                  </a:lnTo>
                  <a:lnTo>
                    <a:pt x="11430" y="1523"/>
                  </a:lnTo>
                  <a:close/>
                </a:path>
                <a:path w="20955" h="60325">
                  <a:moveTo>
                    <a:pt x="12954" y="761"/>
                  </a:moveTo>
                  <a:lnTo>
                    <a:pt x="12954" y="1523"/>
                  </a:lnTo>
                  <a:lnTo>
                    <a:pt x="11991" y="2486"/>
                  </a:lnTo>
                  <a:lnTo>
                    <a:pt x="16764" y="10667"/>
                  </a:lnTo>
                  <a:lnTo>
                    <a:pt x="16933" y="10583"/>
                  </a:lnTo>
                  <a:lnTo>
                    <a:pt x="16764" y="9905"/>
                  </a:lnTo>
                  <a:lnTo>
                    <a:pt x="18288" y="9905"/>
                  </a:lnTo>
                  <a:lnTo>
                    <a:pt x="12954" y="761"/>
                  </a:lnTo>
                  <a:close/>
                </a:path>
                <a:path w="20955" h="60325">
                  <a:moveTo>
                    <a:pt x="18288" y="9905"/>
                  </a:moveTo>
                  <a:lnTo>
                    <a:pt x="16764" y="9905"/>
                  </a:lnTo>
                  <a:lnTo>
                    <a:pt x="16933" y="10583"/>
                  </a:lnTo>
                  <a:lnTo>
                    <a:pt x="18288" y="9905"/>
                  </a:lnTo>
                  <a:close/>
                </a:path>
                <a:path w="20955" h="60325">
                  <a:moveTo>
                    <a:pt x="12954" y="761"/>
                  </a:moveTo>
                  <a:lnTo>
                    <a:pt x="11430" y="1523"/>
                  </a:lnTo>
                  <a:lnTo>
                    <a:pt x="11991" y="2486"/>
                  </a:lnTo>
                  <a:lnTo>
                    <a:pt x="12954" y="1523"/>
                  </a:lnTo>
                  <a:lnTo>
                    <a:pt x="12954" y="761"/>
                  </a:lnTo>
                  <a:close/>
                </a:path>
                <a:path w="20955" h="60325">
                  <a:moveTo>
                    <a:pt x="12192" y="0"/>
                  </a:moveTo>
                  <a:lnTo>
                    <a:pt x="12192" y="761"/>
                  </a:lnTo>
                  <a:lnTo>
                    <a:pt x="11430" y="1523"/>
                  </a:lnTo>
                  <a:lnTo>
                    <a:pt x="12954" y="761"/>
                  </a:lnTo>
                  <a:lnTo>
                    <a:pt x="12192" y="0"/>
                  </a:lnTo>
                  <a:close/>
                </a:path>
              </a:pathLst>
            </a:custGeom>
            <a:solidFill>
              <a:srgbClr val="1A1A1A"/>
            </a:solidFill>
          </p:spPr>
          <p:txBody>
            <a:bodyPr wrap="square" lIns="0" tIns="0" rIns="0" bIns="0" rtlCol="0"/>
            <a:lstStyle/>
            <a:p>
              <a:endParaRPr/>
            </a:p>
          </p:txBody>
        </p:sp>
        <p:sp>
          <p:nvSpPr>
            <p:cNvPr id="300" name="object 194"/>
            <p:cNvSpPr/>
            <p:nvPr/>
          </p:nvSpPr>
          <p:spPr>
            <a:xfrm>
              <a:off x="2416301" y="3096310"/>
              <a:ext cx="2540" cy="5080"/>
            </a:xfrm>
            <a:custGeom>
              <a:avLst/>
              <a:gdLst/>
              <a:ahLst/>
              <a:cxnLst/>
              <a:rect l="l" t="t" r="r" b="b"/>
              <a:pathLst>
                <a:path w="2539" h="5080">
                  <a:moveTo>
                    <a:pt x="2286" y="0"/>
                  </a:moveTo>
                  <a:lnTo>
                    <a:pt x="1524" y="0"/>
                  </a:lnTo>
                  <a:lnTo>
                    <a:pt x="762" y="762"/>
                  </a:lnTo>
                  <a:lnTo>
                    <a:pt x="0" y="4572"/>
                  </a:lnTo>
                  <a:lnTo>
                    <a:pt x="1524" y="4572"/>
                  </a:lnTo>
                  <a:lnTo>
                    <a:pt x="2286" y="0"/>
                  </a:lnTo>
                  <a:close/>
                </a:path>
                <a:path w="2539" h="5080">
                  <a:moveTo>
                    <a:pt x="762" y="0"/>
                  </a:moveTo>
                  <a:lnTo>
                    <a:pt x="635" y="762"/>
                  </a:lnTo>
                  <a:lnTo>
                    <a:pt x="762" y="0"/>
                  </a:lnTo>
                  <a:close/>
                </a:path>
              </a:pathLst>
            </a:custGeom>
            <a:solidFill>
              <a:srgbClr val="1A1A1A"/>
            </a:solidFill>
          </p:spPr>
          <p:txBody>
            <a:bodyPr wrap="square" lIns="0" tIns="0" rIns="0" bIns="0" rtlCol="0"/>
            <a:lstStyle/>
            <a:p>
              <a:endParaRPr/>
            </a:p>
          </p:txBody>
        </p:sp>
        <p:sp>
          <p:nvSpPr>
            <p:cNvPr id="301" name="object 195"/>
            <p:cNvSpPr/>
            <p:nvPr/>
          </p:nvSpPr>
          <p:spPr>
            <a:xfrm>
              <a:off x="2425445" y="3110026"/>
              <a:ext cx="7620" cy="9525"/>
            </a:xfrm>
            <a:custGeom>
              <a:avLst/>
              <a:gdLst/>
              <a:ahLst/>
              <a:cxnLst/>
              <a:rect l="l" t="t" r="r" b="b"/>
              <a:pathLst>
                <a:path w="7619" h="9525">
                  <a:moveTo>
                    <a:pt x="0" y="0"/>
                  </a:moveTo>
                  <a:lnTo>
                    <a:pt x="0" y="9144"/>
                  </a:lnTo>
                  <a:lnTo>
                    <a:pt x="7620" y="3810"/>
                  </a:lnTo>
                  <a:lnTo>
                    <a:pt x="0" y="0"/>
                  </a:lnTo>
                  <a:close/>
                </a:path>
              </a:pathLst>
            </a:custGeom>
            <a:solidFill>
              <a:srgbClr val="FFFFFF"/>
            </a:solidFill>
          </p:spPr>
          <p:txBody>
            <a:bodyPr wrap="square" lIns="0" tIns="0" rIns="0" bIns="0" rtlCol="0"/>
            <a:lstStyle/>
            <a:p>
              <a:endParaRPr/>
            </a:p>
          </p:txBody>
        </p:sp>
        <p:sp>
          <p:nvSpPr>
            <p:cNvPr id="302" name="object 196"/>
            <p:cNvSpPr/>
            <p:nvPr/>
          </p:nvSpPr>
          <p:spPr>
            <a:xfrm>
              <a:off x="2424683" y="3110026"/>
              <a:ext cx="10795" cy="10795"/>
            </a:xfrm>
            <a:custGeom>
              <a:avLst/>
              <a:gdLst/>
              <a:ahLst/>
              <a:cxnLst/>
              <a:rect l="l" t="t" r="r" b="b"/>
              <a:pathLst>
                <a:path w="10794" h="10794">
                  <a:moveTo>
                    <a:pt x="1524" y="0"/>
                  </a:moveTo>
                  <a:lnTo>
                    <a:pt x="0" y="0"/>
                  </a:lnTo>
                  <a:lnTo>
                    <a:pt x="0" y="10668"/>
                  </a:lnTo>
                  <a:lnTo>
                    <a:pt x="1524" y="9906"/>
                  </a:lnTo>
                  <a:lnTo>
                    <a:pt x="762" y="8382"/>
                  </a:lnTo>
                  <a:lnTo>
                    <a:pt x="1524" y="7848"/>
                  </a:lnTo>
                  <a:lnTo>
                    <a:pt x="1524" y="0"/>
                  </a:lnTo>
                  <a:close/>
                </a:path>
                <a:path w="10794" h="10794">
                  <a:moveTo>
                    <a:pt x="1524" y="7848"/>
                  </a:moveTo>
                  <a:lnTo>
                    <a:pt x="762" y="8382"/>
                  </a:lnTo>
                  <a:lnTo>
                    <a:pt x="1524" y="9906"/>
                  </a:lnTo>
                  <a:lnTo>
                    <a:pt x="1524" y="7848"/>
                  </a:lnTo>
                  <a:close/>
                </a:path>
                <a:path w="10794" h="10794">
                  <a:moveTo>
                    <a:pt x="9144" y="3048"/>
                  </a:moveTo>
                  <a:lnTo>
                    <a:pt x="8382" y="3048"/>
                  </a:lnTo>
                  <a:lnTo>
                    <a:pt x="1524" y="7848"/>
                  </a:lnTo>
                  <a:lnTo>
                    <a:pt x="1524" y="9906"/>
                  </a:lnTo>
                  <a:lnTo>
                    <a:pt x="9144" y="4572"/>
                  </a:lnTo>
                  <a:lnTo>
                    <a:pt x="10668" y="3810"/>
                  </a:lnTo>
                  <a:lnTo>
                    <a:pt x="9144" y="3048"/>
                  </a:lnTo>
                  <a:close/>
                </a:path>
              </a:pathLst>
            </a:custGeom>
            <a:solidFill>
              <a:srgbClr val="FFFFFF"/>
            </a:solidFill>
          </p:spPr>
          <p:txBody>
            <a:bodyPr wrap="square" lIns="0" tIns="0" rIns="0" bIns="0" rtlCol="0"/>
            <a:lstStyle/>
            <a:p>
              <a:endParaRPr/>
            </a:p>
          </p:txBody>
        </p:sp>
        <p:sp>
          <p:nvSpPr>
            <p:cNvPr id="303" name="object 197"/>
            <p:cNvSpPr/>
            <p:nvPr/>
          </p:nvSpPr>
          <p:spPr>
            <a:xfrm>
              <a:off x="2424683" y="3108502"/>
              <a:ext cx="9525" cy="6350"/>
            </a:xfrm>
            <a:custGeom>
              <a:avLst/>
              <a:gdLst/>
              <a:ahLst/>
              <a:cxnLst/>
              <a:rect l="l" t="t" r="r" b="b"/>
              <a:pathLst>
                <a:path w="9525" h="6350">
                  <a:moveTo>
                    <a:pt x="0" y="0"/>
                  </a:moveTo>
                  <a:lnTo>
                    <a:pt x="0" y="1524"/>
                  </a:lnTo>
                  <a:lnTo>
                    <a:pt x="761" y="2286"/>
                  </a:lnTo>
                  <a:lnTo>
                    <a:pt x="8381" y="6096"/>
                  </a:lnTo>
                  <a:lnTo>
                    <a:pt x="9143" y="4572"/>
                  </a:lnTo>
                  <a:lnTo>
                    <a:pt x="0" y="0"/>
                  </a:lnTo>
                  <a:close/>
                </a:path>
              </a:pathLst>
            </a:custGeom>
            <a:solidFill>
              <a:srgbClr val="FFFFFF"/>
            </a:solidFill>
          </p:spPr>
          <p:txBody>
            <a:bodyPr wrap="square" lIns="0" tIns="0" rIns="0" bIns="0" rtlCol="0"/>
            <a:lstStyle/>
            <a:p>
              <a:endParaRPr/>
            </a:p>
          </p:txBody>
        </p:sp>
        <p:sp>
          <p:nvSpPr>
            <p:cNvPr id="304" name="object 198"/>
            <p:cNvSpPr/>
            <p:nvPr/>
          </p:nvSpPr>
          <p:spPr>
            <a:xfrm>
              <a:off x="2371344" y="3067354"/>
              <a:ext cx="49530" cy="22860"/>
            </a:xfrm>
            <a:custGeom>
              <a:avLst/>
              <a:gdLst/>
              <a:ahLst/>
              <a:cxnLst/>
              <a:rect l="l" t="t" r="r" b="b"/>
              <a:pathLst>
                <a:path w="49530" h="22860">
                  <a:moveTo>
                    <a:pt x="25907" y="0"/>
                  </a:moveTo>
                  <a:lnTo>
                    <a:pt x="16001" y="0"/>
                  </a:lnTo>
                  <a:lnTo>
                    <a:pt x="7619" y="3048"/>
                  </a:lnTo>
                  <a:lnTo>
                    <a:pt x="0" y="9906"/>
                  </a:lnTo>
                  <a:lnTo>
                    <a:pt x="9143" y="22098"/>
                  </a:lnTo>
                  <a:lnTo>
                    <a:pt x="12953" y="22860"/>
                  </a:lnTo>
                  <a:lnTo>
                    <a:pt x="16001" y="19812"/>
                  </a:lnTo>
                  <a:lnTo>
                    <a:pt x="22097" y="19050"/>
                  </a:lnTo>
                  <a:lnTo>
                    <a:pt x="42537" y="19050"/>
                  </a:lnTo>
                  <a:lnTo>
                    <a:pt x="49529" y="9906"/>
                  </a:lnTo>
                  <a:lnTo>
                    <a:pt x="47243" y="7620"/>
                  </a:lnTo>
                  <a:lnTo>
                    <a:pt x="44195" y="5334"/>
                  </a:lnTo>
                  <a:lnTo>
                    <a:pt x="38099" y="2286"/>
                  </a:lnTo>
                  <a:lnTo>
                    <a:pt x="25907" y="0"/>
                  </a:lnTo>
                  <a:close/>
                </a:path>
                <a:path w="49530" h="22860">
                  <a:moveTo>
                    <a:pt x="42537" y="19050"/>
                  </a:moveTo>
                  <a:lnTo>
                    <a:pt x="26669" y="19050"/>
                  </a:lnTo>
                  <a:lnTo>
                    <a:pt x="31241" y="19812"/>
                  </a:lnTo>
                  <a:lnTo>
                    <a:pt x="35051" y="21336"/>
                  </a:lnTo>
                  <a:lnTo>
                    <a:pt x="39623" y="22860"/>
                  </a:lnTo>
                  <a:lnTo>
                    <a:pt x="42537" y="19050"/>
                  </a:lnTo>
                  <a:close/>
                </a:path>
              </a:pathLst>
            </a:custGeom>
            <a:solidFill>
              <a:srgbClr val="000000"/>
            </a:solidFill>
          </p:spPr>
          <p:txBody>
            <a:bodyPr wrap="square" lIns="0" tIns="0" rIns="0" bIns="0" rtlCol="0"/>
            <a:lstStyle/>
            <a:p>
              <a:endParaRPr/>
            </a:p>
          </p:txBody>
        </p:sp>
        <p:sp>
          <p:nvSpPr>
            <p:cNvPr id="305" name="object 199"/>
            <p:cNvSpPr/>
            <p:nvPr/>
          </p:nvSpPr>
          <p:spPr>
            <a:xfrm>
              <a:off x="2370582" y="3066592"/>
              <a:ext cx="52069" cy="24765"/>
            </a:xfrm>
            <a:custGeom>
              <a:avLst/>
              <a:gdLst/>
              <a:ahLst/>
              <a:cxnLst/>
              <a:rect l="l" t="t" r="r" b="b"/>
              <a:pathLst>
                <a:path w="52069" h="24764">
                  <a:moveTo>
                    <a:pt x="16763" y="20574"/>
                  </a:moveTo>
                  <a:lnTo>
                    <a:pt x="13715" y="23622"/>
                  </a:lnTo>
                  <a:lnTo>
                    <a:pt x="13715" y="24384"/>
                  </a:lnTo>
                  <a:lnTo>
                    <a:pt x="14477" y="24384"/>
                  </a:lnTo>
                  <a:lnTo>
                    <a:pt x="17525" y="21336"/>
                  </a:lnTo>
                  <a:lnTo>
                    <a:pt x="16763" y="21336"/>
                  </a:lnTo>
                  <a:lnTo>
                    <a:pt x="16763" y="20574"/>
                  </a:lnTo>
                  <a:close/>
                </a:path>
                <a:path w="52069" h="24764">
                  <a:moveTo>
                    <a:pt x="36575" y="21336"/>
                  </a:moveTo>
                  <a:lnTo>
                    <a:pt x="35813" y="22860"/>
                  </a:lnTo>
                  <a:lnTo>
                    <a:pt x="40385" y="24384"/>
                  </a:lnTo>
                  <a:lnTo>
                    <a:pt x="39623" y="23622"/>
                  </a:lnTo>
                  <a:lnTo>
                    <a:pt x="40397" y="22609"/>
                  </a:lnTo>
                  <a:lnTo>
                    <a:pt x="36575" y="21336"/>
                  </a:lnTo>
                  <a:close/>
                </a:path>
                <a:path w="52069" h="24764">
                  <a:moveTo>
                    <a:pt x="40397" y="22609"/>
                  </a:moveTo>
                  <a:lnTo>
                    <a:pt x="39623" y="23622"/>
                  </a:lnTo>
                  <a:lnTo>
                    <a:pt x="40385" y="24384"/>
                  </a:lnTo>
                  <a:lnTo>
                    <a:pt x="41147" y="22860"/>
                  </a:lnTo>
                  <a:lnTo>
                    <a:pt x="40397" y="22609"/>
                  </a:lnTo>
                  <a:close/>
                </a:path>
                <a:path w="52069" h="24764">
                  <a:moveTo>
                    <a:pt x="49529" y="10668"/>
                  </a:moveTo>
                  <a:lnTo>
                    <a:pt x="40397" y="22609"/>
                  </a:lnTo>
                  <a:lnTo>
                    <a:pt x="41147" y="22860"/>
                  </a:lnTo>
                  <a:lnTo>
                    <a:pt x="40385" y="24384"/>
                  </a:lnTo>
                  <a:lnTo>
                    <a:pt x="41147" y="24384"/>
                  </a:lnTo>
                  <a:lnTo>
                    <a:pt x="51053" y="11430"/>
                  </a:lnTo>
                  <a:lnTo>
                    <a:pt x="50291" y="11430"/>
                  </a:lnTo>
                  <a:lnTo>
                    <a:pt x="49529" y="10668"/>
                  </a:lnTo>
                  <a:close/>
                </a:path>
                <a:path w="52069" h="24764">
                  <a:moveTo>
                    <a:pt x="761" y="10668"/>
                  </a:moveTo>
                  <a:lnTo>
                    <a:pt x="0" y="11430"/>
                  </a:lnTo>
                  <a:lnTo>
                    <a:pt x="9143" y="23622"/>
                  </a:lnTo>
                  <a:lnTo>
                    <a:pt x="10667" y="22860"/>
                  </a:lnTo>
                  <a:lnTo>
                    <a:pt x="2095" y="11430"/>
                  </a:lnTo>
                  <a:lnTo>
                    <a:pt x="1523" y="11430"/>
                  </a:lnTo>
                  <a:lnTo>
                    <a:pt x="761" y="10668"/>
                  </a:lnTo>
                  <a:close/>
                </a:path>
                <a:path w="52069" h="24764">
                  <a:moveTo>
                    <a:pt x="32765" y="19812"/>
                  </a:moveTo>
                  <a:lnTo>
                    <a:pt x="32003" y="19812"/>
                  </a:lnTo>
                  <a:lnTo>
                    <a:pt x="32003" y="21336"/>
                  </a:lnTo>
                  <a:lnTo>
                    <a:pt x="35813" y="22860"/>
                  </a:lnTo>
                  <a:lnTo>
                    <a:pt x="36575" y="21336"/>
                  </a:lnTo>
                  <a:lnTo>
                    <a:pt x="32765" y="19812"/>
                  </a:lnTo>
                  <a:close/>
                </a:path>
                <a:path w="52069" h="24764">
                  <a:moveTo>
                    <a:pt x="16763" y="20574"/>
                  </a:moveTo>
                  <a:lnTo>
                    <a:pt x="16763" y="21336"/>
                  </a:lnTo>
                  <a:lnTo>
                    <a:pt x="17441" y="21251"/>
                  </a:lnTo>
                  <a:lnTo>
                    <a:pt x="16763" y="20574"/>
                  </a:lnTo>
                  <a:close/>
                </a:path>
                <a:path w="52069" h="24764">
                  <a:moveTo>
                    <a:pt x="17441" y="21251"/>
                  </a:moveTo>
                  <a:lnTo>
                    <a:pt x="16763" y="21336"/>
                  </a:lnTo>
                  <a:lnTo>
                    <a:pt x="17525" y="21336"/>
                  </a:lnTo>
                  <a:close/>
                </a:path>
                <a:path w="52069" h="24764">
                  <a:moveTo>
                    <a:pt x="27431" y="19050"/>
                  </a:moveTo>
                  <a:lnTo>
                    <a:pt x="27431" y="20574"/>
                  </a:lnTo>
                  <a:lnTo>
                    <a:pt x="32003" y="21336"/>
                  </a:lnTo>
                  <a:lnTo>
                    <a:pt x="32003" y="19812"/>
                  </a:lnTo>
                  <a:lnTo>
                    <a:pt x="27431" y="19050"/>
                  </a:lnTo>
                  <a:close/>
                </a:path>
                <a:path w="52069" h="24764">
                  <a:moveTo>
                    <a:pt x="22859" y="19050"/>
                  </a:moveTo>
                  <a:lnTo>
                    <a:pt x="16763" y="19812"/>
                  </a:lnTo>
                  <a:lnTo>
                    <a:pt x="17525" y="19812"/>
                  </a:lnTo>
                  <a:lnTo>
                    <a:pt x="16763" y="20574"/>
                  </a:lnTo>
                  <a:lnTo>
                    <a:pt x="17441" y="21251"/>
                  </a:lnTo>
                  <a:lnTo>
                    <a:pt x="22859" y="20574"/>
                  </a:lnTo>
                  <a:lnTo>
                    <a:pt x="22859" y="19050"/>
                  </a:lnTo>
                  <a:close/>
                </a:path>
                <a:path w="52069" h="24764">
                  <a:moveTo>
                    <a:pt x="27431" y="19050"/>
                  </a:moveTo>
                  <a:lnTo>
                    <a:pt x="22859" y="19050"/>
                  </a:lnTo>
                  <a:lnTo>
                    <a:pt x="22859" y="20574"/>
                  </a:lnTo>
                  <a:lnTo>
                    <a:pt x="27431" y="20574"/>
                  </a:lnTo>
                  <a:lnTo>
                    <a:pt x="27431" y="19050"/>
                  </a:lnTo>
                  <a:close/>
                </a:path>
                <a:path w="52069" h="24764">
                  <a:moveTo>
                    <a:pt x="8667" y="3619"/>
                  </a:moveTo>
                  <a:lnTo>
                    <a:pt x="8381" y="3810"/>
                  </a:lnTo>
                  <a:lnTo>
                    <a:pt x="761" y="10668"/>
                  </a:lnTo>
                  <a:lnTo>
                    <a:pt x="1523" y="11430"/>
                  </a:lnTo>
                  <a:lnTo>
                    <a:pt x="1865" y="11122"/>
                  </a:lnTo>
                  <a:lnTo>
                    <a:pt x="1523" y="10668"/>
                  </a:lnTo>
                  <a:lnTo>
                    <a:pt x="2370" y="10668"/>
                  </a:lnTo>
                  <a:lnTo>
                    <a:pt x="9143" y="4572"/>
                  </a:lnTo>
                  <a:lnTo>
                    <a:pt x="8667" y="3619"/>
                  </a:lnTo>
                  <a:close/>
                </a:path>
                <a:path w="52069" h="24764">
                  <a:moveTo>
                    <a:pt x="1865" y="11122"/>
                  </a:moveTo>
                  <a:lnTo>
                    <a:pt x="1523" y="11430"/>
                  </a:lnTo>
                  <a:lnTo>
                    <a:pt x="2095" y="11430"/>
                  </a:lnTo>
                  <a:lnTo>
                    <a:pt x="1865" y="11122"/>
                  </a:lnTo>
                  <a:close/>
                </a:path>
                <a:path w="52069" h="24764">
                  <a:moveTo>
                    <a:pt x="49529" y="10668"/>
                  </a:moveTo>
                  <a:lnTo>
                    <a:pt x="50291" y="11430"/>
                  </a:lnTo>
                  <a:lnTo>
                    <a:pt x="51053" y="11430"/>
                  </a:lnTo>
                  <a:lnTo>
                    <a:pt x="49529" y="10668"/>
                  </a:lnTo>
                  <a:close/>
                </a:path>
                <a:path w="52069" h="24764">
                  <a:moveTo>
                    <a:pt x="48767" y="8382"/>
                  </a:moveTo>
                  <a:lnTo>
                    <a:pt x="48005" y="9144"/>
                  </a:lnTo>
                  <a:lnTo>
                    <a:pt x="49529" y="10668"/>
                  </a:lnTo>
                  <a:lnTo>
                    <a:pt x="51053" y="11430"/>
                  </a:lnTo>
                  <a:lnTo>
                    <a:pt x="51815" y="10668"/>
                  </a:lnTo>
                  <a:lnTo>
                    <a:pt x="51053" y="10668"/>
                  </a:lnTo>
                  <a:lnTo>
                    <a:pt x="48767" y="8382"/>
                  </a:lnTo>
                  <a:close/>
                </a:path>
                <a:path w="52069" h="24764">
                  <a:moveTo>
                    <a:pt x="2370" y="10668"/>
                  </a:moveTo>
                  <a:lnTo>
                    <a:pt x="1523" y="10668"/>
                  </a:lnTo>
                  <a:lnTo>
                    <a:pt x="1865" y="11122"/>
                  </a:lnTo>
                  <a:lnTo>
                    <a:pt x="2370" y="10668"/>
                  </a:lnTo>
                  <a:close/>
                </a:path>
                <a:path w="52069" h="24764">
                  <a:moveTo>
                    <a:pt x="45719" y="5334"/>
                  </a:moveTo>
                  <a:lnTo>
                    <a:pt x="44957" y="6858"/>
                  </a:lnTo>
                  <a:lnTo>
                    <a:pt x="48005" y="9144"/>
                  </a:lnTo>
                  <a:lnTo>
                    <a:pt x="48767" y="8382"/>
                  </a:lnTo>
                  <a:lnTo>
                    <a:pt x="45719" y="5334"/>
                  </a:lnTo>
                  <a:close/>
                </a:path>
                <a:path w="52069" h="24764">
                  <a:moveTo>
                    <a:pt x="39623" y="2286"/>
                  </a:moveTo>
                  <a:lnTo>
                    <a:pt x="38861" y="3810"/>
                  </a:lnTo>
                  <a:lnTo>
                    <a:pt x="44957" y="6858"/>
                  </a:lnTo>
                  <a:lnTo>
                    <a:pt x="45719" y="5334"/>
                  </a:lnTo>
                  <a:lnTo>
                    <a:pt x="39623" y="2286"/>
                  </a:lnTo>
                  <a:close/>
                </a:path>
                <a:path w="52069" h="24764">
                  <a:moveTo>
                    <a:pt x="15430" y="2286"/>
                  </a:moveTo>
                  <a:lnTo>
                    <a:pt x="10667" y="2286"/>
                  </a:lnTo>
                  <a:lnTo>
                    <a:pt x="8667" y="3619"/>
                  </a:lnTo>
                  <a:lnTo>
                    <a:pt x="9143" y="4572"/>
                  </a:lnTo>
                  <a:lnTo>
                    <a:pt x="15430" y="2286"/>
                  </a:lnTo>
                  <a:close/>
                </a:path>
                <a:path w="52069" h="24764">
                  <a:moveTo>
                    <a:pt x="26669" y="0"/>
                  </a:moveTo>
                  <a:lnTo>
                    <a:pt x="26669" y="1524"/>
                  </a:lnTo>
                  <a:lnTo>
                    <a:pt x="38861" y="3810"/>
                  </a:lnTo>
                  <a:lnTo>
                    <a:pt x="39623" y="2286"/>
                  </a:lnTo>
                  <a:lnTo>
                    <a:pt x="38861" y="2286"/>
                  </a:lnTo>
                  <a:lnTo>
                    <a:pt x="26669" y="0"/>
                  </a:lnTo>
                  <a:close/>
                </a:path>
                <a:path w="52069" h="24764">
                  <a:moveTo>
                    <a:pt x="16763" y="0"/>
                  </a:moveTo>
                  <a:lnTo>
                    <a:pt x="8381" y="3048"/>
                  </a:lnTo>
                  <a:lnTo>
                    <a:pt x="10667" y="2286"/>
                  </a:lnTo>
                  <a:lnTo>
                    <a:pt x="15430" y="2286"/>
                  </a:lnTo>
                  <a:lnTo>
                    <a:pt x="17525" y="1524"/>
                  </a:lnTo>
                  <a:lnTo>
                    <a:pt x="16763" y="1524"/>
                  </a:lnTo>
                  <a:lnTo>
                    <a:pt x="16763" y="0"/>
                  </a:lnTo>
                  <a:close/>
                </a:path>
                <a:path w="52069" h="24764">
                  <a:moveTo>
                    <a:pt x="16763" y="0"/>
                  </a:moveTo>
                  <a:lnTo>
                    <a:pt x="16763" y="1524"/>
                  </a:lnTo>
                  <a:lnTo>
                    <a:pt x="17525" y="1524"/>
                  </a:lnTo>
                  <a:lnTo>
                    <a:pt x="16763" y="0"/>
                  </a:lnTo>
                  <a:close/>
                </a:path>
                <a:path w="52069" h="24764">
                  <a:moveTo>
                    <a:pt x="26669" y="0"/>
                  </a:moveTo>
                  <a:lnTo>
                    <a:pt x="16763" y="0"/>
                  </a:lnTo>
                  <a:lnTo>
                    <a:pt x="17525" y="1524"/>
                  </a:lnTo>
                  <a:lnTo>
                    <a:pt x="26669" y="1524"/>
                  </a:lnTo>
                  <a:lnTo>
                    <a:pt x="26669" y="0"/>
                  </a:lnTo>
                  <a:close/>
                </a:path>
              </a:pathLst>
            </a:custGeom>
            <a:solidFill>
              <a:srgbClr val="1A1A1A"/>
            </a:solidFill>
          </p:spPr>
          <p:txBody>
            <a:bodyPr wrap="square" lIns="0" tIns="0" rIns="0" bIns="0" rtlCol="0"/>
            <a:lstStyle/>
            <a:p>
              <a:endParaRPr/>
            </a:p>
          </p:txBody>
        </p:sp>
        <p:sp>
          <p:nvSpPr>
            <p:cNvPr id="306" name="object 200"/>
            <p:cNvSpPr/>
            <p:nvPr/>
          </p:nvSpPr>
          <p:spPr>
            <a:xfrm>
              <a:off x="2379726" y="3088690"/>
              <a:ext cx="5080" cy="2540"/>
            </a:xfrm>
            <a:custGeom>
              <a:avLst/>
              <a:gdLst/>
              <a:ahLst/>
              <a:cxnLst/>
              <a:rect l="l" t="t" r="r" b="b"/>
              <a:pathLst>
                <a:path w="5080" h="2539">
                  <a:moveTo>
                    <a:pt x="762" y="0"/>
                  </a:moveTo>
                  <a:lnTo>
                    <a:pt x="0" y="1524"/>
                  </a:lnTo>
                  <a:lnTo>
                    <a:pt x="762" y="1524"/>
                  </a:lnTo>
                  <a:lnTo>
                    <a:pt x="4572" y="2286"/>
                  </a:lnTo>
                  <a:lnTo>
                    <a:pt x="4572" y="762"/>
                  </a:lnTo>
                  <a:lnTo>
                    <a:pt x="762" y="0"/>
                  </a:lnTo>
                  <a:close/>
                </a:path>
              </a:pathLst>
            </a:custGeom>
            <a:solidFill>
              <a:srgbClr val="1A1A1A"/>
            </a:solidFill>
          </p:spPr>
          <p:txBody>
            <a:bodyPr wrap="square" lIns="0" tIns="0" rIns="0" bIns="0" rtlCol="0"/>
            <a:lstStyle/>
            <a:p>
              <a:endParaRPr/>
            </a:p>
          </p:txBody>
        </p:sp>
        <p:sp>
          <p:nvSpPr>
            <p:cNvPr id="307" name="object 201"/>
            <p:cNvSpPr/>
            <p:nvPr/>
          </p:nvSpPr>
          <p:spPr>
            <a:xfrm>
              <a:off x="2391155" y="3071926"/>
              <a:ext cx="8890" cy="9525"/>
            </a:xfrm>
            <a:custGeom>
              <a:avLst/>
              <a:gdLst/>
              <a:ahLst/>
              <a:cxnLst/>
              <a:rect l="l" t="t" r="r" b="b"/>
              <a:pathLst>
                <a:path w="8889" h="9525">
                  <a:moveTo>
                    <a:pt x="3810" y="0"/>
                  </a:moveTo>
                  <a:lnTo>
                    <a:pt x="0" y="9144"/>
                  </a:lnTo>
                  <a:lnTo>
                    <a:pt x="8382" y="9144"/>
                  </a:lnTo>
                  <a:lnTo>
                    <a:pt x="3810" y="0"/>
                  </a:lnTo>
                  <a:close/>
                </a:path>
              </a:pathLst>
            </a:custGeom>
            <a:solidFill>
              <a:srgbClr val="FFFFFF"/>
            </a:solidFill>
          </p:spPr>
          <p:txBody>
            <a:bodyPr wrap="square" lIns="0" tIns="0" rIns="0" bIns="0" rtlCol="0"/>
            <a:lstStyle/>
            <a:p>
              <a:endParaRPr/>
            </a:p>
          </p:txBody>
        </p:sp>
        <p:sp>
          <p:nvSpPr>
            <p:cNvPr id="308" name="object 202"/>
            <p:cNvSpPr/>
            <p:nvPr/>
          </p:nvSpPr>
          <p:spPr>
            <a:xfrm>
              <a:off x="2391155" y="3070402"/>
              <a:ext cx="10160" cy="11430"/>
            </a:xfrm>
            <a:custGeom>
              <a:avLst/>
              <a:gdLst/>
              <a:ahLst/>
              <a:cxnLst/>
              <a:rect l="l" t="t" r="r" b="b"/>
              <a:pathLst>
                <a:path w="10160" h="11430">
                  <a:moveTo>
                    <a:pt x="6857" y="9905"/>
                  </a:moveTo>
                  <a:lnTo>
                    <a:pt x="0" y="9905"/>
                  </a:lnTo>
                  <a:lnTo>
                    <a:pt x="0" y="11429"/>
                  </a:lnTo>
                  <a:lnTo>
                    <a:pt x="7620" y="11429"/>
                  </a:lnTo>
                  <a:lnTo>
                    <a:pt x="6857" y="9905"/>
                  </a:lnTo>
                  <a:close/>
                </a:path>
                <a:path w="10160" h="11430">
                  <a:moveTo>
                    <a:pt x="3810" y="0"/>
                  </a:moveTo>
                  <a:lnTo>
                    <a:pt x="3048" y="1523"/>
                  </a:lnTo>
                  <a:lnTo>
                    <a:pt x="3048" y="2285"/>
                  </a:lnTo>
                  <a:lnTo>
                    <a:pt x="7620" y="11429"/>
                  </a:lnTo>
                  <a:lnTo>
                    <a:pt x="9144" y="10667"/>
                  </a:lnTo>
                  <a:lnTo>
                    <a:pt x="8382" y="9905"/>
                  </a:lnTo>
                  <a:lnTo>
                    <a:pt x="8763" y="9905"/>
                  </a:lnTo>
                  <a:lnTo>
                    <a:pt x="3810" y="0"/>
                  </a:lnTo>
                  <a:close/>
                </a:path>
                <a:path w="10160" h="11430">
                  <a:moveTo>
                    <a:pt x="9144" y="10667"/>
                  </a:moveTo>
                  <a:lnTo>
                    <a:pt x="7620" y="11429"/>
                  </a:lnTo>
                  <a:lnTo>
                    <a:pt x="9906" y="11429"/>
                  </a:lnTo>
                  <a:lnTo>
                    <a:pt x="9144" y="10667"/>
                  </a:lnTo>
                  <a:close/>
                </a:path>
                <a:path w="10160" h="11430">
                  <a:moveTo>
                    <a:pt x="8763" y="9905"/>
                  </a:moveTo>
                  <a:lnTo>
                    <a:pt x="8382" y="9905"/>
                  </a:lnTo>
                  <a:lnTo>
                    <a:pt x="9144" y="10667"/>
                  </a:lnTo>
                  <a:lnTo>
                    <a:pt x="8763" y="9905"/>
                  </a:lnTo>
                  <a:close/>
                </a:path>
              </a:pathLst>
            </a:custGeom>
            <a:solidFill>
              <a:srgbClr val="FFFFFF"/>
            </a:solidFill>
          </p:spPr>
          <p:txBody>
            <a:bodyPr wrap="square" lIns="0" tIns="0" rIns="0" bIns="0" rtlCol="0"/>
            <a:lstStyle/>
            <a:p>
              <a:endParaRPr/>
            </a:p>
          </p:txBody>
        </p:sp>
        <p:sp>
          <p:nvSpPr>
            <p:cNvPr id="309" name="object 203"/>
            <p:cNvSpPr/>
            <p:nvPr/>
          </p:nvSpPr>
          <p:spPr>
            <a:xfrm>
              <a:off x="2390394" y="3071926"/>
              <a:ext cx="5715" cy="10160"/>
            </a:xfrm>
            <a:custGeom>
              <a:avLst/>
              <a:gdLst/>
              <a:ahLst/>
              <a:cxnLst/>
              <a:rect l="l" t="t" r="r" b="b"/>
              <a:pathLst>
                <a:path w="5714" h="10160">
                  <a:moveTo>
                    <a:pt x="3809" y="0"/>
                  </a:moveTo>
                  <a:lnTo>
                    <a:pt x="0" y="9144"/>
                  </a:lnTo>
                  <a:lnTo>
                    <a:pt x="0" y="9906"/>
                  </a:lnTo>
                  <a:lnTo>
                    <a:pt x="1523" y="9906"/>
                  </a:lnTo>
                  <a:lnTo>
                    <a:pt x="5333" y="762"/>
                  </a:lnTo>
                  <a:lnTo>
                    <a:pt x="3809" y="0"/>
                  </a:lnTo>
                  <a:close/>
                </a:path>
              </a:pathLst>
            </a:custGeom>
            <a:solidFill>
              <a:srgbClr val="FFFFFF"/>
            </a:solidFill>
          </p:spPr>
          <p:txBody>
            <a:bodyPr wrap="square" lIns="0" tIns="0" rIns="0" bIns="0" rtlCol="0"/>
            <a:lstStyle/>
            <a:p>
              <a:endParaRPr/>
            </a:p>
          </p:txBody>
        </p:sp>
        <p:sp>
          <p:nvSpPr>
            <p:cNvPr id="310" name="object 204"/>
            <p:cNvSpPr txBox="1"/>
            <p:nvPr/>
          </p:nvSpPr>
          <p:spPr>
            <a:xfrm>
              <a:off x="1515110" y="3104189"/>
              <a:ext cx="73025" cy="55880"/>
            </a:xfrm>
            <a:prstGeom prst="rect">
              <a:avLst/>
            </a:prstGeom>
          </p:spPr>
          <p:txBody>
            <a:bodyPr vert="horz" wrap="square" lIns="0" tIns="12065" rIns="0" bIns="0" rtlCol="0">
              <a:spAutoFit/>
            </a:bodyPr>
            <a:lstStyle/>
            <a:p>
              <a:pPr marL="12700">
                <a:lnSpc>
                  <a:spcPct val="100000"/>
                </a:lnSpc>
                <a:spcBef>
                  <a:spcPts val="95"/>
                </a:spcBef>
              </a:pPr>
              <a:r>
                <a:rPr sz="200" b="1" i="1" spc="-60" dirty="0">
                  <a:solidFill>
                    <a:srgbClr val="FFFFFF"/>
                  </a:solidFill>
                  <a:latin typeface="Arial Narrow"/>
                  <a:cs typeface="Arial Narrow"/>
                </a:rPr>
                <a:t>ALBEDO</a:t>
              </a:r>
              <a:endParaRPr sz="200">
                <a:latin typeface="Arial Narrow"/>
                <a:cs typeface="Arial Narrow"/>
              </a:endParaRPr>
            </a:p>
          </p:txBody>
        </p:sp>
        <p:sp>
          <p:nvSpPr>
            <p:cNvPr id="311" name="object 205"/>
            <p:cNvSpPr/>
            <p:nvPr/>
          </p:nvSpPr>
          <p:spPr>
            <a:xfrm>
              <a:off x="2322576" y="3077260"/>
              <a:ext cx="5080" cy="16510"/>
            </a:xfrm>
            <a:custGeom>
              <a:avLst/>
              <a:gdLst/>
              <a:ahLst/>
              <a:cxnLst/>
              <a:rect l="l" t="t" r="r" b="b"/>
              <a:pathLst>
                <a:path w="5080" h="16510">
                  <a:moveTo>
                    <a:pt x="0" y="16001"/>
                  </a:moveTo>
                  <a:lnTo>
                    <a:pt x="4572" y="16001"/>
                  </a:lnTo>
                  <a:lnTo>
                    <a:pt x="4572" y="0"/>
                  </a:lnTo>
                  <a:lnTo>
                    <a:pt x="0" y="0"/>
                  </a:lnTo>
                  <a:lnTo>
                    <a:pt x="0" y="16001"/>
                  </a:lnTo>
                  <a:close/>
                </a:path>
              </a:pathLst>
            </a:custGeom>
            <a:solidFill>
              <a:srgbClr val="FFFFFF"/>
            </a:solidFill>
          </p:spPr>
          <p:txBody>
            <a:bodyPr wrap="square" lIns="0" tIns="0" rIns="0" bIns="0" rtlCol="0"/>
            <a:lstStyle/>
            <a:p>
              <a:endParaRPr/>
            </a:p>
          </p:txBody>
        </p:sp>
        <p:sp>
          <p:nvSpPr>
            <p:cNvPr id="312" name="object 206"/>
            <p:cNvSpPr/>
            <p:nvPr/>
          </p:nvSpPr>
          <p:spPr>
            <a:xfrm>
              <a:off x="2322576" y="3076498"/>
              <a:ext cx="5715" cy="1905"/>
            </a:xfrm>
            <a:custGeom>
              <a:avLst/>
              <a:gdLst/>
              <a:ahLst/>
              <a:cxnLst/>
              <a:rect l="l" t="t" r="r" b="b"/>
              <a:pathLst>
                <a:path w="5714" h="1905">
                  <a:moveTo>
                    <a:pt x="0" y="1524"/>
                  </a:moveTo>
                  <a:lnTo>
                    <a:pt x="5334" y="1524"/>
                  </a:lnTo>
                  <a:lnTo>
                    <a:pt x="5334" y="0"/>
                  </a:lnTo>
                  <a:lnTo>
                    <a:pt x="0" y="0"/>
                  </a:lnTo>
                  <a:lnTo>
                    <a:pt x="0" y="1524"/>
                  </a:lnTo>
                  <a:close/>
                </a:path>
              </a:pathLst>
            </a:custGeom>
            <a:solidFill>
              <a:srgbClr val="FFFFFF"/>
            </a:solidFill>
          </p:spPr>
          <p:txBody>
            <a:bodyPr wrap="square" lIns="0" tIns="0" rIns="0" bIns="0" rtlCol="0"/>
            <a:lstStyle/>
            <a:p>
              <a:endParaRPr/>
            </a:p>
          </p:txBody>
        </p:sp>
        <p:sp>
          <p:nvSpPr>
            <p:cNvPr id="313" name="object 207"/>
            <p:cNvSpPr/>
            <p:nvPr/>
          </p:nvSpPr>
          <p:spPr>
            <a:xfrm>
              <a:off x="2326385" y="3077260"/>
              <a:ext cx="1905" cy="17145"/>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314" name="object 208"/>
            <p:cNvSpPr/>
            <p:nvPr/>
          </p:nvSpPr>
          <p:spPr>
            <a:xfrm>
              <a:off x="2321814" y="3092500"/>
              <a:ext cx="5715" cy="1905"/>
            </a:xfrm>
            <a:custGeom>
              <a:avLst/>
              <a:gdLst/>
              <a:ahLst/>
              <a:cxnLst/>
              <a:rect l="l" t="t" r="r" b="b"/>
              <a:pathLst>
                <a:path w="5714" h="1905">
                  <a:moveTo>
                    <a:pt x="0" y="1524"/>
                  </a:moveTo>
                  <a:lnTo>
                    <a:pt x="5333" y="1524"/>
                  </a:lnTo>
                  <a:lnTo>
                    <a:pt x="5333" y="0"/>
                  </a:lnTo>
                  <a:lnTo>
                    <a:pt x="0" y="0"/>
                  </a:lnTo>
                  <a:lnTo>
                    <a:pt x="0" y="1524"/>
                  </a:lnTo>
                  <a:close/>
                </a:path>
              </a:pathLst>
            </a:custGeom>
            <a:solidFill>
              <a:srgbClr val="FFFFFF"/>
            </a:solidFill>
          </p:spPr>
          <p:txBody>
            <a:bodyPr wrap="square" lIns="0" tIns="0" rIns="0" bIns="0" rtlCol="0"/>
            <a:lstStyle/>
            <a:p>
              <a:endParaRPr/>
            </a:p>
          </p:txBody>
        </p:sp>
        <p:sp>
          <p:nvSpPr>
            <p:cNvPr id="315" name="object 209"/>
            <p:cNvSpPr/>
            <p:nvPr/>
          </p:nvSpPr>
          <p:spPr>
            <a:xfrm>
              <a:off x="2321814" y="3076498"/>
              <a:ext cx="1905" cy="17145"/>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316" name="object 210"/>
            <p:cNvSpPr/>
            <p:nvPr/>
          </p:nvSpPr>
          <p:spPr>
            <a:xfrm>
              <a:off x="2453639" y="3137458"/>
              <a:ext cx="26034" cy="29845"/>
            </a:xfrm>
            <a:custGeom>
              <a:avLst/>
              <a:gdLst/>
              <a:ahLst/>
              <a:cxnLst/>
              <a:rect l="l" t="t" r="r" b="b"/>
              <a:pathLst>
                <a:path w="26035" h="29844">
                  <a:moveTo>
                    <a:pt x="15240" y="0"/>
                  </a:moveTo>
                  <a:lnTo>
                    <a:pt x="10668" y="0"/>
                  </a:lnTo>
                  <a:lnTo>
                    <a:pt x="6096" y="761"/>
                  </a:lnTo>
                  <a:lnTo>
                    <a:pt x="3048" y="3809"/>
                  </a:lnTo>
                  <a:lnTo>
                    <a:pt x="762" y="7619"/>
                  </a:lnTo>
                  <a:lnTo>
                    <a:pt x="126" y="11429"/>
                  </a:lnTo>
                  <a:lnTo>
                    <a:pt x="0" y="17525"/>
                  </a:lnTo>
                  <a:lnTo>
                    <a:pt x="762" y="22097"/>
                  </a:lnTo>
                  <a:lnTo>
                    <a:pt x="3048" y="25907"/>
                  </a:lnTo>
                  <a:lnTo>
                    <a:pt x="6858" y="28193"/>
                  </a:lnTo>
                  <a:lnTo>
                    <a:pt x="10668" y="29717"/>
                  </a:lnTo>
                  <a:lnTo>
                    <a:pt x="15240" y="29717"/>
                  </a:lnTo>
                  <a:lnTo>
                    <a:pt x="19050" y="28193"/>
                  </a:lnTo>
                  <a:lnTo>
                    <a:pt x="22860" y="25907"/>
                  </a:lnTo>
                  <a:lnTo>
                    <a:pt x="25146" y="22097"/>
                  </a:lnTo>
                  <a:lnTo>
                    <a:pt x="25908" y="17525"/>
                  </a:lnTo>
                  <a:lnTo>
                    <a:pt x="25146" y="14477"/>
                  </a:lnTo>
                  <a:lnTo>
                    <a:pt x="25146" y="11429"/>
                  </a:lnTo>
                  <a:lnTo>
                    <a:pt x="24384" y="6857"/>
                  </a:lnTo>
                  <a:lnTo>
                    <a:pt x="22098" y="3047"/>
                  </a:lnTo>
                  <a:lnTo>
                    <a:pt x="19050" y="761"/>
                  </a:lnTo>
                  <a:lnTo>
                    <a:pt x="15240" y="0"/>
                  </a:lnTo>
                  <a:close/>
                </a:path>
              </a:pathLst>
            </a:custGeom>
            <a:solidFill>
              <a:srgbClr val="000000"/>
            </a:solidFill>
          </p:spPr>
          <p:txBody>
            <a:bodyPr wrap="square" lIns="0" tIns="0" rIns="0" bIns="0" rtlCol="0"/>
            <a:lstStyle/>
            <a:p>
              <a:endParaRPr/>
            </a:p>
          </p:txBody>
        </p:sp>
        <p:sp>
          <p:nvSpPr>
            <p:cNvPr id="317" name="object 211"/>
            <p:cNvSpPr/>
            <p:nvPr/>
          </p:nvSpPr>
          <p:spPr>
            <a:xfrm>
              <a:off x="2452877" y="3136696"/>
              <a:ext cx="27940" cy="31750"/>
            </a:xfrm>
            <a:custGeom>
              <a:avLst/>
              <a:gdLst/>
              <a:ahLst/>
              <a:cxnLst/>
              <a:rect l="l" t="t" r="r" b="b"/>
              <a:pathLst>
                <a:path w="27939" h="31750">
                  <a:moveTo>
                    <a:pt x="16002" y="0"/>
                  </a:moveTo>
                  <a:lnTo>
                    <a:pt x="11430" y="0"/>
                  </a:lnTo>
                  <a:lnTo>
                    <a:pt x="6858" y="761"/>
                  </a:lnTo>
                  <a:lnTo>
                    <a:pt x="6858" y="1523"/>
                  </a:lnTo>
                  <a:lnTo>
                    <a:pt x="3810" y="4571"/>
                  </a:lnTo>
                  <a:lnTo>
                    <a:pt x="3048" y="4571"/>
                  </a:lnTo>
                  <a:lnTo>
                    <a:pt x="762" y="8381"/>
                  </a:lnTo>
                  <a:lnTo>
                    <a:pt x="127" y="12191"/>
                  </a:lnTo>
                  <a:lnTo>
                    <a:pt x="0" y="18287"/>
                  </a:lnTo>
                  <a:lnTo>
                    <a:pt x="762" y="22859"/>
                  </a:lnTo>
                  <a:lnTo>
                    <a:pt x="762" y="23621"/>
                  </a:lnTo>
                  <a:lnTo>
                    <a:pt x="3048" y="27431"/>
                  </a:lnTo>
                  <a:lnTo>
                    <a:pt x="3810" y="27431"/>
                  </a:lnTo>
                  <a:lnTo>
                    <a:pt x="7620" y="29717"/>
                  </a:lnTo>
                  <a:lnTo>
                    <a:pt x="11430" y="31241"/>
                  </a:lnTo>
                  <a:lnTo>
                    <a:pt x="16764" y="31241"/>
                  </a:lnTo>
                  <a:lnTo>
                    <a:pt x="20574" y="29717"/>
                  </a:lnTo>
                  <a:lnTo>
                    <a:pt x="12192" y="29717"/>
                  </a:lnTo>
                  <a:lnTo>
                    <a:pt x="8382" y="28193"/>
                  </a:lnTo>
                  <a:lnTo>
                    <a:pt x="5842" y="26669"/>
                  </a:lnTo>
                  <a:lnTo>
                    <a:pt x="4572" y="26669"/>
                  </a:lnTo>
                  <a:lnTo>
                    <a:pt x="2286" y="22859"/>
                  </a:lnTo>
                  <a:lnTo>
                    <a:pt x="1524" y="18287"/>
                  </a:lnTo>
                  <a:lnTo>
                    <a:pt x="1651" y="12191"/>
                  </a:lnTo>
                  <a:lnTo>
                    <a:pt x="2286" y="8381"/>
                  </a:lnTo>
                  <a:lnTo>
                    <a:pt x="2743" y="8381"/>
                  </a:lnTo>
                  <a:lnTo>
                    <a:pt x="4572" y="5333"/>
                  </a:lnTo>
                  <a:lnTo>
                    <a:pt x="7620" y="2285"/>
                  </a:lnTo>
                  <a:lnTo>
                    <a:pt x="6858" y="2285"/>
                  </a:lnTo>
                  <a:lnTo>
                    <a:pt x="11430" y="1523"/>
                  </a:lnTo>
                  <a:lnTo>
                    <a:pt x="21590" y="1523"/>
                  </a:lnTo>
                  <a:lnTo>
                    <a:pt x="20574" y="761"/>
                  </a:lnTo>
                  <a:lnTo>
                    <a:pt x="19812" y="761"/>
                  </a:lnTo>
                  <a:lnTo>
                    <a:pt x="16002" y="0"/>
                  </a:lnTo>
                  <a:close/>
                </a:path>
                <a:path w="27939" h="31750">
                  <a:moveTo>
                    <a:pt x="23145" y="26193"/>
                  </a:moveTo>
                  <a:lnTo>
                    <a:pt x="19812" y="28193"/>
                  </a:lnTo>
                  <a:lnTo>
                    <a:pt x="16002" y="29717"/>
                  </a:lnTo>
                  <a:lnTo>
                    <a:pt x="20574" y="29717"/>
                  </a:lnTo>
                  <a:lnTo>
                    <a:pt x="24384" y="27431"/>
                  </a:lnTo>
                  <a:lnTo>
                    <a:pt x="24841" y="26669"/>
                  </a:lnTo>
                  <a:lnTo>
                    <a:pt x="22860" y="26669"/>
                  </a:lnTo>
                  <a:lnTo>
                    <a:pt x="23145" y="26193"/>
                  </a:lnTo>
                  <a:close/>
                </a:path>
                <a:path w="27939" h="31750">
                  <a:moveTo>
                    <a:pt x="4572" y="25907"/>
                  </a:moveTo>
                  <a:lnTo>
                    <a:pt x="4572" y="26669"/>
                  </a:lnTo>
                  <a:lnTo>
                    <a:pt x="5842" y="26669"/>
                  </a:lnTo>
                  <a:lnTo>
                    <a:pt x="4572" y="25907"/>
                  </a:lnTo>
                  <a:close/>
                </a:path>
                <a:path w="27939" h="31750">
                  <a:moveTo>
                    <a:pt x="23622" y="25907"/>
                  </a:moveTo>
                  <a:lnTo>
                    <a:pt x="23145" y="26193"/>
                  </a:lnTo>
                  <a:lnTo>
                    <a:pt x="22860" y="26669"/>
                  </a:lnTo>
                  <a:lnTo>
                    <a:pt x="23622" y="25907"/>
                  </a:lnTo>
                  <a:close/>
                </a:path>
                <a:path w="27939" h="31750">
                  <a:moveTo>
                    <a:pt x="25298" y="25907"/>
                  </a:moveTo>
                  <a:lnTo>
                    <a:pt x="23622" y="25907"/>
                  </a:lnTo>
                  <a:lnTo>
                    <a:pt x="22860" y="26669"/>
                  </a:lnTo>
                  <a:lnTo>
                    <a:pt x="24841" y="26669"/>
                  </a:lnTo>
                  <a:lnTo>
                    <a:pt x="25298" y="25907"/>
                  </a:lnTo>
                  <a:close/>
                </a:path>
                <a:path w="27939" h="31750">
                  <a:moveTo>
                    <a:pt x="25908" y="7619"/>
                  </a:moveTo>
                  <a:lnTo>
                    <a:pt x="24384" y="7619"/>
                  </a:lnTo>
                  <a:lnTo>
                    <a:pt x="25146" y="12191"/>
                  </a:lnTo>
                  <a:lnTo>
                    <a:pt x="25146" y="15239"/>
                  </a:lnTo>
                  <a:lnTo>
                    <a:pt x="25908" y="18287"/>
                  </a:lnTo>
                  <a:lnTo>
                    <a:pt x="25146" y="22859"/>
                  </a:lnTo>
                  <a:lnTo>
                    <a:pt x="23145" y="26193"/>
                  </a:lnTo>
                  <a:lnTo>
                    <a:pt x="23622" y="25907"/>
                  </a:lnTo>
                  <a:lnTo>
                    <a:pt x="25298" y="25907"/>
                  </a:lnTo>
                  <a:lnTo>
                    <a:pt x="26670" y="23621"/>
                  </a:lnTo>
                  <a:lnTo>
                    <a:pt x="26670" y="22859"/>
                  </a:lnTo>
                  <a:lnTo>
                    <a:pt x="27432" y="18287"/>
                  </a:lnTo>
                  <a:lnTo>
                    <a:pt x="26670" y="15239"/>
                  </a:lnTo>
                  <a:lnTo>
                    <a:pt x="26670" y="12191"/>
                  </a:lnTo>
                  <a:lnTo>
                    <a:pt x="25908" y="7619"/>
                  </a:lnTo>
                  <a:close/>
                </a:path>
                <a:path w="27939" h="31750">
                  <a:moveTo>
                    <a:pt x="2743" y="8381"/>
                  </a:moveTo>
                  <a:lnTo>
                    <a:pt x="2286" y="8381"/>
                  </a:lnTo>
                  <a:lnTo>
                    <a:pt x="2286" y="9143"/>
                  </a:lnTo>
                  <a:lnTo>
                    <a:pt x="2743" y="8381"/>
                  </a:lnTo>
                  <a:close/>
                </a:path>
                <a:path w="27939" h="31750">
                  <a:moveTo>
                    <a:pt x="21590" y="1523"/>
                  </a:moveTo>
                  <a:lnTo>
                    <a:pt x="16002" y="1523"/>
                  </a:lnTo>
                  <a:lnTo>
                    <a:pt x="19812" y="2285"/>
                  </a:lnTo>
                  <a:lnTo>
                    <a:pt x="22860" y="4571"/>
                  </a:lnTo>
                  <a:lnTo>
                    <a:pt x="22098" y="4571"/>
                  </a:lnTo>
                  <a:lnTo>
                    <a:pt x="24384" y="8381"/>
                  </a:lnTo>
                  <a:lnTo>
                    <a:pt x="24384" y="7619"/>
                  </a:lnTo>
                  <a:lnTo>
                    <a:pt x="25908" y="7619"/>
                  </a:lnTo>
                  <a:lnTo>
                    <a:pt x="23622" y="3809"/>
                  </a:lnTo>
                  <a:lnTo>
                    <a:pt x="23622" y="3047"/>
                  </a:lnTo>
                  <a:lnTo>
                    <a:pt x="21590" y="1523"/>
                  </a:lnTo>
                  <a:close/>
                </a:path>
              </a:pathLst>
            </a:custGeom>
            <a:solidFill>
              <a:srgbClr val="1A1A1A"/>
            </a:solidFill>
          </p:spPr>
          <p:txBody>
            <a:bodyPr wrap="square" lIns="0" tIns="0" rIns="0" bIns="0" rtlCol="0"/>
            <a:lstStyle/>
            <a:p>
              <a:endParaRPr/>
            </a:p>
          </p:txBody>
        </p:sp>
        <p:sp>
          <p:nvSpPr>
            <p:cNvPr id="318" name="object 212"/>
            <p:cNvSpPr/>
            <p:nvPr/>
          </p:nvSpPr>
          <p:spPr>
            <a:xfrm>
              <a:off x="2452877" y="3154984"/>
              <a:ext cx="1905" cy="0"/>
            </a:xfrm>
            <a:custGeom>
              <a:avLst/>
              <a:gdLst/>
              <a:ahLst/>
              <a:cxnLst/>
              <a:rect l="l" t="t" r="r" b="b"/>
              <a:pathLst>
                <a:path w="1905">
                  <a:moveTo>
                    <a:pt x="1524" y="0"/>
                  </a:moveTo>
                  <a:lnTo>
                    <a:pt x="0" y="0"/>
                  </a:lnTo>
                </a:path>
              </a:pathLst>
            </a:custGeom>
            <a:solidFill>
              <a:srgbClr val="1A1A1A"/>
            </a:solidFill>
          </p:spPr>
          <p:txBody>
            <a:bodyPr wrap="square" lIns="0" tIns="0" rIns="0" bIns="0" rtlCol="0"/>
            <a:lstStyle/>
            <a:p>
              <a:endParaRPr/>
            </a:p>
          </p:txBody>
        </p:sp>
        <p:sp>
          <p:nvSpPr>
            <p:cNvPr id="319" name="object 213"/>
            <p:cNvSpPr/>
            <p:nvPr/>
          </p:nvSpPr>
          <p:spPr>
            <a:xfrm>
              <a:off x="2459735" y="3148888"/>
              <a:ext cx="13970" cy="6350"/>
            </a:xfrm>
            <a:custGeom>
              <a:avLst/>
              <a:gdLst/>
              <a:ahLst/>
              <a:cxnLst/>
              <a:rect l="l" t="t" r="r" b="b"/>
              <a:pathLst>
                <a:path w="13969" h="6350">
                  <a:moveTo>
                    <a:pt x="0" y="6096"/>
                  </a:moveTo>
                  <a:lnTo>
                    <a:pt x="13716" y="6096"/>
                  </a:lnTo>
                  <a:lnTo>
                    <a:pt x="13716" y="0"/>
                  </a:lnTo>
                  <a:lnTo>
                    <a:pt x="0" y="0"/>
                  </a:lnTo>
                  <a:lnTo>
                    <a:pt x="0" y="6096"/>
                  </a:lnTo>
                  <a:close/>
                </a:path>
              </a:pathLst>
            </a:custGeom>
            <a:solidFill>
              <a:srgbClr val="FFFFFF"/>
            </a:solidFill>
          </p:spPr>
          <p:txBody>
            <a:bodyPr wrap="square" lIns="0" tIns="0" rIns="0" bIns="0" rtlCol="0"/>
            <a:lstStyle/>
            <a:p>
              <a:endParaRPr/>
            </a:p>
          </p:txBody>
        </p:sp>
        <p:sp>
          <p:nvSpPr>
            <p:cNvPr id="320" name="object 214"/>
            <p:cNvSpPr/>
            <p:nvPr/>
          </p:nvSpPr>
          <p:spPr>
            <a:xfrm>
              <a:off x="2458973" y="3148126"/>
              <a:ext cx="1905" cy="6985"/>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321" name="object 215"/>
            <p:cNvSpPr/>
            <p:nvPr/>
          </p:nvSpPr>
          <p:spPr>
            <a:xfrm>
              <a:off x="2459735" y="3148126"/>
              <a:ext cx="14604" cy="1905"/>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322" name="object 216"/>
            <p:cNvSpPr/>
            <p:nvPr/>
          </p:nvSpPr>
          <p:spPr>
            <a:xfrm>
              <a:off x="2472689" y="3148888"/>
              <a:ext cx="1905" cy="6985"/>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323" name="object 217"/>
            <p:cNvSpPr/>
            <p:nvPr/>
          </p:nvSpPr>
          <p:spPr>
            <a:xfrm>
              <a:off x="2458973" y="3154222"/>
              <a:ext cx="14604" cy="1905"/>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324" name="object 218"/>
            <p:cNvSpPr/>
            <p:nvPr/>
          </p:nvSpPr>
          <p:spPr>
            <a:xfrm>
              <a:off x="2452116" y="3069640"/>
              <a:ext cx="26034" cy="29209"/>
            </a:xfrm>
            <a:custGeom>
              <a:avLst/>
              <a:gdLst/>
              <a:ahLst/>
              <a:cxnLst/>
              <a:rect l="l" t="t" r="r" b="b"/>
              <a:pathLst>
                <a:path w="26035" h="29210">
                  <a:moveTo>
                    <a:pt x="15240" y="0"/>
                  </a:moveTo>
                  <a:lnTo>
                    <a:pt x="10668" y="0"/>
                  </a:lnTo>
                  <a:lnTo>
                    <a:pt x="6096" y="761"/>
                  </a:lnTo>
                  <a:lnTo>
                    <a:pt x="3048" y="3047"/>
                  </a:lnTo>
                  <a:lnTo>
                    <a:pt x="762" y="6857"/>
                  </a:lnTo>
                  <a:lnTo>
                    <a:pt x="0" y="11429"/>
                  </a:lnTo>
                  <a:lnTo>
                    <a:pt x="0" y="17525"/>
                  </a:lnTo>
                  <a:lnTo>
                    <a:pt x="1524" y="22097"/>
                  </a:lnTo>
                  <a:lnTo>
                    <a:pt x="3048" y="25907"/>
                  </a:lnTo>
                  <a:lnTo>
                    <a:pt x="6858" y="28193"/>
                  </a:lnTo>
                  <a:lnTo>
                    <a:pt x="10668" y="28955"/>
                  </a:lnTo>
                  <a:lnTo>
                    <a:pt x="15240" y="28955"/>
                  </a:lnTo>
                  <a:lnTo>
                    <a:pt x="19812" y="28193"/>
                  </a:lnTo>
                  <a:lnTo>
                    <a:pt x="22860" y="25907"/>
                  </a:lnTo>
                  <a:lnTo>
                    <a:pt x="25146" y="22097"/>
                  </a:lnTo>
                  <a:lnTo>
                    <a:pt x="25908" y="17525"/>
                  </a:lnTo>
                  <a:lnTo>
                    <a:pt x="25908" y="11429"/>
                  </a:lnTo>
                  <a:lnTo>
                    <a:pt x="24384" y="6857"/>
                  </a:lnTo>
                  <a:lnTo>
                    <a:pt x="22860" y="3047"/>
                  </a:lnTo>
                  <a:lnTo>
                    <a:pt x="19050" y="761"/>
                  </a:lnTo>
                  <a:lnTo>
                    <a:pt x="15240" y="0"/>
                  </a:lnTo>
                  <a:close/>
                </a:path>
              </a:pathLst>
            </a:custGeom>
            <a:solidFill>
              <a:srgbClr val="000000"/>
            </a:solidFill>
          </p:spPr>
          <p:txBody>
            <a:bodyPr wrap="square" lIns="0" tIns="0" rIns="0" bIns="0" rtlCol="0"/>
            <a:lstStyle/>
            <a:p>
              <a:endParaRPr/>
            </a:p>
          </p:txBody>
        </p:sp>
        <p:sp>
          <p:nvSpPr>
            <p:cNvPr id="325" name="object 219"/>
            <p:cNvSpPr/>
            <p:nvPr/>
          </p:nvSpPr>
          <p:spPr>
            <a:xfrm>
              <a:off x="2451354" y="3068878"/>
              <a:ext cx="27940" cy="30480"/>
            </a:xfrm>
            <a:custGeom>
              <a:avLst/>
              <a:gdLst/>
              <a:ahLst/>
              <a:cxnLst/>
              <a:rect l="l" t="t" r="r" b="b"/>
              <a:pathLst>
                <a:path w="27939" h="30480">
                  <a:moveTo>
                    <a:pt x="1524" y="18287"/>
                  </a:moveTo>
                  <a:lnTo>
                    <a:pt x="0" y="19049"/>
                  </a:lnTo>
                  <a:lnTo>
                    <a:pt x="1524" y="23621"/>
                  </a:lnTo>
                  <a:lnTo>
                    <a:pt x="3048" y="27431"/>
                  </a:lnTo>
                  <a:lnTo>
                    <a:pt x="3810" y="27431"/>
                  </a:lnTo>
                  <a:lnTo>
                    <a:pt x="7620" y="29717"/>
                  </a:lnTo>
                  <a:lnTo>
                    <a:pt x="11430" y="30479"/>
                  </a:lnTo>
                  <a:lnTo>
                    <a:pt x="16002" y="30479"/>
                  </a:lnTo>
                  <a:lnTo>
                    <a:pt x="20574" y="29717"/>
                  </a:lnTo>
                  <a:lnTo>
                    <a:pt x="21336" y="29717"/>
                  </a:lnTo>
                  <a:lnTo>
                    <a:pt x="22352" y="28955"/>
                  </a:lnTo>
                  <a:lnTo>
                    <a:pt x="11430" y="28955"/>
                  </a:lnTo>
                  <a:lnTo>
                    <a:pt x="7620" y="28193"/>
                  </a:lnTo>
                  <a:lnTo>
                    <a:pt x="8382" y="28193"/>
                  </a:lnTo>
                  <a:lnTo>
                    <a:pt x="5842" y="26669"/>
                  </a:lnTo>
                  <a:lnTo>
                    <a:pt x="4572" y="26669"/>
                  </a:lnTo>
                  <a:lnTo>
                    <a:pt x="3048" y="22859"/>
                  </a:lnTo>
                  <a:lnTo>
                    <a:pt x="1524" y="18287"/>
                  </a:lnTo>
                  <a:close/>
                </a:path>
                <a:path w="27939" h="30480">
                  <a:moveTo>
                    <a:pt x="23067" y="26323"/>
                  </a:moveTo>
                  <a:lnTo>
                    <a:pt x="20574" y="28193"/>
                  </a:lnTo>
                  <a:lnTo>
                    <a:pt x="16002" y="28955"/>
                  </a:lnTo>
                  <a:lnTo>
                    <a:pt x="22352" y="28955"/>
                  </a:lnTo>
                  <a:lnTo>
                    <a:pt x="24384" y="27431"/>
                  </a:lnTo>
                  <a:lnTo>
                    <a:pt x="24841" y="26669"/>
                  </a:lnTo>
                  <a:lnTo>
                    <a:pt x="22860" y="26669"/>
                  </a:lnTo>
                  <a:lnTo>
                    <a:pt x="23067" y="26323"/>
                  </a:lnTo>
                  <a:close/>
                </a:path>
                <a:path w="27939" h="30480">
                  <a:moveTo>
                    <a:pt x="4572" y="25907"/>
                  </a:moveTo>
                  <a:lnTo>
                    <a:pt x="4572" y="26669"/>
                  </a:lnTo>
                  <a:lnTo>
                    <a:pt x="5842" y="26669"/>
                  </a:lnTo>
                  <a:lnTo>
                    <a:pt x="4572" y="25907"/>
                  </a:lnTo>
                  <a:close/>
                </a:path>
                <a:path w="27939" h="30480">
                  <a:moveTo>
                    <a:pt x="23622" y="25907"/>
                  </a:moveTo>
                  <a:lnTo>
                    <a:pt x="23067" y="26323"/>
                  </a:lnTo>
                  <a:lnTo>
                    <a:pt x="22860" y="26669"/>
                  </a:lnTo>
                  <a:lnTo>
                    <a:pt x="23622" y="25907"/>
                  </a:lnTo>
                  <a:close/>
                </a:path>
                <a:path w="27939" h="30480">
                  <a:moveTo>
                    <a:pt x="25298" y="25907"/>
                  </a:moveTo>
                  <a:lnTo>
                    <a:pt x="23622" y="25907"/>
                  </a:lnTo>
                  <a:lnTo>
                    <a:pt x="22860" y="26669"/>
                  </a:lnTo>
                  <a:lnTo>
                    <a:pt x="24841" y="26669"/>
                  </a:lnTo>
                  <a:lnTo>
                    <a:pt x="25298" y="25907"/>
                  </a:lnTo>
                  <a:close/>
                </a:path>
                <a:path w="27939" h="30480">
                  <a:moveTo>
                    <a:pt x="27432" y="12191"/>
                  </a:moveTo>
                  <a:lnTo>
                    <a:pt x="25908" y="12191"/>
                  </a:lnTo>
                  <a:lnTo>
                    <a:pt x="25908" y="18287"/>
                  </a:lnTo>
                  <a:lnTo>
                    <a:pt x="25146" y="22859"/>
                  </a:lnTo>
                  <a:lnTo>
                    <a:pt x="23067" y="26323"/>
                  </a:lnTo>
                  <a:lnTo>
                    <a:pt x="23622" y="25907"/>
                  </a:lnTo>
                  <a:lnTo>
                    <a:pt x="25298" y="25907"/>
                  </a:lnTo>
                  <a:lnTo>
                    <a:pt x="26670" y="23621"/>
                  </a:lnTo>
                  <a:lnTo>
                    <a:pt x="26670" y="22859"/>
                  </a:lnTo>
                  <a:lnTo>
                    <a:pt x="27305" y="19049"/>
                  </a:lnTo>
                  <a:lnTo>
                    <a:pt x="27432" y="12191"/>
                  </a:lnTo>
                  <a:close/>
                </a:path>
                <a:path w="27939" h="30480">
                  <a:moveTo>
                    <a:pt x="16002" y="0"/>
                  </a:moveTo>
                  <a:lnTo>
                    <a:pt x="11430" y="0"/>
                  </a:lnTo>
                  <a:lnTo>
                    <a:pt x="6858" y="761"/>
                  </a:lnTo>
                  <a:lnTo>
                    <a:pt x="3810" y="3047"/>
                  </a:lnTo>
                  <a:lnTo>
                    <a:pt x="3048" y="3809"/>
                  </a:lnTo>
                  <a:lnTo>
                    <a:pt x="762" y="7619"/>
                  </a:lnTo>
                  <a:lnTo>
                    <a:pt x="0" y="12191"/>
                  </a:lnTo>
                  <a:lnTo>
                    <a:pt x="0" y="18287"/>
                  </a:lnTo>
                  <a:lnTo>
                    <a:pt x="1524" y="18287"/>
                  </a:lnTo>
                  <a:lnTo>
                    <a:pt x="1524" y="12191"/>
                  </a:lnTo>
                  <a:lnTo>
                    <a:pt x="2286" y="7619"/>
                  </a:lnTo>
                  <a:lnTo>
                    <a:pt x="2743" y="7619"/>
                  </a:lnTo>
                  <a:lnTo>
                    <a:pt x="4572" y="4571"/>
                  </a:lnTo>
                  <a:lnTo>
                    <a:pt x="7620" y="2285"/>
                  </a:lnTo>
                  <a:lnTo>
                    <a:pt x="6858" y="2285"/>
                  </a:lnTo>
                  <a:lnTo>
                    <a:pt x="11430" y="1523"/>
                  </a:lnTo>
                  <a:lnTo>
                    <a:pt x="21844" y="1523"/>
                  </a:lnTo>
                  <a:lnTo>
                    <a:pt x="20574" y="761"/>
                  </a:lnTo>
                  <a:lnTo>
                    <a:pt x="19812" y="761"/>
                  </a:lnTo>
                  <a:lnTo>
                    <a:pt x="16002" y="0"/>
                  </a:lnTo>
                  <a:close/>
                </a:path>
                <a:path w="27939" h="30480">
                  <a:moveTo>
                    <a:pt x="21844" y="1523"/>
                  </a:moveTo>
                  <a:lnTo>
                    <a:pt x="16002" y="1523"/>
                  </a:lnTo>
                  <a:lnTo>
                    <a:pt x="19812" y="2285"/>
                  </a:lnTo>
                  <a:lnTo>
                    <a:pt x="23622" y="4571"/>
                  </a:lnTo>
                  <a:lnTo>
                    <a:pt x="22860" y="4571"/>
                  </a:lnTo>
                  <a:lnTo>
                    <a:pt x="24384" y="8381"/>
                  </a:lnTo>
                  <a:lnTo>
                    <a:pt x="25908" y="12953"/>
                  </a:lnTo>
                  <a:lnTo>
                    <a:pt x="25908" y="12191"/>
                  </a:lnTo>
                  <a:lnTo>
                    <a:pt x="27432" y="12191"/>
                  </a:lnTo>
                  <a:lnTo>
                    <a:pt x="25908" y="7619"/>
                  </a:lnTo>
                  <a:lnTo>
                    <a:pt x="24384" y="3809"/>
                  </a:lnTo>
                  <a:lnTo>
                    <a:pt x="24384" y="3047"/>
                  </a:lnTo>
                  <a:lnTo>
                    <a:pt x="21844" y="1523"/>
                  </a:lnTo>
                  <a:close/>
                </a:path>
                <a:path w="27939" h="30480">
                  <a:moveTo>
                    <a:pt x="2743" y="7619"/>
                  </a:moveTo>
                  <a:lnTo>
                    <a:pt x="2286" y="7619"/>
                  </a:lnTo>
                  <a:lnTo>
                    <a:pt x="2286" y="8381"/>
                  </a:lnTo>
                  <a:lnTo>
                    <a:pt x="2743" y="7619"/>
                  </a:lnTo>
                  <a:close/>
                </a:path>
              </a:pathLst>
            </a:custGeom>
            <a:solidFill>
              <a:srgbClr val="1A1A1A"/>
            </a:solidFill>
          </p:spPr>
          <p:txBody>
            <a:bodyPr wrap="square" lIns="0" tIns="0" rIns="0" bIns="0" rtlCol="0"/>
            <a:lstStyle/>
            <a:p>
              <a:endParaRPr/>
            </a:p>
          </p:txBody>
        </p:sp>
        <p:sp>
          <p:nvSpPr>
            <p:cNvPr id="326" name="object 220"/>
            <p:cNvSpPr/>
            <p:nvPr/>
          </p:nvSpPr>
          <p:spPr>
            <a:xfrm>
              <a:off x="2451354" y="3087166"/>
              <a:ext cx="1905" cy="1270"/>
            </a:xfrm>
            <a:custGeom>
              <a:avLst/>
              <a:gdLst/>
              <a:ahLst/>
              <a:cxnLst/>
              <a:rect l="l" t="t" r="r" b="b"/>
              <a:pathLst>
                <a:path w="1905" h="1269">
                  <a:moveTo>
                    <a:pt x="1524" y="0"/>
                  </a:moveTo>
                  <a:lnTo>
                    <a:pt x="0" y="0"/>
                  </a:lnTo>
                  <a:lnTo>
                    <a:pt x="0" y="762"/>
                  </a:lnTo>
                  <a:lnTo>
                    <a:pt x="1524" y="0"/>
                  </a:lnTo>
                  <a:close/>
                </a:path>
              </a:pathLst>
            </a:custGeom>
            <a:solidFill>
              <a:srgbClr val="1A1A1A"/>
            </a:solidFill>
          </p:spPr>
          <p:txBody>
            <a:bodyPr wrap="square" lIns="0" tIns="0" rIns="0" bIns="0" rtlCol="0"/>
            <a:lstStyle/>
            <a:p>
              <a:endParaRPr/>
            </a:p>
          </p:txBody>
        </p:sp>
        <p:sp>
          <p:nvSpPr>
            <p:cNvPr id="327" name="object 221"/>
            <p:cNvSpPr/>
            <p:nvPr/>
          </p:nvSpPr>
          <p:spPr>
            <a:xfrm>
              <a:off x="2458211" y="3081070"/>
              <a:ext cx="13970" cy="6985"/>
            </a:xfrm>
            <a:custGeom>
              <a:avLst/>
              <a:gdLst/>
              <a:ahLst/>
              <a:cxnLst/>
              <a:rect l="l" t="t" r="r" b="b"/>
              <a:pathLst>
                <a:path w="13969" h="6985">
                  <a:moveTo>
                    <a:pt x="13716" y="0"/>
                  </a:moveTo>
                  <a:lnTo>
                    <a:pt x="0" y="762"/>
                  </a:lnTo>
                  <a:lnTo>
                    <a:pt x="0" y="6858"/>
                  </a:lnTo>
                  <a:lnTo>
                    <a:pt x="13716" y="6096"/>
                  </a:lnTo>
                  <a:lnTo>
                    <a:pt x="13716" y="0"/>
                  </a:lnTo>
                  <a:close/>
                </a:path>
              </a:pathLst>
            </a:custGeom>
            <a:solidFill>
              <a:srgbClr val="FFFFFF"/>
            </a:solidFill>
          </p:spPr>
          <p:txBody>
            <a:bodyPr wrap="square" lIns="0" tIns="0" rIns="0" bIns="0" rtlCol="0"/>
            <a:lstStyle/>
            <a:p>
              <a:endParaRPr/>
            </a:p>
          </p:txBody>
        </p:sp>
        <p:sp>
          <p:nvSpPr>
            <p:cNvPr id="328" name="object 222"/>
            <p:cNvSpPr/>
            <p:nvPr/>
          </p:nvSpPr>
          <p:spPr>
            <a:xfrm>
              <a:off x="2457450" y="3080308"/>
              <a:ext cx="15240" cy="7620"/>
            </a:xfrm>
            <a:custGeom>
              <a:avLst/>
              <a:gdLst/>
              <a:ahLst/>
              <a:cxnLst/>
              <a:rect l="l" t="t" r="r" b="b"/>
              <a:pathLst>
                <a:path w="15239" h="7619">
                  <a:moveTo>
                    <a:pt x="762" y="762"/>
                  </a:moveTo>
                  <a:lnTo>
                    <a:pt x="0" y="762"/>
                  </a:lnTo>
                  <a:lnTo>
                    <a:pt x="0" y="7620"/>
                  </a:lnTo>
                  <a:lnTo>
                    <a:pt x="1524" y="7620"/>
                  </a:lnTo>
                  <a:lnTo>
                    <a:pt x="1524" y="2286"/>
                  </a:lnTo>
                  <a:lnTo>
                    <a:pt x="762" y="2286"/>
                  </a:lnTo>
                  <a:lnTo>
                    <a:pt x="762" y="762"/>
                  </a:lnTo>
                  <a:close/>
                </a:path>
                <a:path w="15239" h="7619">
                  <a:moveTo>
                    <a:pt x="15240" y="762"/>
                  </a:moveTo>
                  <a:lnTo>
                    <a:pt x="14478" y="1524"/>
                  </a:lnTo>
                  <a:lnTo>
                    <a:pt x="13716" y="1566"/>
                  </a:lnTo>
                  <a:lnTo>
                    <a:pt x="13716" y="6858"/>
                  </a:lnTo>
                  <a:lnTo>
                    <a:pt x="14478" y="7620"/>
                  </a:lnTo>
                  <a:lnTo>
                    <a:pt x="15240" y="7620"/>
                  </a:lnTo>
                  <a:lnTo>
                    <a:pt x="15240" y="762"/>
                  </a:lnTo>
                  <a:close/>
                </a:path>
                <a:path w="15239" h="7619">
                  <a:moveTo>
                    <a:pt x="762" y="762"/>
                  </a:moveTo>
                  <a:lnTo>
                    <a:pt x="762" y="2286"/>
                  </a:lnTo>
                  <a:lnTo>
                    <a:pt x="1524" y="2243"/>
                  </a:lnTo>
                  <a:lnTo>
                    <a:pt x="1524" y="1524"/>
                  </a:lnTo>
                  <a:lnTo>
                    <a:pt x="762" y="762"/>
                  </a:lnTo>
                  <a:close/>
                </a:path>
                <a:path w="15239" h="7619">
                  <a:moveTo>
                    <a:pt x="1524" y="2243"/>
                  </a:moveTo>
                  <a:lnTo>
                    <a:pt x="762" y="2286"/>
                  </a:lnTo>
                  <a:lnTo>
                    <a:pt x="1524" y="2286"/>
                  </a:lnTo>
                  <a:close/>
                </a:path>
                <a:path w="15239" h="7619">
                  <a:moveTo>
                    <a:pt x="15240" y="0"/>
                  </a:moveTo>
                  <a:lnTo>
                    <a:pt x="14478" y="0"/>
                  </a:lnTo>
                  <a:lnTo>
                    <a:pt x="762" y="762"/>
                  </a:lnTo>
                  <a:lnTo>
                    <a:pt x="1524" y="1524"/>
                  </a:lnTo>
                  <a:lnTo>
                    <a:pt x="1524" y="2243"/>
                  </a:lnTo>
                  <a:lnTo>
                    <a:pt x="13716" y="1566"/>
                  </a:lnTo>
                  <a:lnTo>
                    <a:pt x="13716" y="762"/>
                  </a:lnTo>
                  <a:lnTo>
                    <a:pt x="15240" y="762"/>
                  </a:lnTo>
                  <a:lnTo>
                    <a:pt x="15240" y="0"/>
                  </a:lnTo>
                  <a:close/>
                </a:path>
                <a:path w="15239" h="7619">
                  <a:moveTo>
                    <a:pt x="15240" y="762"/>
                  </a:moveTo>
                  <a:lnTo>
                    <a:pt x="13716" y="762"/>
                  </a:lnTo>
                  <a:lnTo>
                    <a:pt x="13716" y="1566"/>
                  </a:lnTo>
                  <a:lnTo>
                    <a:pt x="14478" y="1524"/>
                  </a:lnTo>
                  <a:lnTo>
                    <a:pt x="15240" y="762"/>
                  </a:lnTo>
                  <a:close/>
                </a:path>
              </a:pathLst>
            </a:custGeom>
            <a:solidFill>
              <a:srgbClr val="FFFFFF"/>
            </a:solidFill>
          </p:spPr>
          <p:txBody>
            <a:bodyPr wrap="square" lIns="0" tIns="0" rIns="0" bIns="0" rtlCol="0"/>
            <a:lstStyle/>
            <a:p>
              <a:endParaRPr/>
            </a:p>
          </p:txBody>
        </p:sp>
        <p:sp>
          <p:nvSpPr>
            <p:cNvPr id="329" name="object 223"/>
            <p:cNvSpPr/>
            <p:nvPr/>
          </p:nvSpPr>
          <p:spPr>
            <a:xfrm>
              <a:off x="2457450" y="3086404"/>
              <a:ext cx="14604" cy="2540"/>
            </a:xfrm>
            <a:custGeom>
              <a:avLst/>
              <a:gdLst/>
              <a:ahLst/>
              <a:cxnLst/>
              <a:rect l="l" t="t" r="r" b="b"/>
              <a:pathLst>
                <a:path w="14605" h="2539">
                  <a:moveTo>
                    <a:pt x="14477" y="0"/>
                  </a:moveTo>
                  <a:lnTo>
                    <a:pt x="761" y="762"/>
                  </a:lnTo>
                  <a:lnTo>
                    <a:pt x="0" y="1524"/>
                  </a:lnTo>
                  <a:lnTo>
                    <a:pt x="0" y="2286"/>
                  </a:lnTo>
                  <a:lnTo>
                    <a:pt x="761" y="2286"/>
                  </a:lnTo>
                  <a:lnTo>
                    <a:pt x="14477" y="1524"/>
                  </a:lnTo>
                  <a:lnTo>
                    <a:pt x="14477" y="0"/>
                  </a:lnTo>
                  <a:close/>
                </a:path>
              </a:pathLst>
            </a:custGeom>
            <a:solidFill>
              <a:srgbClr val="FFFFFF"/>
            </a:solidFill>
          </p:spPr>
          <p:txBody>
            <a:bodyPr wrap="square" lIns="0" tIns="0" rIns="0" bIns="0" rtlCol="0"/>
            <a:lstStyle/>
            <a:p>
              <a:endParaRPr/>
            </a:p>
          </p:txBody>
        </p:sp>
        <p:sp>
          <p:nvSpPr>
            <p:cNvPr id="330" name="object 224"/>
            <p:cNvSpPr/>
            <p:nvPr/>
          </p:nvSpPr>
          <p:spPr>
            <a:xfrm>
              <a:off x="2391155" y="3111550"/>
              <a:ext cx="7620" cy="9525"/>
            </a:xfrm>
            <a:custGeom>
              <a:avLst/>
              <a:gdLst/>
              <a:ahLst/>
              <a:cxnLst/>
              <a:rect l="l" t="t" r="r" b="b"/>
              <a:pathLst>
                <a:path w="7619" h="9525">
                  <a:moveTo>
                    <a:pt x="3809" y="0"/>
                  </a:moveTo>
                  <a:lnTo>
                    <a:pt x="1523" y="1524"/>
                  </a:lnTo>
                  <a:lnTo>
                    <a:pt x="0" y="4572"/>
                  </a:lnTo>
                  <a:lnTo>
                    <a:pt x="1523" y="7620"/>
                  </a:lnTo>
                  <a:lnTo>
                    <a:pt x="3809" y="9144"/>
                  </a:lnTo>
                  <a:lnTo>
                    <a:pt x="6857" y="7620"/>
                  </a:lnTo>
                  <a:lnTo>
                    <a:pt x="7619" y="4572"/>
                  </a:lnTo>
                  <a:lnTo>
                    <a:pt x="6857" y="1524"/>
                  </a:lnTo>
                  <a:lnTo>
                    <a:pt x="3809" y="0"/>
                  </a:lnTo>
                  <a:close/>
                </a:path>
              </a:pathLst>
            </a:custGeom>
            <a:solidFill>
              <a:srgbClr val="FFFFFF"/>
            </a:solidFill>
          </p:spPr>
          <p:txBody>
            <a:bodyPr wrap="square" lIns="0" tIns="0" rIns="0" bIns="0" rtlCol="0"/>
            <a:lstStyle/>
            <a:p>
              <a:endParaRPr/>
            </a:p>
          </p:txBody>
        </p:sp>
        <p:sp>
          <p:nvSpPr>
            <p:cNvPr id="331" name="object 225"/>
            <p:cNvSpPr/>
            <p:nvPr/>
          </p:nvSpPr>
          <p:spPr>
            <a:xfrm>
              <a:off x="2390394" y="3110788"/>
              <a:ext cx="9525" cy="10795"/>
            </a:xfrm>
            <a:custGeom>
              <a:avLst/>
              <a:gdLst/>
              <a:ahLst/>
              <a:cxnLst/>
              <a:rect l="l" t="t" r="r" b="b"/>
              <a:pathLst>
                <a:path w="9525" h="10794">
                  <a:moveTo>
                    <a:pt x="6966" y="7946"/>
                  </a:moveTo>
                  <a:lnTo>
                    <a:pt x="5007" y="8926"/>
                  </a:lnTo>
                  <a:lnTo>
                    <a:pt x="5333" y="9144"/>
                  </a:lnTo>
                  <a:lnTo>
                    <a:pt x="2285" y="9144"/>
                  </a:lnTo>
                  <a:lnTo>
                    <a:pt x="4571" y="10668"/>
                  </a:lnTo>
                  <a:lnTo>
                    <a:pt x="5333" y="10668"/>
                  </a:lnTo>
                  <a:lnTo>
                    <a:pt x="8381" y="9144"/>
                  </a:lnTo>
                  <a:lnTo>
                    <a:pt x="8381" y="8382"/>
                  </a:lnTo>
                  <a:lnTo>
                    <a:pt x="6857" y="8382"/>
                  </a:lnTo>
                  <a:lnTo>
                    <a:pt x="6966" y="7946"/>
                  </a:lnTo>
                  <a:close/>
                </a:path>
                <a:path w="9525" h="10794">
                  <a:moveTo>
                    <a:pt x="5333" y="0"/>
                  </a:moveTo>
                  <a:lnTo>
                    <a:pt x="4571" y="0"/>
                  </a:lnTo>
                  <a:lnTo>
                    <a:pt x="2285" y="1524"/>
                  </a:lnTo>
                  <a:lnTo>
                    <a:pt x="1523" y="2286"/>
                  </a:lnTo>
                  <a:lnTo>
                    <a:pt x="0" y="5334"/>
                  </a:lnTo>
                  <a:lnTo>
                    <a:pt x="0" y="6096"/>
                  </a:lnTo>
                  <a:lnTo>
                    <a:pt x="1523" y="9144"/>
                  </a:lnTo>
                  <a:lnTo>
                    <a:pt x="4571" y="9144"/>
                  </a:lnTo>
                  <a:lnTo>
                    <a:pt x="5007" y="8926"/>
                  </a:lnTo>
                  <a:lnTo>
                    <a:pt x="4190" y="8382"/>
                  </a:lnTo>
                  <a:lnTo>
                    <a:pt x="3047" y="8382"/>
                  </a:lnTo>
                  <a:lnTo>
                    <a:pt x="1904" y="6096"/>
                  </a:lnTo>
                  <a:lnTo>
                    <a:pt x="1523" y="6096"/>
                  </a:lnTo>
                  <a:lnTo>
                    <a:pt x="1523" y="5334"/>
                  </a:lnTo>
                  <a:lnTo>
                    <a:pt x="1904" y="5334"/>
                  </a:lnTo>
                  <a:lnTo>
                    <a:pt x="3047" y="3048"/>
                  </a:lnTo>
                  <a:lnTo>
                    <a:pt x="5007" y="1741"/>
                  </a:lnTo>
                  <a:lnTo>
                    <a:pt x="4571" y="1524"/>
                  </a:lnTo>
                  <a:lnTo>
                    <a:pt x="8381" y="1524"/>
                  </a:lnTo>
                  <a:lnTo>
                    <a:pt x="5333" y="0"/>
                  </a:lnTo>
                  <a:close/>
                </a:path>
                <a:path w="9525" h="10794">
                  <a:moveTo>
                    <a:pt x="5007" y="8926"/>
                  </a:moveTo>
                  <a:lnTo>
                    <a:pt x="4571" y="9144"/>
                  </a:lnTo>
                  <a:lnTo>
                    <a:pt x="5333" y="9144"/>
                  </a:lnTo>
                  <a:lnTo>
                    <a:pt x="5007" y="8926"/>
                  </a:lnTo>
                  <a:close/>
                </a:path>
                <a:path w="9525" h="10794">
                  <a:moveTo>
                    <a:pt x="3047" y="7620"/>
                  </a:moveTo>
                  <a:lnTo>
                    <a:pt x="3047" y="8382"/>
                  </a:lnTo>
                  <a:lnTo>
                    <a:pt x="4190" y="8382"/>
                  </a:lnTo>
                  <a:lnTo>
                    <a:pt x="3047" y="7620"/>
                  </a:lnTo>
                  <a:close/>
                </a:path>
                <a:path w="9525" h="10794">
                  <a:moveTo>
                    <a:pt x="7619" y="7620"/>
                  </a:moveTo>
                  <a:lnTo>
                    <a:pt x="6966" y="7946"/>
                  </a:lnTo>
                  <a:lnTo>
                    <a:pt x="6857" y="8382"/>
                  </a:lnTo>
                  <a:lnTo>
                    <a:pt x="7619" y="7620"/>
                  </a:lnTo>
                  <a:close/>
                </a:path>
                <a:path w="9525" h="10794">
                  <a:moveTo>
                    <a:pt x="8572" y="7620"/>
                  </a:moveTo>
                  <a:lnTo>
                    <a:pt x="7619" y="7620"/>
                  </a:lnTo>
                  <a:lnTo>
                    <a:pt x="6857" y="8382"/>
                  </a:lnTo>
                  <a:lnTo>
                    <a:pt x="8381" y="8382"/>
                  </a:lnTo>
                  <a:lnTo>
                    <a:pt x="8572" y="7620"/>
                  </a:lnTo>
                  <a:close/>
                </a:path>
                <a:path w="9525" h="10794">
                  <a:moveTo>
                    <a:pt x="8381" y="2286"/>
                  </a:moveTo>
                  <a:lnTo>
                    <a:pt x="6857" y="2286"/>
                  </a:lnTo>
                  <a:lnTo>
                    <a:pt x="7619" y="3048"/>
                  </a:lnTo>
                  <a:lnTo>
                    <a:pt x="7048" y="3048"/>
                  </a:lnTo>
                  <a:lnTo>
                    <a:pt x="7619" y="5334"/>
                  </a:lnTo>
                  <a:lnTo>
                    <a:pt x="6966" y="7946"/>
                  </a:lnTo>
                  <a:lnTo>
                    <a:pt x="7619" y="7620"/>
                  </a:lnTo>
                  <a:lnTo>
                    <a:pt x="8572" y="7620"/>
                  </a:lnTo>
                  <a:lnTo>
                    <a:pt x="9143" y="5334"/>
                  </a:lnTo>
                  <a:lnTo>
                    <a:pt x="8572" y="3048"/>
                  </a:lnTo>
                  <a:lnTo>
                    <a:pt x="7619" y="3048"/>
                  </a:lnTo>
                  <a:lnTo>
                    <a:pt x="6966" y="2721"/>
                  </a:lnTo>
                  <a:lnTo>
                    <a:pt x="8490" y="2721"/>
                  </a:lnTo>
                  <a:lnTo>
                    <a:pt x="8381" y="2286"/>
                  </a:lnTo>
                  <a:close/>
                </a:path>
                <a:path w="9525" h="10794">
                  <a:moveTo>
                    <a:pt x="1523" y="5334"/>
                  </a:moveTo>
                  <a:lnTo>
                    <a:pt x="1523" y="6096"/>
                  </a:lnTo>
                  <a:lnTo>
                    <a:pt x="1714" y="5715"/>
                  </a:lnTo>
                  <a:lnTo>
                    <a:pt x="1523" y="5334"/>
                  </a:lnTo>
                  <a:close/>
                </a:path>
                <a:path w="9525" h="10794">
                  <a:moveTo>
                    <a:pt x="1714" y="5715"/>
                  </a:moveTo>
                  <a:lnTo>
                    <a:pt x="1523" y="6096"/>
                  </a:lnTo>
                  <a:lnTo>
                    <a:pt x="1904" y="6096"/>
                  </a:lnTo>
                  <a:lnTo>
                    <a:pt x="1714" y="5715"/>
                  </a:lnTo>
                  <a:close/>
                </a:path>
                <a:path w="9525" h="10794">
                  <a:moveTo>
                    <a:pt x="1904" y="5334"/>
                  </a:moveTo>
                  <a:lnTo>
                    <a:pt x="1523" y="5334"/>
                  </a:lnTo>
                  <a:lnTo>
                    <a:pt x="1714" y="5715"/>
                  </a:lnTo>
                  <a:lnTo>
                    <a:pt x="1904" y="5334"/>
                  </a:lnTo>
                  <a:close/>
                </a:path>
                <a:path w="9525" h="10794">
                  <a:moveTo>
                    <a:pt x="6857" y="2286"/>
                  </a:moveTo>
                  <a:lnTo>
                    <a:pt x="6966" y="2721"/>
                  </a:lnTo>
                  <a:lnTo>
                    <a:pt x="7619" y="3048"/>
                  </a:lnTo>
                  <a:lnTo>
                    <a:pt x="6857" y="2286"/>
                  </a:lnTo>
                  <a:close/>
                </a:path>
                <a:path w="9525" h="10794">
                  <a:moveTo>
                    <a:pt x="8381" y="1524"/>
                  </a:moveTo>
                  <a:lnTo>
                    <a:pt x="5333" y="1524"/>
                  </a:lnTo>
                  <a:lnTo>
                    <a:pt x="5007" y="1741"/>
                  </a:lnTo>
                  <a:lnTo>
                    <a:pt x="6966" y="2721"/>
                  </a:lnTo>
                  <a:lnTo>
                    <a:pt x="6857" y="2286"/>
                  </a:lnTo>
                  <a:lnTo>
                    <a:pt x="8381" y="2286"/>
                  </a:lnTo>
                  <a:lnTo>
                    <a:pt x="8381" y="1524"/>
                  </a:lnTo>
                  <a:close/>
                </a:path>
                <a:path w="9525" h="10794">
                  <a:moveTo>
                    <a:pt x="5333" y="1524"/>
                  </a:moveTo>
                  <a:lnTo>
                    <a:pt x="4571" y="1524"/>
                  </a:lnTo>
                  <a:lnTo>
                    <a:pt x="5007" y="1741"/>
                  </a:lnTo>
                  <a:lnTo>
                    <a:pt x="5333" y="1524"/>
                  </a:lnTo>
                  <a:close/>
                </a:path>
              </a:pathLst>
            </a:custGeom>
            <a:solidFill>
              <a:srgbClr val="FFFFFF"/>
            </a:solidFill>
          </p:spPr>
          <p:txBody>
            <a:bodyPr wrap="square" lIns="0" tIns="0" rIns="0" bIns="0" rtlCol="0"/>
            <a:lstStyle/>
            <a:p>
              <a:endParaRPr/>
            </a:p>
          </p:txBody>
        </p:sp>
        <p:sp>
          <p:nvSpPr>
            <p:cNvPr id="332" name="object 226"/>
            <p:cNvSpPr/>
            <p:nvPr/>
          </p:nvSpPr>
          <p:spPr>
            <a:xfrm>
              <a:off x="2398014" y="3116122"/>
              <a:ext cx="1905" cy="0"/>
            </a:xfrm>
            <a:custGeom>
              <a:avLst/>
              <a:gdLst/>
              <a:ahLst/>
              <a:cxnLst/>
              <a:rect l="l" t="t" r="r" b="b"/>
              <a:pathLst>
                <a:path w="1905">
                  <a:moveTo>
                    <a:pt x="0" y="0"/>
                  </a:moveTo>
                  <a:lnTo>
                    <a:pt x="1524" y="0"/>
                  </a:lnTo>
                </a:path>
              </a:pathLst>
            </a:custGeom>
            <a:solidFill>
              <a:srgbClr val="FFFFFF"/>
            </a:solidFill>
          </p:spPr>
          <p:txBody>
            <a:bodyPr wrap="square" lIns="0" tIns="0" rIns="0" bIns="0" rtlCol="0"/>
            <a:lstStyle/>
            <a:p>
              <a:endParaRPr/>
            </a:p>
          </p:txBody>
        </p:sp>
        <p:sp>
          <p:nvSpPr>
            <p:cNvPr id="333" name="object 227"/>
            <p:cNvSpPr/>
            <p:nvPr/>
          </p:nvSpPr>
          <p:spPr>
            <a:xfrm>
              <a:off x="1565910" y="3091738"/>
              <a:ext cx="9525" cy="10795"/>
            </a:xfrm>
            <a:custGeom>
              <a:avLst/>
              <a:gdLst/>
              <a:ahLst/>
              <a:cxnLst/>
              <a:rect l="l" t="t" r="r" b="b"/>
              <a:pathLst>
                <a:path w="9525" h="10794">
                  <a:moveTo>
                    <a:pt x="4571" y="0"/>
                  </a:moveTo>
                  <a:lnTo>
                    <a:pt x="1523" y="1524"/>
                  </a:lnTo>
                  <a:lnTo>
                    <a:pt x="0" y="4572"/>
                  </a:lnTo>
                  <a:lnTo>
                    <a:pt x="0" y="6096"/>
                  </a:lnTo>
                  <a:lnTo>
                    <a:pt x="1523" y="9144"/>
                  </a:lnTo>
                  <a:lnTo>
                    <a:pt x="4571" y="10668"/>
                  </a:lnTo>
                  <a:lnTo>
                    <a:pt x="8381" y="9144"/>
                  </a:lnTo>
                  <a:lnTo>
                    <a:pt x="9143" y="6096"/>
                  </a:lnTo>
                  <a:lnTo>
                    <a:pt x="9143" y="4572"/>
                  </a:lnTo>
                  <a:lnTo>
                    <a:pt x="8381" y="1524"/>
                  </a:lnTo>
                  <a:lnTo>
                    <a:pt x="4571" y="0"/>
                  </a:lnTo>
                  <a:close/>
                </a:path>
              </a:pathLst>
            </a:custGeom>
            <a:solidFill>
              <a:srgbClr val="FFFFFF"/>
            </a:solidFill>
          </p:spPr>
          <p:txBody>
            <a:bodyPr wrap="square" lIns="0" tIns="0" rIns="0" bIns="0" rtlCol="0"/>
            <a:lstStyle/>
            <a:p>
              <a:endParaRPr/>
            </a:p>
          </p:txBody>
        </p:sp>
        <p:sp>
          <p:nvSpPr>
            <p:cNvPr id="334" name="object 228"/>
            <p:cNvSpPr/>
            <p:nvPr/>
          </p:nvSpPr>
          <p:spPr>
            <a:xfrm>
              <a:off x="1564386" y="3090214"/>
              <a:ext cx="13335" cy="14604"/>
            </a:xfrm>
            <a:custGeom>
              <a:avLst/>
              <a:gdLst/>
              <a:ahLst/>
              <a:cxnLst/>
              <a:rect l="l" t="t" r="r" b="b"/>
              <a:pathLst>
                <a:path w="13334" h="14605">
                  <a:moveTo>
                    <a:pt x="5334" y="0"/>
                  </a:moveTo>
                  <a:lnTo>
                    <a:pt x="2286" y="1524"/>
                  </a:lnTo>
                  <a:lnTo>
                    <a:pt x="1524" y="2286"/>
                  </a:lnTo>
                  <a:lnTo>
                    <a:pt x="84" y="5164"/>
                  </a:lnTo>
                  <a:lnTo>
                    <a:pt x="0" y="8382"/>
                  </a:lnTo>
                  <a:lnTo>
                    <a:pt x="1524" y="11430"/>
                  </a:lnTo>
                  <a:lnTo>
                    <a:pt x="2286" y="12192"/>
                  </a:lnTo>
                  <a:lnTo>
                    <a:pt x="6858" y="14478"/>
                  </a:lnTo>
                  <a:lnTo>
                    <a:pt x="10668" y="12954"/>
                  </a:lnTo>
                  <a:lnTo>
                    <a:pt x="12192" y="11430"/>
                  </a:lnTo>
                  <a:lnTo>
                    <a:pt x="12382" y="10668"/>
                  </a:lnTo>
                  <a:lnTo>
                    <a:pt x="5334" y="10668"/>
                  </a:lnTo>
                  <a:lnTo>
                    <a:pt x="6180" y="10329"/>
                  </a:lnTo>
                  <a:lnTo>
                    <a:pt x="5334" y="9906"/>
                  </a:lnTo>
                  <a:lnTo>
                    <a:pt x="4572" y="9906"/>
                  </a:lnTo>
                  <a:lnTo>
                    <a:pt x="3810" y="9144"/>
                  </a:lnTo>
                  <a:lnTo>
                    <a:pt x="4191" y="9144"/>
                  </a:lnTo>
                  <a:lnTo>
                    <a:pt x="3048" y="6858"/>
                  </a:lnTo>
                  <a:lnTo>
                    <a:pt x="4191" y="4572"/>
                  </a:lnTo>
                  <a:lnTo>
                    <a:pt x="3810" y="4572"/>
                  </a:lnTo>
                  <a:lnTo>
                    <a:pt x="4572" y="3810"/>
                  </a:lnTo>
                  <a:lnTo>
                    <a:pt x="5334" y="3810"/>
                  </a:lnTo>
                  <a:lnTo>
                    <a:pt x="6180" y="1693"/>
                  </a:lnTo>
                  <a:lnTo>
                    <a:pt x="5334" y="0"/>
                  </a:lnTo>
                  <a:close/>
                </a:path>
                <a:path w="13334" h="14605">
                  <a:moveTo>
                    <a:pt x="6180" y="10329"/>
                  </a:moveTo>
                  <a:lnTo>
                    <a:pt x="5334" y="10668"/>
                  </a:lnTo>
                  <a:lnTo>
                    <a:pt x="6858" y="10668"/>
                  </a:lnTo>
                  <a:lnTo>
                    <a:pt x="6180" y="10329"/>
                  </a:lnTo>
                  <a:close/>
                </a:path>
                <a:path w="13334" h="14605">
                  <a:moveTo>
                    <a:pt x="8720" y="9313"/>
                  </a:moveTo>
                  <a:lnTo>
                    <a:pt x="6180" y="10329"/>
                  </a:lnTo>
                  <a:lnTo>
                    <a:pt x="6858" y="10668"/>
                  </a:lnTo>
                  <a:lnTo>
                    <a:pt x="8382" y="10668"/>
                  </a:lnTo>
                  <a:lnTo>
                    <a:pt x="8720" y="9313"/>
                  </a:lnTo>
                  <a:close/>
                </a:path>
                <a:path w="13334" h="14605">
                  <a:moveTo>
                    <a:pt x="9144" y="9144"/>
                  </a:moveTo>
                  <a:lnTo>
                    <a:pt x="8720" y="9313"/>
                  </a:lnTo>
                  <a:lnTo>
                    <a:pt x="8382" y="10668"/>
                  </a:lnTo>
                  <a:lnTo>
                    <a:pt x="9144" y="9144"/>
                  </a:lnTo>
                  <a:close/>
                </a:path>
                <a:path w="13334" h="14605">
                  <a:moveTo>
                    <a:pt x="12763" y="9144"/>
                  </a:moveTo>
                  <a:lnTo>
                    <a:pt x="9144" y="9144"/>
                  </a:lnTo>
                  <a:lnTo>
                    <a:pt x="8382" y="10668"/>
                  </a:lnTo>
                  <a:lnTo>
                    <a:pt x="12382" y="10668"/>
                  </a:lnTo>
                  <a:lnTo>
                    <a:pt x="12763" y="9144"/>
                  </a:lnTo>
                  <a:close/>
                </a:path>
                <a:path w="13334" h="14605">
                  <a:moveTo>
                    <a:pt x="3810" y="9144"/>
                  </a:moveTo>
                  <a:lnTo>
                    <a:pt x="4572" y="9906"/>
                  </a:lnTo>
                  <a:lnTo>
                    <a:pt x="4318" y="9398"/>
                  </a:lnTo>
                  <a:lnTo>
                    <a:pt x="3810" y="9144"/>
                  </a:lnTo>
                  <a:close/>
                </a:path>
                <a:path w="13334" h="14605">
                  <a:moveTo>
                    <a:pt x="4318" y="9398"/>
                  </a:moveTo>
                  <a:lnTo>
                    <a:pt x="4572" y="9906"/>
                  </a:lnTo>
                  <a:lnTo>
                    <a:pt x="5334" y="9906"/>
                  </a:lnTo>
                  <a:lnTo>
                    <a:pt x="4318" y="9398"/>
                  </a:lnTo>
                  <a:close/>
                </a:path>
                <a:path w="13334" h="14605">
                  <a:moveTo>
                    <a:pt x="4191" y="9144"/>
                  </a:moveTo>
                  <a:lnTo>
                    <a:pt x="3810" y="9144"/>
                  </a:lnTo>
                  <a:lnTo>
                    <a:pt x="4318" y="9398"/>
                  </a:lnTo>
                  <a:lnTo>
                    <a:pt x="4191" y="9144"/>
                  </a:lnTo>
                  <a:close/>
                </a:path>
                <a:path w="13334" h="14605">
                  <a:moveTo>
                    <a:pt x="12954" y="6096"/>
                  </a:moveTo>
                  <a:lnTo>
                    <a:pt x="9144" y="6096"/>
                  </a:lnTo>
                  <a:lnTo>
                    <a:pt x="9144" y="7620"/>
                  </a:lnTo>
                  <a:lnTo>
                    <a:pt x="8720" y="9313"/>
                  </a:lnTo>
                  <a:lnTo>
                    <a:pt x="9144" y="9144"/>
                  </a:lnTo>
                  <a:lnTo>
                    <a:pt x="12763" y="9144"/>
                  </a:lnTo>
                  <a:lnTo>
                    <a:pt x="12954" y="8382"/>
                  </a:lnTo>
                  <a:lnTo>
                    <a:pt x="12954" y="6096"/>
                  </a:lnTo>
                  <a:close/>
                </a:path>
                <a:path w="13334" h="14605">
                  <a:moveTo>
                    <a:pt x="3810" y="6096"/>
                  </a:moveTo>
                  <a:lnTo>
                    <a:pt x="3048" y="6858"/>
                  </a:lnTo>
                  <a:lnTo>
                    <a:pt x="3810" y="7620"/>
                  </a:lnTo>
                  <a:lnTo>
                    <a:pt x="3810" y="6096"/>
                  </a:lnTo>
                  <a:close/>
                </a:path>
                <a:path w="13334" h="14605">
                  <a:moveTo>
                    <a:pt x="12382" y="3810"/>
                  </a:moveTo>
                  <a:lnTo>
                    <a:pt x="8382" y="3810"/>
                  </a:lnTo>
                  <a:lnTo>
                    <a:pt x="9144" y="5334"/>
                  </a:lnTo>
                  <a:lnTo>
                    <a:pt x="8763" y="5334"/>
                  </a:lnTo>
                  <a:lnTo>
                    <a:pt x="9144" y="6858"/>
                  </a:lnTo>
                  <a:lnTo>
                    <a:pt x="9144" y="6096"/>
                  </a:lnTo>
                  <a:lnTo>
                    <a:pt x="12954" y="6096"/>
                  </a:lnTo>
                  <a:lnTo>
                    <a:pt x="12763" y="5334"/>
                  </a:lnTo>
                  <a:lnTo>
                    <a:pt x="9144" y="5334"/>
                  </a:lnTo>
                  <a:lnTo>
                    <a:pt x="8720" y="5164"/>
                  </a:lnTo>
                  <a:lnTo>
                    <a:pt x="12721" y="5164"/>
                  </a:lnTo>
                  <a:lnTo>
                    <a:pt x="12382" y="3810"/>
                  </a:lnTo>
                  <a:close/>
                </a:path>
                <a:path w="13334" h="14605">
                  <a:moveTo>
                    <a:pt x="8382" y="3810"/>
                  </a:moveTo>
                  <a:lnTo>
                    <a:pt x="8720" y="5164"/>
                  </a:lnTo>
                  <a:lnTo>
                    <a:pt x="9144" y="5334"/>
                  </a:lnTo>
                  <a:lnTo>
                    <a:pt x="8382" y="3810"/>
                  </a:lnTo>
                  <a:close/>
                </a:path>
                <a:path w="13334" h="14605">
                  <a:moveTo>
                    <a:pt x="6858" y="0"/>
                  </a:moveTo>
                  <a:lnTo>
                    <a:pt x="6180" y="1693"/>
                  </a:lnTo>
                  <a:lnTo>
                    <a:pt x="6858" y="3048"/>
                  </a:lnTo>
                  <a:lnTo>
                    <a:pt x="5334" y="3810"/>
                  </a:lnTo>
                  <a:lnTo>
                    <a:pt x="8720" y="5164"/>
                  </a:lnTo>
                  <a:lnTo>
                    <a:pt x="8382" y="3810"/>
                  </a:lnTo>
                  <a:lnTo>
                    <a:pt x="12382" y="3810"/>
                  </a:lnTo>
                  <a:lnTo>
                    <a:pt x="12192" y="3048"/>
                  </a:lnTo>
                  <a:lnTo>
                    <a:pt x="10668" y="1524"/>
                  </a:lnTo>
                  <a:lnTo>
                    <a:pt x="6858" y="0"/>
                  </a:lnTo>
                  <a:close/>
                </a:path>
                <a:path w="13334" h="14605">
                  <a:moveTo>
                    <a:pt x="4572" y="3810"/>
                  </a:moveTo>
                  <a:lnTo>
                    <a:pt x="3810" y="4572"/>
                  </a:lnTo>
                  <a:lnTo>
                    <a:pt x="4318" y="4318"/>
                  </a:lnTo>
                  <a:lnTo>
                    <a:pt x="4572" y="3810"/>
                  </a:lnTo>
                  <a:close/>
                </a:path>
                <a:path w="13334" h="14605">
                  <a:moveTo>
                    <a:pt x="4318" y="4318"/>
                  </a:moveTo>
                  <a:lnTo>
                    <a:pt x="3810" y="4572"/>
                  </a:lnTo>
                  <a:lnTo>
                    <a:pt x="4191" y="4572"/>
                  </a:lnTo>
                  <a:lnTo>
                    <a:pt x="4318" y="4318"/>
                  </a:lnTo>
                  <a:close/>
                </a:path>
                <a:path w="13334" h="14605">
                  <a:moveTo>
                    <a:pt x="5334" y="3810"/>
                  </a:moveTo>
                  <a:lnTo>
                    <a:pt x="4572" y="3810"/>
                  </a:lnTo>
                  <a:lnTo>
                    <a:pt x="4318" y="4318"/>
                  </a:lnTo>
                  <a:lnTo>
                    <a:pt x="5334" y="3810"/>
                  </a:lnTo>
                  <a:close/>
                </a:path>
                <a:path w="13334" h="14605">
                  <a:moveTo>
                    <a:pt x="6180" y="1693"/>
                  </a:moveTo>
                  <a:lnTo>
                    <a:pt x="5334" y="3810"/>
                  </a:lnTo>
                  <a:lnTo>
                    <a:pt x="6858" y="3048"/>
                  </a:lnTo>
                  <a:lnTo>
                    <a:pt x="6180" y="1693"/>
                  </a:lnTo>
                  <a:close/>
                </a:path>
              </a:pathLst>
            </a:custGeom>
            <a:solidFill>
              <a:srgbClr val="FFFFFF"/>
            </a:solidFill>
          </p:spPr>
          <p:txBody>
            <a:bodyPr wrap="square" lIns="0" tIns="0" rIns="0" bIns="0" rtlCol="0"/>
            <a:lstStyle/>
            <a:p>
              <a:endParaRPr/>
            </a:p>
          </p:txBody>
        </p:sp>
        <p:sp>
          <p:nvSpPr>
            <p:cNvPr id="335" name="object 229"/>
            <p:cNvSpPr/>
            <p:nvPr/>
          </p:nvSpPr>
          <p:spPr>
            <a:xfrm>
              <a:off x="1569719" y="3090214"/>
              <a:ext cx="1905" cy="3810"/>
            </a:xfrm>
            <a:custGeom>
              <a:avLst/>
              <a:gdLst/>
              <a:ahLst/>
              <a:cxnLst/>
              <a:rect l="l" t="t" r="r" b="b"/>
              <a:pathLst>
                <a:path w="1905" h="3810">
                  <a:moveTo>
                    <a:pt x="846" y="1693"/>
                  </a:moveTo>
                  <a:lnTo>
                    <a:pt x="0" y="3810"/>
                  </a:lnTo>
                  <a:lnTo>
                    <a:pt x="1524" y="3048"/>
                  </a:lnTo>
                  <a:lnTo>
                    <a:pt x="846" y="1693"/>
                  </a:lnTo>
                  <a:close/>
                </a:path>
                <a:path w="1905" h="3810">
                  <a:moveTo>
                    <a:pt x="1524" y="0"/>
                  </a:moveTo>
                  <a:lnTo>
                    <a:pt x="0" y="0"/>
                  </a:lnTo>
                  <a:lnTo>
                    <a:pt x="846" y="1693"/>
                  </a:lnTo>
                  <a:lnTo>
                    <a:pt x="1524" y="0"/>
                  </a:lnTo>
                  <a:close/>
                </a:path>
              </a:pathLst>
            </a:custGeom>
            <a:solidFill>
              <a:srgbClr val="FFFFFF"/>
            </a:solidFill>
          </p:spPr>
          <p:txBody>
            <a:bodyPr wrap="square" lIns="0" tIns="0" rIns="0" bIns="0" rtlCol="0"/>
            <a:lstStyle/>
            <a:p>
              <a:endParaRPr/>
            </a:p>
          </p:txBody>
        </p:sp>
      </p:grpSp>
      <p:sp>
        <p:nvSpPr>
          <p:cNvPr id="336" name="object 761"/>
          <p:cNvSpPr/>
          <p:nvPr/>
        </p:nvSpPr>
        <p:spPr>
          <a:xfrm>
            <a:off x="1515920" y="5209016"/>
            <a:ext cx="1383558" cy="510835"/>
          </a:xfrm>
          <a:prstGeom prst="rect">
            <a:avLst/>
          </a:prstGeom>
          <a:blipFill>
            <a:blip r:embed="rId6" cstate="print"/>
            <a:stretch>
              <a:fillRect/>
            </a:stretch>
          </a:blipFill>
        </p:spPr>
        <p:txBody>
          <a:bodyPr wrap="square" lIns="0" tIns="0" rIns="0" bIns="0" rtlCol="0"/>
          <a:lstStyle/>
          <a:p>
            <a:endParaRPr/>
          </a:p>
        </p:txBody>
      </p:sp>
      <p:cxnSp>
        <p:nvCxnSpPr>
          <p:cNvPr id="338" name="Straight Arrow Connector 337"/>
          <p:cNvCxnSpPr/>
          <p:nvPr/>
        </p:nvCxnSpPr>
        <p:spPr bwMode="auto">
          <a:xfrm>
            <a:off x="2177028" y="1620543"/>
            <a:ext cx="0" cy="33016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39" name="object 126"/>
          <p:cNvSpPr txBox="1"/>
          <p:nvPr/>
        </p:nvSpPr>
        <p:spPr>
          <a:xfrm>
            <a:off x="-22490" y="1898840"/>
            <a:ext cx="1605879" cy="258404"/>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a:solidFill>
                  <a:srgbClr val="00007F"/>
                </a:solidFill>
                <a:latin typeface="Verdana"/>
                <a:cs typeface="Verdana"/>
              </a:rPr>
              <a:t>T-GM</a:t>
            </a:r>
            <a:br>
              <a:rPr lang="es-ES" sz="800" b="1" spc="-5" dirty="0">
                <a:solidFill>
                  <a:srgbClr val="00007F"/>
                </a:solidFill>
                <a:latin typeface="Verdana"/>
                <a:cs typeface="Verdana"/>
              </a:rPr>
            </a:br>
            <a:r>
              <a:rPr lang="es-ES" sz="800" spc="-5" dirty="0">
                <a:solidFill>
                  <a:srgbClr val="00007F"/>
                </a:solidFill>
                <a:latin typeface="Verdana"/>
                <a:cs typeface="Verdana"/>
              </a:rPr>
              <a:t>(Grand Master PTP)</a:t>
            </a:r>
            <a:endParaRPr sz="800" dirty="0">
              <a:latin typeface="Verdana"/>
              <a:cs typeface="Verdana"/>
            </a:endParaRPr>
          </a:p>
        </p:txBody>
      </p:sp>
      <p:sp>
        <p:nvSpPr>
          <p:cNvPr id="340" name="object 126"/>
          <p:cNvSpPr txBox="1"/>
          <p:nvPr/>
        </p:nvSpPr>
        <p:spPr>
          <a:xfrm>
            <a:off x="-99398" y="1239592"/>
            <a:ext cx="1718540" cy="394339"/>
          </a:xfrm>
          <a:prstGeom prst="rect">
            <a:avLst/>
          </a:prstGeom>
        </p:spPr>
        <p:txBody>
          <a:bodyPr vert="horz" wrap="square" lIns="0" tIns="12065" rIns="0" bIns="0" rtlCol="0">
            <a:spAutoFit/>
          </a:bodyPr>
          <a:lstStyle/>
          <a:p>
            <a:pPr marL="12700" algn="ctr">
              <a:spcBef>
                <a:spcPts val="95"/>
              </a:spcBef>
            </a:pPr>
            <a:r>
              <a:rPr lang="es-ES" sz="800" b="1" spc="-5" dirty="0">
                <a:solidFill>
                  <a:srgbClr val="00007F"/>
                </a:solidFill>
                <a:latin typeface="Verdana"/>
                <a:cs typeface="Verdana"/>
              </a:rPr>
              <a:t>PRTC </a:t>
            </a:r>
            <a:br>
              <a:rPr lang="es-ES" sz="800" b="1" spc="-5" dirty="0">
                <a:solidFill>
                  <a:srgbClr val="00007F"/>
                </a:solidFill>
                <a:latin typeface="Verdana"/>
                <a:cs typeface="Verdana"/>
              </a:rPr>
            </a:br>
            <a:r>
              <a:rPr lang="es-ES" sz="800" spc="-5" dirty="0">
                <a:solidFill>
                  <a:srgbClr val="00007F"/>
                </a:solidFill>
                <a:latin typeface="Verdana"/>
                <a:cs typeface="Verdana"/>
              </a:rPr>
              <a:t>(</a:t>
            </a:r>
            <a:r>
              <a:rPr lang="en-US" sz="800" spc="-5" dirty="0">
                <a:solidFill>
                  <a:srgbClr val="00007F"/>
                </a:solidFill>
                <a:latin typeface="Verdana"/>
                <a:cs typeface="Verdana"/>
              </a:rPr>
              <a:t>Primary Reference Clock)</a:t>
            </a:r>
            <a:endParaRPr lang="en-US" sz="800" dirty="0">
              <a:latin typeface="Verdana"/>
              <a:cs typeface="Verdana"/>
            </a:endParaRPr>
          </a:p>
          <a:p>
            <a:pPr marL="12700" algn="ctr">
              <a:lnSpc>
                <a:spcPct val="100000"/>
              </a:lnSpc>
              <a:spcBef>
                <a:spcPts val="95"/>
              </a:spcBef>
            </a:pPr>
            <a:endParaRPr sz="800" dirty="0">
              <a:latin typeface="Verdana"/>
              <a:cs typeface="Verdana"/>
            </a:endParaRPr>
          </a:p>
        </p:txBody>
      </p:sp>
      <p:cxnSp>
        <p:nvCxnSpPr>
          <p:cNvPr id="341" name="Straight Arrow Connector 340"/>
          <p:cNvCxnSpPr/>
          <p:nvPr/>
        </p:nvCxnSpPr>
        <p:spPr bwMode="auto">
          <a:xfrm>
            <a:off x="2174827" y="2214365"/>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45" name="object 126"/>
          <p:cNvSpPr txBox="1"/>
          <p:nvPr/>
        </p:nvSpPr>
        <p:spPr>
          <a:xfrm>
            <a:off x="290956" y="2721467"/>
            <a:ext cx="924149" cy="258404"/>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a:solidFill>
                  <a:srgbClr val="00007F"/>
                </a:solidFill>
                <a:latin typeface="Verdana"/>
                <a:cs typeface="Verdana"/>
              </a:rPr>
              <a:t>T-BC</a:t>
            </a:r>
            <a:br>
              <a:rPr lang="es-ES" sz="800" b="1" spc="-5" dirty="0">
                <a:solidFill>
                  <a:srgbClr val="00007F"/>
                </a:solidFill>
                <a:latin typeface="Verdana"/>
                <a:cs typeface="Verdana"/>
              </a:rPr>
            </a:br>
            <a:r>
              <a:rPr lang="es-ES" sz="800" spc="-5" dirty="0">
                <a:solidFill>
                  <a:srgbClr val="00007F"/>
                </a:solidFill>
                <a:latin typeface="Verdana"/>
                <a:cs typeface="Verdana"/>
              </a:rPr>
              <a:t>(</a:t>
            </a:r>
            <a:r>
              <a:rPr lang="es-ES" sz="800" spc="-5" dirty="0" err="1">
                <a:solidFill>
                  <a:srgbClr val="00007F"/>
                </a:solidFill>
                <a:latin typeface="Verdana"/>
                <a:cs typeface="Verdana"/>
              </a:rPr>
              <a:t>Boundary</a:t>
            </a:r>
            <a:r>
              <a:rPr lang="es-ES" sz="800" spc="-5" dirty="0">
                <a:solidFill>
                  <a:srgbClr val="00007F"/>
                </a:solidFill>
                <a:latin typeface="Verdana"/>
                <a:cs typeface="Verdana"/>
              </a:rPr>
              <a:t> </a:t>
            </a:r>
            <a:r>
              <a:rPr lang="es-ES" sz="800" spc="-5" dirty="0" err="1">
                <a:solidFill>
                  <a:srgbClr val="00007F"/>
                </a:solidFill>
                <a:latin typeface="Verdana"/>
                <a:cs typeface="Verdana"/>
              </a:rPr>
              <a:t>Clock</a:t>
            </a:r>
            <a:r>
              <a:rPr lang="es-ES" sz="800" spc="-5" dirty="0">
                <a:solidFill>
                  <a:srgbClr val="00007F"/>
                </a:solidFill>
                <a:latin typeface="Verdana"/>
                <a:cs typeface="Verdana"/>
              </a:rPr>
              <a:t>)</a:t>
            </a:r>
            <a:endParaRPr sz="800" dirty="0">
              <a:latin typeface="Verdana"/>
              <a:cs typeface="Verdana"/>
            </a:endParaRPr>
          </a:p>
        </p:txBody>
      </p:sp>
      <p:sp>
        <p:nvSpPr>
          <p:cNvPr id="346" name="object 126"/>
          <p:cNvSpPr txBox="1"/>
          <p:nvPr/>
        </p:nvSpPr>
        <p:spPr>
          <a:xfrm>
            <a:off x="265567" y="4454423"/>
            <a:ext cx="924149" cy="258404"/>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a:solidFill>
                  <a:srgbClr val="00007F"/>
                </a:solidFill>
                <a:latin typeface="Verdana"/>
                <a:cs typeface="Verdana"/>
              </a:rPr>
              <a:t>T-BC</a:t>
            </a:r>
            <a:br>
              <a:rPr lang="es-ES" sz="800" b="1" spc="-5" dirty="0">
                <a:solidFill>
                  <a:srgbClr val="00007F"/>
                </a:solidFill>
                <a:latin typeface="Verdana"/>
                <a:cs typeface="Verdana"/>
              </a:rPr>
            </a:br>
            <a:r>
              <a:rPr lang="es-ES" sz="800" spc="-5" dirty="0">
                <a:solidFill>
                  <a:srgbClr val="00007F"/>
                </a:solidFill>
                <a:latin typeface="Verdana"/>
                <a:cs typeface="Verdana"/>
              </a:rPr>
              <a:t>(</a:t>
            </a:r>
            <a:r>
              <a:rPr lang="es-ES" sz="800" spc="-5" dirty="0" err="1">
                <a:solidFill>
                  <a:srgbClr val="00007F"/>
                </a:solidFill>
                <a:latin typeface="Verdana"/>
                <a:cs typeface="Verdana"/>
              </a:rPr>
              <a:t>Boundary</a:t>
            </a:r>
            <a:r>
              <a:rPr lang="es-ES" sz="800" spc="-5" dirty="0">
                <a:solidFill>
                  <a:srgbClr val="00007F"/>
                </a:solidFill>
                <a:latin typeface="Verdana"/>
                <a:cs typeface="Verdana"/>
              </a:rPr>
              <a:t> </a:t>
            </a:r>
            <a:r>
              <a:rPr lang="es-ES" sz="800" spc="-5" dirty="0" err="1">
                <a:solidFill>
                  <a:srgbClr val="00007F"/>
                </a:solidFill>
                <a:latin typeface="Verdana"/>
                <a:cs typeface="Verdana"/>
              </a:rPr>
              <a:t>Clock</a:t>
            </a:r>
            <a:r>
              <a:rPr lang="es-ES" sz="800" spc="-5" dirty="0">
                <a:solidFill>
                  <a:srgbClr val="00007F"/>
                </a:solidFill>
                <a:latin typeface="Verdana"/>
                <a:cs typeface="Verdana"/>
              </a:rPr>
              <a:t>)</a:t>
            </a:r>
            <a:endParaRPr sz="800" dirty="0">
              <a:latin typeface="Verdana"/>
              <a:cs typeface="Verdana"/>
            </a:endParaRPr>
          </a:p>
        </p:txBody>
      </p:sp>
      <p:sp>
        <p:nvSpPr>
          <p:cNvPr id="347" name="object 126"/>
          <p:cNvSpPr txBox="1"/>
          <p:nvPr/>
        </p:nvSpPr>
        <p:spPr>
          <a:xfrm>
            <a:off x="265280" y="5251826"/>
            <a:ext cx="924149" cy="258404"/>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a:solidFill>
                  <a:srgbClr val="00007F"/>
                </a:solidFill>
                <a:latin typeface="Verdana"/>
                <a:cs typeface="Verdana"/>
              </a:rPr>
              <a:t>T-TSC</a:t>
            </a:r>
            <a:br>
              <a:rPr lang="es-ES" sz="800" b="1" spc="-5" dirty="0">
                <a:solidFill>
                  <a:srgbClr val="00007F"/>
                </a:solidFill>
                <a:latin typeface="Verdana"/>
                <a:cs typeface="Verdana"/>
              </a:rPr>
            </a:br>
            <a:r>
              <a:rPr lang="es-ES" sz="800" spc="-5" dirty="0">
                <a:solidFill>
                  <a:srgbClr val="00007F"/>
                </a:solidFill>
                <a:latin typeface="Verdana"/>
                <a:cs typeface="Verdana"/>
              </a:rPr>
              <a:t>(Slave </a:t>
            </a:r>
            <a:r>
              <a:rPr lang="es-ES" sz="800" spc="-5" dirty="0" err="1">
                <a:solidFill>
                  <a:srgbClr val="00007F"/>
                </a:solidFill>
                <a:latin typeface="Verdana"/>
                <a:cs typeface="Verdana"/>
              </a:rPr>
              <a:t>Clock</a:t>
            </a:r>
            <a:r>
              <a:rPr lang="es-ES" sz="800" spc="-5" dirty="0">
                <a:solidFill>
                  <a:srgbClr val="00007F"/>
                </a:solidFill>
                <a:latin typeface="Verdana"/>
                <a:cs typeface="Verdana"/>
              </a:rPr>
              <a:t>)</a:t>
            </a:r>
            <a:endParaRPr sz="800" dirty="0">
              <a:latin typeface="Verdana"/>
              <a:cs typeface="Verdana"/>
            </a:endParaRPr>
          </a:p>
        </p:txBody>
      </p:sp>
      <p:cxnSp>
        <p:nvCxnSpPr>
          <p:cNvPr id="349" name="Straight Arrow Connector 348"/>
          <p:cNvCxnSpPr/>
          <p:nvPr/>
        </p:nvCxnSpPr>
        <p:spPr bwMode="auto">
          <a:xfrm>
            <a:off x="2181251" y="4700566"/>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350" name="Straight Arrow Connector 349"/>
          <p:cNvCxnSpPr/>
          <p:nvPr/>
        </p:nvCxnSpPr>
        <p:spPr bwMode="auto">
          <a:xfrm>
            <a:off x="2177821" y="5654455"/>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70" name="object 126"/>
          <p:cNvSpPr txBox="1"/>
          <p:nvPr/>
        </p:nvSpPr>
        <p:spPr>
          <a:xfrm>
            <a:off x="1698781" y="3599615"/>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a:solidFill>
                  <a:srgbClr val="00007F"/>
                </a:solidFill>
                <a:latin typeface="Verdana"/>
                <a:cs typeface="Verdana"/>
              </a:rPr>
              <a:t>Ethernet / IP</a:t>
            </a:r>
            <a:endParaRPr sz="800" dirty="0">
              <a:latin typeface="Verdana"/>
              <a:cs typeface="Verdana"/>
            </a:endParaRPr>
          </a:p>
        </p:txBody>
      </p:sp>
      <p:grpSp>
        <p:nvGrpSpPr>
          <p:cNvPr id="377" name="Group 376"/>
          <p:cNvGrpSpPr/>
          <p:nvPr/>
        </p:nvGrpSpPr>
        <p:grpSpPr>
          <a:xfrm rot="19757381" flipH="1">
            <a:off x="3614953" y="1424700"/>
            <a:ext cx="1219675" cy="1190311"/>
            <a:chOff x="3759849" y="1225555"/>
            <a:chExt cx="1213171" cy="1190311"/>
          </a:xfrm>
        </p:grpSpPr>
        <p:sp>
          <p:nvSpPr>
            <p:cNvPr id="373" name="object 898"/>
            <p:cNvSpPr/>
            <p:nvPr/>
          </p:nvSpPr>
          <p:spPr>
            <a:xfrm>
              <a:off x="3759849" y="1225555"/>
              <a:ext cx="538868" cy="541913"/>
            </a:xfrm>
            <a:prstGeom prst="rect">
              <a:avLst/>
            </a:prstGeom>
            <a:blipFill>
              <a:blip r:embed="rId7" cstate="print"/>
              <a:stretch>
                <a:fillRect/>
              </a:stretch>
            </a:blipFill>
          </p:spPr>
          <p:txBody>
            <a:bodyPr wrap="square" lIns="0" tIns="0" rIns="0" bIns="0" rtlCol="0"/>
            <a:lstStyle/>
            <a:p>
              <a:endParaRPr/>
            </a:p>
          </p:txBody>
        </p:sp>
        <p:sp>
          <p:nvSpPr>
            <p:cNvPr id="374" name="object 899"/>
            <p:cNvSpPr/>
            <p:nvPr/>
          </p:nvSpPr>
          <p:spPr>
            <a:xfrm>
              <a:off x="4279601" y="1717112"/>
              <a:ext cx="171450" cy="171450"/>
            </a:xfrm>
            <a:prstGeom prst="rect">
              <a:avLst/>
            </a:prstGeom>
            <a:blipFill>
              <a:blip r:embed="rId8" cstate="print"/>
              <a:stretch>
                <a:fillRect/>
              </a:stretch>
            </a:blipFill>
          </p:spPr>
          <p:txBody>
            <a:bodyPr wrap="square" lIns="0" tIns="0" rIns="0" bIns="0" rtlCol="0"/>
            <a:lstStyle/>
            <a:p>
              <a:endParaRPr/>
            </a:p>
          </p:txBody>
        </p:sp>
        <p:sp>
          <p:nvSpPr>
            <p:cNvPr id="375" name="object 901"/>
            <p:cNvSpPr/>
            <p:nvPr/>
          </p:nvSpPr>
          <p:spPr>
            <a:xfrm>
              <a:off x="4368754" y="1774262"/>
              <a:ext cx="288290" cy="319405"/>
            </a:xfrm>
            <a:custGeom>
              <a:avLst/>
              <a:gdLst/>
              <a:ahLst/>
              <a:cxnLst/>
              <a:rect l="l" t="t" r="r" b="b"/>
              <a:pathLst>
                <a:path w="288290" h="319405">
                  <a:moveTo>
                    <a:pt x="90677" y="289560"/>
                  </a:moveTo>
                  <a:lnTo>
                    <a:pt x="61721" y="300228"/>
                  </a:lnTo>
                  <a:lnTo>
                    <a:pt x="46481" y="304800"/>
                  </a:lnTo>
                  <a:lnTo>
                    <a:pt x="31241" y="307848"/>
                  </a:lnTo>
                  <a:lnTo>
                    <a:pt x="32003" y="307848"/>
                  </a:lnTo>
                  <a:lnTo>
                    <a:pt x="16001" y="310896"/>
                  </a:lnTo>
                  <a:lnTo>
                    <a:pt x="0" y="313182"/>
                  </a:lnTo>
                  <a:lnTo>
                    <a:pt x="0" y="319278"/>
                  </a:lnTo>
                  <a:lnTo>
                    <a:pt x="761" y="319278"/>
                  </a:lnTo>
                  <a:lnTo>
                    <a:pt x="16763" y="316992"/>
                  </a:lnTo>
                  <a:lnTo>
                    <a:pt x="48005" y="310896"/>
                  </a:lnTo>
                  <a:lnTo>
                    <a:pt x="63245" y="306324"/>
                  </a:lnTo>
                  <a:lnTo>
                    <a:pt x="64007" y="306324"/>
                  </a:lnTo>
                  <a:lnTo>
                    <a:pt x="92963" y="295656"/>
                  </a:lnTo>
                  <a:lnTo>
                    <a:pt x="104965" y="290322"/>
                  </a:lnTo>
                  <a:lnTo>
                    <a:pt x="90677" y="290322"/>
                  </a:lnTo>
                  <a:lnTo>
                    <a:pt x="90677" y="289560"/>
                  </a:lnTo>
                  <a:close/>
                </a:path>
                <a:path w="288290" h="319405">
                  <a:moveTo>
                    <a:pt x="198577" y="222504"/>
                  </a:moveTo>
                  <a:lnTo>
                    <a:pt x="190499" y="222504"/>
                  </a:lnTo>
                  <a:lnTo>
                    <a:pt x="189737" y="223265"/>
                  </a:lnTo>
                  <a:lnTo>
                    <a:pt x="168401" y="243078"/>
                  </a:lnTo>
                  <a:lnTo>
                    <a:pt x="144017" y="261365"/>
                  </a:lnTo>
                  <a:lnTo>
                    <a:pt x="131063" y="268986"/>
                  </a:lnTo>
                  <a:lnTo>
                    <a:pt x="103631" y="284226"/>
                  </a:lnTo>
                  <a:lnTo>
                    <a:pt x="104393" y="284226"/>
                  </a:lnTo>
                  <a:lnTo>
                    <a:pt x="90677" y="290322"/>
                  </a:lnTo>
                  <a:lnTo>
                    <a:pt x="104965" y="290322"/>
                  </a:lnTo>
                  <a:lnTo>
                    <a:pt x="106679" y="289560"/>
                  </a:lnTo>
                  <a:lnTo>
                    <a:pt x="134111" y="274320"/>
                  </a:lnTo>
                  <a:lnTo>
                    <a:pt x="147065" y="266700"/>
                  </a:lnTo>
                  <a:lnTo>
                    <a:pt x="147827" y="265938"/>
                  </a:lnTo>
                  <a:lnTo>
                    <a:pt x="172211" y="247650"/>
                  </a:lnTo>
                  <a:lnTo>
                    <a:pt x="194309" y="227076"/>
                  </a:lnTo>
                  <a:lnTo>
                    <a:pt x="198577" y="222504"/>
                  </a:lnTo>
                  <a:close/>
                </a:path>
                <a:path w="288290" h="319405">
                  <a:moveTo>
                    <a:pt x="190118" y="222857"/>
                  </a:moveTo>
                  <a:lnTo>
                    <a:pt x="189679" y="223265"/>
                  </a:lnTo>
                  <a:lnTo>
                    <a:pt x="190118" y="222857"/>
                  </a:lnTo>
                  <a:close/>
                </a:path>
                <a:path w="288290" h="319405">
                  <a:moveTo>
                    <a:pt x="190499" y="222504"/>
                  </a:moveTo>
                  <a:lnTo>
                    <a:pt x="190118" y="222857"/>
                  </a:lnTo>
                  <a:lnTo>
                    <a:pt x="189737" y="223265"/>
                  </a:lnTo>
                  <a:lnTo>
                    <a:pt x="190499" y="222504"/>
                  </a:lnTo>
                  <a:close/>
                </a:path>
                <a:path w="288290" h="319405">
                  <a:moveTo>
                    <a:pt x="251459" y="136398"/>
                  </a:moveTo>
                  <a:lnTo>
                    <a:pt x="228599" y="176022"/>
                  </a:lnTo>
                  <a:lnTo>
                    <a:pt x="200405" y="211836"/>
                  </a:lnTo>
                  <a:lnTo>
                    <a:pt x="190118" y="222857"/>
                  </a:lnTo>
                  <a:lnTo>
                    <a:pt x="190499" y="222504"/>
                  </a:lnTo>
                  <a:lnTo>
                    <a:pt x="198577" y="222504"/>
                  </a:lnTo>
                  <a:lnTo>
                    <a:pt x="204977" y="215646"/>
                  </a:lnTo>
                  <a:lnTo>
                    <a:pt x="214883" y="204215"/>
                  </a:lnTo>
                  <a:lnTo>
                    <a:pt x="224789" y="192024"/>
                  </a:lnTo>
                  <a:lnTo>
                    <a:pt x="225551" y="192024"/>
                  </a:lnTo>
                  <a:lnTo>
                    <a:pt x="233933" y="179832"/>
                  </a:lnTo>
                  <a:lnTo>
                    <a:pt x="233933" y="179070"/>
                  </a:lnTo>
                  <a:lnTo>
                    <a:pt x="242315" y="166116"/>
                  </a:lnTo>
                  <a:lnTo>
                    <a:pt x="249935" y="153162"/>
                  </a:lnTo>
                  <a:lnTo>
                    <a:pt x="256793" y="139446"/>
                  </a:lnTo>
                  <a:lnTo>
                    <a:pt x="257876" y="137160"/>
                  </a:lnTo>
                  <a:lnTo>
                    <a:pt x="251459" y="137160"/>
                  </a:lnTo>
                  <a:lnTo>
                    <a:pt x="251459" y="136398"/>
                  </a:lnTo>
                  <a:close/>
                </a:path>
                <a:path w="288290" h="319405">
                  <a:moveTo>
                    <a:pt x="275843" y="63246"/>
                  </a:moveTo>
                  <a:lnTo>
                    <a:pt x="268223" y="93726"/>
                  </a:lnTo>
                  <a:lnTo>
                    <a:pt x="257555" y="122682"/>
                  </a:lnTo>
                  <a:lnTo>
                    <a:pt x="258317" y="122682"/>
                  </a:lnTo>
                  <a:lnTo>
                    <a:pt x="251459" y="137160"/>
                  </a:lnTo>
                  <a:lnTo>
                    <a:pt x="257876" y="137160"/>
                  </a:lnTo>
                  <a:lnTo>
                    <a:pt x="263651" y="124968"/>
                  </a:lnTo>
                  <a:lnTo>
                    <a:pt x="274319" y="96012"/>
                  </a:lnTo>
                  <a:lnTo>
                    <a:pt x="274319" y="95250"/>
                  </a:lnTo>
                  <a:lnTo>
                    <a:pt x="281939" y="64769"/>
                  </a:lnTo>
                  <a:lnTo>
                    <a:pt x="282085" y="64008"/>
                  </a:lnTo>
                  <a:lnTo>
                    <a:pt x="275843" y="64008"/>
                  </a:lnTo>
                  <a:lnTo>
                    <a:pt x="275843" y="63246"/>
                  </a:lnTo>
                  <a:close/>
                </a:path>
                <a:path w="288290" h="319405">
                  <a:moveTo>
                    <a:pt x="288035" y="0"/>
                  </a:moveTo>
                  <a:lnTo>
                    <a:pt x="281939" y="0"/>
                  </a:lnTo>
                  <a:lnTo>
                    <a:pt x="281870" y="16764"/>
                  </a:lnTo>
                  <a:lnTo>
                    <a:pt x="280339" y="33527"/>
                  </a:lnTo>
                  <a:lnTo>
                    <a:pt x="278891" y="48006"/>
                  </a:lnTo>
                  <a:lnTo>
                    <a:pt x="275843" y="64008"/>
                  </a:lnTo>
                  <a:lnTo>
                    <a:pt x="282085" y="64008"/>
                  </a:lnTo>
                  <a:lnTo>
                    <a:pt x="284987" y="48768"/>
                  </a:lnTo>
                  <a:lnTo>
                    <a:pt x="286581" y="32766"/>
                  </a:lnTo>
                  <a:lnTo>
                    <a:pt x="288035" y="16764"/>
                  </a:lnTo>
                  <a:lnTo>
                    <a:pt x="288035" y="0"/>
                  </a:lnTo>
                  <a:close/>
                </a:path>
              </a:pathLst>
            </a:custGeom>
            <a:solidFill>
              <a:srgbClr val="C0C0C0"/>
            </a:solidFill>
          </p:spPr>
          <p:txBody>
            <a:bodyPr wrap="square" lIns="0" tIns="0" rIns="0" bIns="0" rtlCol="0"/>
            <a:lstStyle/>
            <a:p>
              <a:endParaRPr/>
            </a:p>
          </p:txBody>
        </p:sp>
        <p:sp>
          <p:nvSpPr>
            <p:cNvPr id="376" name="object 906"/>
            <p:cNvSpPr/>
            <p:nvPr/>
          </p:nvSpPr>
          <p:spPr>
            <a:xfrm>
              <a:off x="4439620" y="1825316"/>
              <a:ext cx="533400" cy="590550"/>
            </a:xfrm>
            <a:custGeom>
              <a:avLst/>
              <a:gdLst/>
              <a:ahLst/>
              <a:cxnLst/>
              <a:rect l="l" t="t" r="r" b="b"/>
              <a:pathLst>
                <a:path w="533400" h="590550">
                  <a:moveTo>
                    <a:pt x="142494" y="551688"/>
                  </a:moveTo>
                  <a:lnTo>
                    <a:pt x="115062" y="560832"/>
                  </a:lnTo>
                  <a:lnTo>
                    <a:pt x="86868" y="568452"/>
                  </a:lnTo>
                  <a:lnTo>
                    <a:pt x="57912" y="575310"/>
                  </a:lnTo>
                  <a:lnTo>
                    <a:pt x="58673" y="575310"/>
                  </a:lnTo>
                  <a:lnTo>
                    <a:pt x="29718" y="580644"/>
                  </a:lnTo>
                  <a:lnTo>
                    <a:pt x="0" y="584454"/>
                  </a:lnTo>
                  <a:lnTo>
                    <a:pt x="762" y="590550"/>
                  </a:lnTo>
                  <a:lnTo>
                    <a:pt x="30479" y="586740"/>
                  </a:lnTo>
                  <a:lnTo>
                    <a:pt x="59436" y="581406"/>
                  </a:lnTo>
                  <a:lnTo>
                    <a:pt x="88392" y="574548"/>
                  </a:lnTo>
                  <a:lnTo>
                    <a:pt x="116586" y="566928"/>
                  </a:lnTo>
                  <a:lnTo>
                    <a:pt x="117348" y="566928"/>
                  </a:lnTo>
                  <a:lnTo>
                    <a:pt x="144779" y="557784"/>
                  </a:lnTo>
                  <a:lnTo>
                    <a:pt x="158115" y="552450"/>
                  </a:lnTo>
                  <a:lnTo>
                    <a:pt x="142494" y="552450"/>
                  </a:lnTo>
                  <a:lnTo>
                    <a:pt x="142494" y="551688"/>
                  </a:lnTo>
                  <a:close/>
                </a:path>
                <a:path w="533400" h="590550">
                  <a:moveTo>
                    <a:pt x="374904" y="394716"/>
                  </a:moveTo>
                  <a:lnTo>
                    <a:pt x="355092" y="415290"/>
                  </a:lnTo>
                  <a:lnTo>
                    <a:pt x="355854" y="415290"/>
                  </a:lnTo>
                  <a:lnTo>
                    <a:pt x="335280" y="434340"/>
                  </a:lnTo>
                  <a:lnTo>
                    <a:pt x="291846" y="470916"/>
                  </a:lnTo>
                  <a:lnTo>
                    <a:pt x="244602" y="502158"/>
                  </a:lnTo>
                  <a:lnTo>
                    <a:pt x="194310" y="529590"/>
                  </a:lnTo>
                  <a:lnTo>
                    <a:pt x="195072" y="529590"/>
                  </a:lnTo>
                  <a:lnTo>
                    <a:pt x="169164" y="541782"/>
                  </a:lnTo>
                  <a:lnTo>
                    <a:pt x="142494" y="552450"/>
                  </a:lnTo>
                  <a:lnTo>
                    <a:pt x="158115" y="552450"/>
                  </a:lnTo>
                  <a:lnTo>
                    <a:pt x="197358" y="534924"/>
                  </a:lnTo>
                  <a:lnTo>
                    <a:pt x="247650" y="507492"/>
                  </a:lnTo>
                  <a:lnTo>
                    <a:pt x="294894" y="476250"/>
                  </a:lnTo>
                  <a:lnTo>
                    <a:pt x="295656" y="475488"/>
                  </a:lnTo>
                  <a:lnTo>
                    <a:pt x="317754" y="457962"/>
                  </a:lnTo>
                  <a:lnTo>
                    <a:pt x="339090" y="438912"/>
                  </a:lnTo>
                  <a:lnTo>
                    <a:pt x="359664" y="419862"/>
                  </a:lnTo>
                  <a:lnTo>
                    <a:pt x="379476" y="399288"/>
                  </a:lnTo>
                  <a:lnTo>
                    <a:pt x="382741" y="395478"/>
                  </a:lnTo>
                  <a:lnTo>
                    <a:pt x="374904" y="395478"/>
                  </a:lnTo>
                  <a:lnTo>
                    <a:pt x="374904" y="394716"/>
                  </a:lnTo>
                  <a:close/>
                </a:path>
                <a:path w="533400" h="590550">
                  <a:moveTo>
                    <a:pt x="470153" y="254508"/>
                  </a:moveTo>
                  <a:lnTo>
                    <a:pt x="442722" y="304800"/>
                  </a:lnTo>
                  <a:lnTo>
                    <a:pt x="410718" y="351282"/>
                  </a:lnTo>
                  <a:lnTo>
                    <a:pt x="374904" y="395478"/>
                  </a:lnTo>
                  <a:lnTo>
                    <a:pt x="382741" y="395478"/>
                  </a:lnTo>
                  <a:lnTo>
                    <a:pt x="397764" y="377952"/>
                  </a:lnTo>
                  <a:lnTo>
                    <a:pt x="415290" y="355092"/>
                  </a:lnTo>
                  <a:lnTo>
                    <a:pt x="432053" y="332232"/>
                  </a:lnTo>
                  <a:lnTo>
                    <a:pt x="432816" y="331470"/>
                  </a:lnTo>
                  <a:lnTo>
                    <a:pt x="448056" y="307848"/>
                  </a:lnTo>
                  <a:lnTo>
                    <a:pt x="462534" y="282702"/>
                  </a:lnTo>
                  <a:lnTo>
                    <a:pt x="475488" y="257556"/>
                  </a:lnTo>
                  <a:lnTo>
                    <a:pt x="476467" y="255270"/>
                  </a:lnTo>
                  <a:lnTo>
                    <a:pt x="470153" y="255270"/>
                  </a:lnTo>
                  <a:lnTo>
                    <a:pt x="470153" y="254508"/>
                  </a:lnTo>
                  <a:close/>
                </a:path>
                <a:path w="533400" h="590550">
                  <a:moveTo>
                    <a:pt x="515112" y="118110"/>
                  </a:moveTo>
                  <a:lnTo>
                    <a:pt x="509016" y="146304"/>
                  </a:lnTo>
                  <a:lnTo>
                    <a:pt x="500634" y="174498"/>
                  </a:lnTo>
                  <a:lnTo>
                    <a:pt x="491490" y="201930"/>
                  </a:lnTo>
                  <a:lnTo>
                    <a:pt x="492252" y="201930"/>
                  </a:lnTo>
                  <a:lnTo>
                    <a:pt x="481584" y="228600"/>
                  </a:lnTo>
                  <a:lnTo>
                    <a:pt x="470153" y="255270"/>
                  </a:lnTo>
                  <a:lnTo>
                    <a:pt x="476467" y="255270"/>
                  </a:lnTo>
                  <a:lnTo>
                    <a:pt x="486918" y="230886"/>
                  </a:lnTo>
                  <a:lnTo>
                    <a:pt x="497586" y="204215"/>
                  </a:lnTo>
                  <a:lnTo>
                    <a:pt x="506730" y="176784"/>
                  </a:lnTo>
                  <a:lnTo>
                    <a:pt x="506730" y="176022"/>
                  </a:lnTo>
                  <a:lnTo>
                    <a:pt x="515112" y="147828"/>
                  </a:lnTo>
                  <a:lnTo>
                    <a:pt x="521208" y="119634"/>
                  </a:lnTo>
                  <a:lnTo>
                    <a:pt x="521348" y="118872"/>
                  </a:lnTo>
                  <a:lnTo>
                    <a:pt x="515112" y="118872"/>
                  </a:lnTo>
                  <a:lnTo>
                    <a:pt x="515112" y="118110"/>
                  </a:lnTo>
                  <a:close/>
                </a:path>
                <a:path w="533400" h="590550">
                  <a:moveTo>
                    <a:pt x="533400" y="0"/>
                  </a:moveTo>
                  <a:lnTo>
                    <a:pt x="527304" y="0"/>
                  </a:lnTo>
                  <a:lnTo>
                    <a:pt x="526542" y="30480"/>
                  </a:lnTo>
                  <a:lnTo>
                    <a:pt x="524256" y="60198"/>
                  </a:lnTo>
                  <a:lnTo>
                    <a:pt x="520445" y="89916"/>
                  </a:lnTo>
                  <a:lnTo>
                    <a:pt x="515112" y="118872"/>
                  </a:lnTo>
                  <a:lnTo>
                    <a:pt x="521348" y="118872"/>
                  </a:lnTo>
                  <a:lnTo>
                    <a:pt x="526542" y="90678"/>
                  </a:lnTo>
                  <a:lnTo>
                    <a:pt x="530352" y="60960"/>
                  </a:lnTo>
                  <a:lnTo>
                    <a:pt x="532638" y="31242"/>
                  </a:lnTo>
                  <a:lnTo>
                    <a:pt x="532638" y="30480"/>
                  </a:lnTo>
                  <a:lnTo>
                    <a:pt x="533400" y="0"/>
                  </a:lnTo>
                  <a:close/>
                </a:path>
              </a:pathLst>
            </a:custGeom>
            <a:solidFill>
              <a:srgbClr val="C0C0C0"/>
            </a:solidFill>
          </p:spPr>
          <p:txBody>
            <a:bodyPr wrap="square" lIns="0" tIns="0" rIns="0" bIns="0" rtlCol="0"/>
            <a:lstStyle/>
            <a:p>
              <a:endParaRPr/>
            </a:p>
          </p:txBody>
        </p:sp>
      </p:grpSp>
      <p:grpSp>
        <p:nvGrpSpPr>
          <p:cNvPr id="383" name="Group 382"/>
          <p:cNvGrpSpPr/>
          <p:nvPr/>
        </p:nvGrpSpPr>
        <p:grpSpPr>
          <a:xfrm>
            <a:off x="2115490" y="3185847"/>
            <a:ext cx="2871978" cy="1497292"/>
            <a:chOff x="2130315" y="3767345"/>
            <a:chExt cx="2871978" cy="1497292"/>
          </a:xfrm>
        </p:grpSpPr>
        <p:grpSp>
          <p:nvGrpSpPr>
            <p:cNvPr id="357" name="Group 356"/>
            <p:cNvGrpSpPr/>
            <p:nvPr/>
          </p:nvGrpSpPr>
          <p:grpSpPr>
            <a:xfrm>
              <a:off x="2130315" y="4169180"/>
              <a:ext cx="2777001" cy="1095457"/>
              <a:chOff x="2130315" y="4169180"/>
              <a:chExt cx="2777001" cy="1095457"/>
            </a:xfrm>
          </p:grpSpPr>
          <p:grpSp>
            <p:nvGrpSpPr>
              <p:cNvPr id="353" name="Group 352"/>
              <p:cNvGrpSpPr/>
              <p:nvPr/>
            </p:nvGrpSpPr>
            <p:grpSpPr>
              <a:xfrm>
                <a:off x="3283018" y="4169180"/>
                <a:ext cx="1624298" cy="1095457"/>
                <a:chOff x="3283018" y="4169180"/>
                <a:chExt cx="1624298" cy="1095457"/>
              </a:xfrm>
            </p:grpSpPr>
            <p:pic>
              <p:nvPicPr>
                <p:cNvPr id="351" name="Picture 350"/>
                <p:cNvPicPr>
                  <a:picLocks noChangeAspect="1"/>
                </p:cNvPicPr>
                <p:nvPr/>
              </p:nvPicPr>
              <p:blipFill>
                <a:blip r:embed="rId9"/>
                <a:stretch>
                  <a:fillRect/>
                </a:stretch>
              </p:blipFill>
              <p:spPr>
                <a:xfrm>
                  <a:off x="3283018" y="4169180"/>
                  <a:ext cx="1624298" cy="1095457"/>
                </a:xfrm>
                <a:prstGeom prst="rect">
                  <a:avLst/>
                </a:prstGeom>
              </p:spPr>
            </p:pic>
            <p:pic>
              <p:nvPicPr>
                <p:cNvPr id="352" name="Picture 351"/>
                <p:cNvPicPr>
                  <a:picLocks noChangeAspect="1"/>
                </p:cNvPicPr>
                <p:nvPr/>
              </p:nvPicPr>
              <p:blipFill>
                <a:blip r:embed="rId10"/>
                <a:stretch>
                  <a:fillRect/>
                </a:stretch>
              </p:blipFill>
              <p:spPr>
                <a:xfrm>
                  <a:off x="3650398" y="4484687"/>
                  <a:ext cx="828740" cy="487827"/>
                </a:xfrm>
                <a:prstGeom prst="rect">
                  <a:avLst/>
                </a:prstGeom>
              </p:spPr>
            </p:pic>
          </p:grpSp>
          <p:cxnSp>
            <p:nvCxnSpPr>
              <p:cNvPr id="355" name="Straight Arrow Connector 354"/>
              <p:cNvCxnSpPr/>
              <p:nvPr/>
            </p:nvCxnSpPr>
            <p:spPr bwMode="auto">
              <a:xfrm>
                <a:off x="2181251" y="4698124"/>
                <a:ext cx="1299775" cy="1261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56" name="Oval 355"/>
              <p:cNvSpPr/>
              <p:nvPr/>
            </p:nvSpPr>
            <p:spPr bwMode="auto">
              <a:xfrm>
                <a:off x="2130315" y="4649038"/>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cxnSp>
          <p:nvCxnSpPr>
            <p:cNvPr id="378" name="Straight Arrow Connector 377"/>
            <p:cNvCxnSpPr/>
            <p:nvPr/>
          </p:nvCxnSpPr>
          <p:spPr bwMode="auto">
            <a:xfrm>
              <a:off x="4199354" y="3933567"/>
              <a:ext cx="0" cy="4120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79" name="object 126"/>
            <p:cNvSpPr txBox="1"/>
            <p:nvPr/>
          </p:nvSpPr>
          <p:spPr>
            <a:xfrm>
              <a:off x="3396414" y="3767345"/>
              <a:ext cx="160587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a:solidFill>
                    <a:srgbClr val="00007F"/>
                  </a:solidFill>
                  <a:latin typeface="Verdana"/>
                  <a:cs typeface="Verdana"/>
                </a:rPr>
                <a:t>GNSS</a:t>
              </a:r>
              <a:endParaRPr sz="800" dirty="0">
                <a:latin typeface="Verdana"/>
                <a:cs typeface="Verdana"/>
              </a:endParaRPr>
            </a:p>
          </p:txBody>
        </p:sp>
      </p:grpSp>
      <p:sp>
        <p:nvSpPr>
          <p:cNvPr id="395" name="Oval 394"/>
          <p:cNvSpPr/>
          <p:nvPr/>
        </p:nvSpPr>
        <p:spPr bwMode="auto">
          <a:xfrm>
            <a:off x="562736" y="6562583"/>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396" name="object 126"/>
          <p:cNvSpPr txBox="1"/>
          <p:nvPr/>
        </p:nvSpPr>
        <p:spPr>
          <a:xfrm>
            <a:off x="705665" y="6529705"/>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err="1">
                <a:solidFill>
                  <a:srgbClr val="00007F"/>
                </a:solidFill>
                <a:latin typeface="Verdana"/>
                <a:cs typeface="Verdana"/>
              </a:rPr>
              <a:t>Testing</a:t>
            </a:r>
            <a:r>
              <a:rPr lang="es-ES" sz="800" spc="-5" dirty="0">
                <a:solidFill>
                  <a:srgbClr val="00007F"/>
                </a:solidFill>
                <a:latin typeface="Verdana"/>
                <a:cs typeface="Verdana"/>
              </a:rPr>
              <a:t> </a:t>
            </a:r>
            <a:r>
              <a:rPr lang="es-ES" sz="800" spc="-5" dirty="0" err="1">
                <a:solidFill>
                  <a:srgbClr val="00007F"/>
                </a:solidFill>
                <a:latin typeface="Verdana"/>
                <a:cs typeface="Verdana"/>
              </a:rPr>
              <a:t>Points</a:t>
            </a:r>
            <a:endParaRPr sz="800" dirty="0">
              <a:latin typeface="Verdana"/>
              <a:cs typeface="Verdana"/>
            </a:endParaRPr>
          </a:p>
        </p:txBody>
      </p:sp>
      <p:sp>
        <p:nvSpPr>
          <p:cNvPr id="397" name="object 126"/>
          <p:cNvSpPr txBox="1"/>
          <p:nvPr/>
        </p:nvSpPr>
        <p:spPr>
          <a:xfrm>
            <a:off x="3633092" y="5255581"/>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a:solidFill>
                  <a:srgbClr val="00007F"/>
                </a:solidFill>
                <a:latin typeface="Verdana"/>
                <a:cs typeface="Verdana"/>
              </a:rPr>
              <a:t>xGenius</a:t>
            </a:r>
            <a:endParaRPr sz="800" dirty="0">
              <a:latin typeface="Verdana"/>
              <a:cs typeface="Verdana"/>
            </a:endParaRPr>
          </a:p>
        </p:txBody>
      </p:sp>
    </p:spTree>
    <p:extLst>
      <p:ext uri="{BB962C8B-B14F-4D97-AF65-F5344CB8AC3E}">
        <p14:creationId xmlns:p14="http://schemas.microsoft.com/office/powerpoint/2010/main" val="335467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T-GPSC-SMA - Antena en Miniatura, 1.57542GHz, 1.5 VSWR, Ganancia 4dB, Polarización Circular (Derecha), Magné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0" y="1347468"/>
            <a:ext cx="2131499" cy="1404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ble de Fibra Óptica para Router - Latiguillo Monomodo FTTH - 9/125 OS2 -  SC/APC-SC/APC Simplex - Compatible 99% Operadores Movistar Jazztel Vodafone  Orange Amena Masmovil Yoigo (1 M) | Cables Conect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0728" y="2446808"/>
            <a:ext cx="1493085" cy="116738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575265" y="3575620"/>
            <a:ext cx="8511977" cy="3048538"/>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xGenius is equipped with a built-in GNSS receiver. It has a SMA female connector suitable for connecting an antenna. A compact antenna with 5 m of coaxial cable plus a 10 m extension cable. Using a different antenna is possible whenever is compliant with xGenius specifications.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Connect the PTP network to Port A of the xGenius by means of one cable or one optical fiber.</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Connect the antenna to the unit oriented to open sky. Some tests may loss accuracy if the number of satellites in sight is limited.</a:t>
            </a:r>
          </a:p>
        </p:txBody>
      </p:sp>
      <p:sp>
        <p:nvSpPr>
          <p:cNvPr id="4" name="Title 2"/>
          <p:cNvSpPr>
            <a:spLocks noGrp="1"/>
          </p:cNvSpPr>
          <p:nvPr>
            <p:ph type="title" idx="4294967295"/>
          </p:nvPr>
        </p:nvSpPr>
        <p:spPr>
          <a:xfrm>
            <a:off x="0" y="0"/>
            <a:ext cx="9134475" cy="827088"/>
          </a:xfrm>
        </p:spPr>
        <p:txBody>
          <a:bodyPr/>
          <a:lstStyle/>
          <a:p>
            <a:r>
              <a:rPr lang="en-US" altLang="en-US" dirty="0"/>
              <a:t>Connecting the </a:t>
            </a:r>
            <a:r>
              <a:rPr lang="en-US" altLang="en-US" b="1" dirty="0"/>
              <a:t>antenna</a:t>
            </a:r>
            <a:r>
              <a:rPr lang="en-US" altLang="en-US" dirty="0"/>
              <a:t> &amp; the </a:t>
            </a:r>
            <a:r>
              <a:rPr lang="en-US" altLang="en-US" b="1" dirty="0"/>
              <a:t>network</a:t>
            </a:r>
            <a:endParaRPr lang="en-US" b="1" dirty="0"/>
          </a:p>
        </p:txBody>
      </p:sp>
      <p:pic>
        <p:nvPicPr>
          <p:cNvPr id="10" name="Picture 9"/>
          <p:cNvPicPr>
            <a:picLocks noChangeAspect="1"/>
          </p:cNvPicPr>
          <p:nvPr/>
        </p:nvPicPr>
        <p:blipFill>
          <a:blip r:embed="rId4"/>
          <a:stretch>
            <a:fillRect/>
          </a:stretch>
        </p:blipFill>
        <p:spPr>
          <a:xfrm>
            <a:off x="2638675" y="1253507"/>
            <a:ext cx="5384270" cy="1366264"/>
          </a:xfrm>
          <a:prstGeom prst="rect">
            <a:avLst/>
          </a:prstGeom>
        </p:spPr>
      </p:pic>
      <p:sp>
        <p:nvSpPr>
          <p:cNvPr id="15" name="Freeform 14"/>
          <p:cNvSpPr/>
          <p:nvPr/>
        </p:nvSpPr>
        <p:spPr bwMode="auto">
          <a:xfrm>
            <a:off x="1715288" y="2049741"/>
            <a:ext cx="3916155" cy="570030"/>
          </a:xfrm>
          <a:custGeom>
            <a:avLst/>
            <a:gdLst>
              <a:gd name="connsiteX0" fmla="*/ 21552 w 1504901"/>
              <a:gd name="connsiteY0" fmla="*/ 0 h 570030"/>
              <a:gd name="connsiteX1" fmla="*/ 173952 w 1504901"/>
              <a:gd name="connsiteY1" fmla="*/ 502920 h 570030"/>
              <a:gd name="connsiteX2" fmla="*/ 1301712 w 1504901"/>
              <a:gd name="connsiteY2" fmla="*/ 513080 h 570030"/>
              <a:gd name="connsiteX3" fmla="*/ 1499832 w 1504901"/>
              <a:gd name="connsiteY3" fmla="*/ 25400 h 570030"/>
            </a:gdLst>
            <a:ahLst/>
            <a:cxnLst>
              <a:cxn ang="0">
                <a:pos x="connsiteX0" y="connsiteY0"/>
              </a:cxn>
              <a:cxn ang="0">
                <a:pos x="connsiteX1" y="connsiteY1"/>
              </a:cxn>
              <a:cxn ang="0">
                <a:pos x="connsiteX2" y="connsiteY2"/>
              </a:cxn>
              <a:cxn ang="0">
                <a:pos x="connsiteX3" y="connsiteY3"/>
              </a:cxn>
            </a:cxnLst>
            <a:rect l="l" t="t" r="r" b="b"/>
            <a:pathLst>
              <a:path w="1504901" h="570030">
                <a:moveTo>
                  <a:pt x="21552" y="0"/>
                </a:moveTo>
                <a:cubicBezTo>
                  <a:pt x="-8928" y="208703"/>
                  <a:pt x="-39408" y="417407"/>
                  <a:pt x="173952" y="502920"/>
                </a:cubicBezTo>
                <a:cubicBezTo>
                  <a:pt x="387312" y="588433"/>
                  <a:pt x="1080732" y="592667"/>
                  <a:pt x="1301712" y="513080"/>
                </a:cubicBezTo>
                <a:cubicBezTo>
                  <a:pt x="1522692" y="433493"/>
                  <a:pt x="1511262" y="229446"/>
                  <a:pt x="1499832" y="25400"/>
                </a:cubicBezTo>
              </a:path>
            </a:pathLst>
          </a:custGeom>
          <a:ln>
            <a:headEnd type="arrow" w="med" len="med"/>
            <a:tailEnd type="arrow"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pic>
        <p:nvPicPr>
          <p:cNvPr id="1028" name="Picture 4" descr="Cable RJ45 CAT 6 FTP 2m Azul - Cables y cordones - Accesorios - Teléfonos  Fij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6087" y="965588"/>
            <a:ext cx="1076424" cy="122897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bwMode="auto">
          <a:xfrm>
            <a:off x="6801009" y="1374753"/>
            <a:ext cx="548423" cy="88287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376" y="831581"/>
            <a:ext cx="661687" cy="442646"/>
          </a:xfrm>
          <a:prstGeom prst="rect">
            <a:avLst/>
          </a:prstGeom>
        </p:spPr>
      </p:pic>
      <p:sp>
        <p:nvSpPr>
          <p:cNvPr id="13" name="Rounded Rectangle 12"/>
          <p:cNvSpPr/>
          <p:nvPr/>
        </p:nvSpPr>
        <p:spPr bwMode="auto">
          <a:xfrm>
            <a:off x="5784185" y="1460779"/>
            <a:ext cx="548423" cy="393246"/>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4040785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20304" y="1928168"/>
            <a:ext cx="3780000" cy="2319546"/>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62914CD0-96ED-449D-4A5A-154185CE4C3D}"/>
              </a:ext>
            </a:extLst>
          </p:cNvPr>
          <p:cNvPicPr>
            <a:picLocks noChangeAspect="1"/>
          </p:cNvPicPr>
          <p:nvPr/>
        </p:nvPicPr>
        <p:blipFill>
          <a:blip r:embed="rId3"/>
          <a:stretch>
            <a:fillRect/>
          </a:stretch>
        </p:blipFill>
        <p:spPr>
          <a:xfrm>
            <a:off x="2658933" y="1631574"/>
            <a:ext cx="3798387" cy="2289263"/>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461962" y="4420903"/>
            <a:ext cx="8538342" cy="2251064"/>
          </a:xfrm>
        </p:spPr>
        <p:txBody>
          <a:bodyPr/>
          <a:lstStyle/>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u="sng" dirty="0"/>
              <a:t>Home</a:t>
            </a:r>
            <a:r>
              <a:rPr lang="en-US" altLang="en-US" dirty="0"/>
              <a:t> &gt; </a:t>
            </a:r>
            <a:r>
              <a:rPr lang="en-US" altLang="en-US" u="sng" dirty="0" err="1"/>
              <a:t>Config</a:t>
            </a:r>
            <a:r>
              <a:rPr lang="en-US" altLang="en-US" dirty="0"/>
              <a:t> &gt; </a:t>
            </a:r>
            <a:r>
              <a:rPr lang="en-US" altLang="en-US" u="sng" dirty="0"/>
              <a:t>Reference clock</a:t>
            </a:r>
            <a:r>
              <a:rPr lang="en-US" altLang="en-US" dirty="0"/>
              <a:t> &gt; </a:t>
            </a:r>
            <a:r>
              <a:rPr lang="en-US" altLang="en-US" u="sng" dirty="0"/>
              <a:t>Input clock</a:t>
            </a:r>
            <a:r>
              <a:rPr lang="en-US" altLang="en-US" dirty="0"/>
              <a:t> := </a:t>
            </a:r>
            <a:r>
              <a:rPr lang="en-US" altLang="en-US" i="1" dirty="0"/>
              <a:t>GNSS </a:t>
            </a:r>
            <a:r>
              <a:rPr lang="en-US" altLang="en-US" dirty="0"/>
              <a:t>(*)</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Press LEDS to check the status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Wait for the REF and LOCK LEDs to become green</a:t>
            </a:r>
          </a:p>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br>
              <a:rPr lang="en-US" altLang="en-US" sz="1400" i="1" dirty="0">
                <a:solidFill>
                  <a:schemeClr val="bg2"/>
                </a:solidFill>
              </a:rPr>
            </a:br>
            <a:r>
              <a:rPr lang="en-US" altLang="en-US" sz="1400" i="1" dirty="0">
                <a:solidFill>
                  <a:schemeClr val="bg2"/>
                </a:solidFill>
              </a:rPr>
              <a:t>(*) Go to Home panel, go to </a:t>
            </a:r>
            <a:r>
              <a:rPr lang="en-US" altLang="en-US" sz="1400" i="1" dirty="0" err="1">
                <a:solidFill>
                  <a:schemeClr val="bg2"/>
                </a:solidFill>
              </a:rPr>
              <a:t>Config</a:t>
            </a:r>
            <a:r>
              <a:rPr lang="en-US" altLang="en-US" sz="1400" i="1" dirty="0">
                <a:solidFill>
                  <a:schemeClr val="bg2"/>
                </a:solidFill>
              </a:rPr>
              <a:t>, the port setup will be displayed then Go to Reference clock and configure Input clock to GNSS.</a:t>
            </a:r>
          </a:p>
        </p:txBody>
      </p:sp>
      <p:sp>
        <p:nvSpPr>
          <p:cNvPr id="4" name="Title 2"/>
          <p:cNvSpPr>
            <a:spLocks noGrp="1"/>
          </p:cNvSpPr>
          <p:nvPr>
            <p:ph type="title" idx="4294967295"/>
          </p:nvPr>
        </p:nvSpPr>
        <p:spPr>
          <a:xfrm>
            <a:off x="0" y="0"/>
            <a:ext cx="9134475" cy="827088"/>
          </a:xfrm>
        </p:spPr>
        <p:txBody>
          <a:bodyPr/>
          <a:lstStyle/>
          <a:p>
            <a:r>
              <a:rPr lang="en-US" altLang="en-US" dirty="0"/>
              <a:t>Steps to connect the </a:t>
            </a:r>
            <a:r>
              <a:rPr lang="en-US" altLang="en-US" b="1" dirty="0"/>
              <a:t>built-in GNSS</a:t>
            </a:r>
            <a:endParaRPr lang="en-US" b="1" dirty="0"/>
          </a:p>
        </p:txBody>
      </p:sp>
      <p:grpSp>
        <p:nvGrpSpPr>
          <p:cNvPr id="18" name="Group 17"/>
          <p:cNvGrpSpPr/>
          <p:nvPr/>
        </p:nvGrpSpPr>
        <p:grpSpPr>
          <a:xfrm>
            <a:off x="2075817" y="1923619"/>
            <a:ext cx="591940" cy="481707"/>
            <a:chOff x="1707517" y="1467106"/>
            <a:chExt cx="591940" cy="481707"/>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pic>
        <p:nvPicPr>
          <p:cNvPr id="8" name="Picture 7"/>
          <p:cNvPicPr>
            <a:picLocks noChangeAspect="1"/>
          </p:cNvPicPr>
          <p:nvPr/>
        </p:nvPicPr>
        <p:blipFill>
          <a:blip r:embed="rId5"/>
          <a:stretch>
            <a:fillRect/>
          </a:stretch>
        </p:blipFill>
        <p:spPr>
          <a:xfrm>
            <a:off x="187541" y="1358489"/>
            <a:ext cx="3780000" cy="2281803"/>
          </a:xfrm>
          <a:prstGeom prst="rect">
            <a:avLst/>
          </a:prstGeom>
          <a:ln>
            <a:noFill/>
          </a:ln>
          <a:effectLst>
            <a:outerShdw blurRad="292100" dist="139700" dir="2700000" algn="tl" rotWithShape="0">
              <a:srgbClr val="333333">
                <a:alpha val="65000"/>
              </a:srgbClr>
            </a:outerShdw>
          </a:effectLst>
        </p:spPr>
      </p:pic>
      <p:grpSp>
        <p:nvGrpSpPr>
          <p:cNvPr id="17" name="Group 16"/>
          <p:cNvGrpSpPr/>
          <p:nvPr/>
        </p:nvGrpSpPr>
        <p:grpSpPr>
          <a:xfrm>
            <a:off x="105473" y="1367574"/>
            <a:ext cx="591940" cy="481707"/>
            <a:chOff x="1707517" y="1467106"/>
            <a:chExt cx="591940" cy="481707"/>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3" name="TextBox 2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
        <p:nvSpPr>
          <p:cNvPr id="25" name="Rounded Rectangle 24"/>
          <p:cNvSpPr/>
          <p:nvPr/>
        </p:nvSpPr>
        <p:spPr bwMode="auto">
          <a:xfrm>
            <a:off x="697778" y="1470011"/>
            <a:ext cx="273380" cy="287713"/>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26" name="Group 25"/>
          <p:cNvGrpSpPr/>
          <p:nvPr/>
        </p:nvGrpSpPr>
        <p:grpSpPr>
          <a:xfrm>
            <a:off x="6894968" y="3210038"/>
            <a:ext cx="591940" cy="481707"/>
            <a:chOff x="1707517" y="1467106"/>
            <a:chExt cx="591940" cy="481707"/>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2" name="Group 11"/>
          <p:cNvGrpSpPr/>
          <p:nvPr/>
        </p:nvGrpSpPr>
        <p:grpSpPr>
          <a:xfrm>
            <a:off x="508651" y="811372"/>
            <a:ext cx="661687" cy="583930"/>
            <a:chOff x="868104" y="811372"/>
            <a:chExt cx="661687" cy="583930"/>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2" name="TextBox 31"/>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3243434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98026" y="1381526"/>
            <a:ext cx="4320000" cy="259477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640080" y="4081194"/>
            <a:ext cx="8037196" cy="2447622"/>
          </a:xfrm>
        </p:spPr>
        <p:txBody>
          <a:bodyPr/>
          <a:lstStyle/>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The unit will be ready for testing LOCK LED is green</a:t>
            </a:r>
          </a:p>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Mind that time is different depending which oscillator xGenius is equipped </a:t>
            </a: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a:solidFill>
                <a:schemeClr val="tx1"/>
              </a:solidFill>
            </a:endParaRP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a:solidFill>
                <a:schemeClr val="tx1"/>
              </a:solidFill>
            </a:endParaRPr>
          </a:p>
          <a:p>
            <a:pPr marL="104775" indent="0" fontAlgn="auto">
              <a:spcAft>
                <a:spcPts val="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sz="1400" i="1" dirty="0">
              <a:solidFill>
                <a:schemeClr val="tx1">
                  <a:lumMod val="50000"/>
                  <a:lumOff val="50000"/>
                </a:schemeClr>
              </a:solidFill>
            </a:endParaRPr>
          </a:p>
          <a:p>
            <a:pPr marL="104775" indent="0" fontAlgn="auto">
              <a:spcAft>
                <a:spcPts val="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sz="1400" i="1" dirty="0">
                <a:solidFill>
                  <a:schemeClr val="tx1">
                    <a:lumMod val="50000"/>
                    <a:lumOff val="50000"/>
                  </a:schemeClr>
                </a:solidFill>
              </a:rPr>
              <a:t>Note:  Current locking status (Locking, Fine locking, Locked, Holdover, etc.) can be checked in the Reference clock menu.</a:t>
            </a:r>
          </a:p>
          <a:p>
            <a:endParaRPr lang="es-ES" sz="1050" i="1" dirty="0">
              <a:solidFill>
                <a:schemeClr val="tx1">
                  <a:lumMod val="50000"/>
                  <a:lumOff val="50000"/>
                </a:schemeClr>
              </a:solidFill>
            </a:endParaRPr>
          </a:p>
          <a:p>
            <a:endParaRPr lang="es-ES" dirty="0"/>
          </a:p>
        </p:txBody>
      </p:sp>
      <p:sp>
        <p:nvSpPr>
          <p:cNvPr id="4" name="Rectangle 1"/>
          <p:cNvSpPr>
            <a:spLocks noGrp="1" noChangeArrowheads="1"/>
          </p:cNvSpPr>
          <p:nvPr>
            <p:ph type="title" idx="4294967295"/>
          </p:nvPr>
        </p:nvSpPr>
        <p:spPr bwMode="auto">
          <a:xfrm>
            <a:off x="0" y="116632"/>
            <a:ext cx="9144000" cy="573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1680" rIns="91440" bIns="45720" numCol="1" anchor="t" anchorCtr="0" compatLnSpc="1">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US" altLang="en-US" sz="2800" b="1" dirty="0"/>
              <a:t>OCXO</a:t>
            </a:r>
            <a:r>
              <a:rPr lang="en-US" altLang="en-US" sz="2800" dirty="0"/>
              <a:t> or </a:t>
            </a:r>
            <a:r>
              <a:rPr lang="en-US" altLang="en-US" sz="2800" b="1" dirty="0"/>
              <a:t>Rubidium</a:t>
            </a:r>
          </a:p>
        </p:txBody>
      </p:sp>
      <p:pic>
        <p:nvPicPr>
          <p:cNvPr id="9" name="Picture 4" descr="Resultado de imagen de ocx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478" y="1439103"/>
            <a:ext cx="2209800" cy="1482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albedotelecom.com/images/PTP/Rubi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45087"/>
            <a:ext cx="1724762" cy="148329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3102654" y="1533484"/>
            <a:ext cx="248643" cy="28771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aphicFrame>
        <p:nvGraphicFramePr>
          <p:cNvPr id="11" name="Table 10"/>
          <p:cNvGraphicFramePr>
            <a:graphicFrameLocks noGrp="1"/>
          </p:cNvGraphicFramePr>
          <p:nvPr>
            <p:extLst>
              <p:ext uri="{D42A27DB-BD31-4B8C-83A1-F6EECF244321}">
                <p14:modId xmlns:p14="http://schemas.microsoft.com/office/powerpoint/2010/main" val="2543843762"/>
              </p:ext>
            </p:extLst>
          </p:nvPr>
        </p:nvGraphicFramePr>
        <p:xfrm>
          <a:off x="1910099" y="4898168"/>
          <a:ext cx="5181600" cy="713966"/>
        </p:xfrm>
        <a:graphic>
          <a:graphicData uri="http://schemas.openxmlformats.org/drawingml/2006/table">
            <a:tbl>
              <a:tblPr>
                <a:tableStyleId>{5C22544A-7EE6-4342-B048-85BDC9FD1C3A}</a:tableStyleId>
              </a:tblPr>
              <a:tblGrid>
                <a:gridCol w="2057400">
                  <a:extLst>
                    <a:ext uri="{9D8B030D-6E8A-4147-A177-3AD203B41FA5}">
                      <a16:colId xmlns:a16="http://schemas.microsoft.com/office/drawing/2014/main" val="238170013"/>
                    </a:ext>
                  </a:extLst>
                </a:gridCol>
                <a:gridCol w="1397000">
                  <a:extLst>
                    <a:ext uri="{9D8B030D-6E8A-4147-A177-3AD203B41FA5}">
                      <a16:colId xmlns:a16="http://schemas.microsoft.com/office/drawing/2014/main" val="1315198989"/>
                    </a:ext>
                  </a:extLst>
                </a:gridCol>
                <a:gridCol w="1727200">
                  <a:extLst>
                    <a:ext uri="{9D8B030D-6E8A-4147-A177-3AD203B41FA5}">
                      <a16:colId xmlns:a16="http://schemas.microsoft.com/office/drawing/2014/main" val="2687345542"/>
                    </a:ext>
                  </a:extLst>
                </a:gridCol>
              </a:tblGrid>
              <a:tr h="282984">
                <a:tc>
                  <a:txBody>
                    <a:bodyPr/>
                    <a:lstStyle/>
                    <a:p>
                      <a:pPr algn="ctr" fontAlgn="ctr"/>
                      <a:r>
                        <a:rPr lang="en-US" sz="1400" b="1" u="none" strike="noStrike" dirty="0">
                          <a:solidFill>
                            <a:schemeClr val="bg1"/>
                          </a:solidFill>
                          <a:effectLst/>
                        </a:rPr>
                        <a:t>Metric</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dirty="0">
                          <a:solidFill>
                            <a:schemeClr val="bg1"/>
                          </a:solidFill>
                          <a:effectLst/>
                        </a:rPr>
                        <a:t>OCXO</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a:solidFill>
                            <a:schemeClr val="bg1"/>
                          </a:solidFill>
                          <a:effectLst/>
                        </a:rPr>
                        <a:t>Rubidium</a:t>
                      </a:r>
                      <a:endParaRPr lang="en-US" sz="1400" b="1" i="0" u="none" strike="noStrike">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extLst>
                  <a:ext uri="{0D108BD9-81ED-4DB2-BD59-A6C34878D82A}">
                    <a16:rowId xmlns:a16="http://schemas.microsoft.com/office/drawing/2014/main" val="786932722"/>
                  </a:ext>
                </a:extLst>
              </a:tr>
              <a:tr h="430982">
                <a:tc>
                  <a:txBody>
                    <a:bodyPr/>
                    <a:lstStyle/>
                    <a:p>
                      <a:pPr algn="ctr" fontAlgn="ctr"/>
                      <a:r>
                        <a:rPr lang="en-US" sz="1400" u="none" strike="noStrike" dirty="0">
                          <a:effectLst/>
                        </a:rPr>
                        <a:t>Locking time</a:t>
                      </a:r>
                    </a:p>
                  </a:txBody>
                  <a:tcPr marL="7620" marR="7620" marT="7620" marB="0" anchor="ctr">
                    <a:solidFill>
                      <a:schemeClr val="accent6">
                        <a:lumMod val="20000"/>
                        <a:lumOff val="80000"/>
                      </a:schemeClr>
                    </a:solidFill>
                  </a:tcPr>
                </a:tc>
                <a:tc>
                  <a:txBody>
                    <a:bodyPr/>
                    <a:lstStyle/>
                    <a:p>
                      <a:pPr algn="ctr" fontAlgn="ctr"/>
                      <a:r>
                        <a:rPr lang="en-US" sz="1400" u="none" strike="noStrike" dirty="0">
                          <a:effectLst/>
                        </a:rPr>
                        <a:t>&lt; 5 minutes </a:t>
                      </a:r>
                      <a:endParaRPr lang="en-US" sz="1400" b="0" i="0" u="none" strike="noStrike" dirty="0">
                        <a:solidFill>
                          <a:srgbClr val="000000"/>
                        </a:solidFill>
                        <a:effectLst/>
                        <a:latin typeface="Arial" panose="020B0604020202020204" pitchFamily="34" charset="0"/>
                      </a:endParaRPr>
                    </a:p>
                  </a:txBody>
                  <a:tcPr marL="7620" marR="7620" marT="7620" marB="0" anchor="ctr">
                    <a:solidFill>
                      <a:schemeClr val="accent6">
                        <a:lumMod val="20000"/>
                        <a:lumOff val="80000"/>
                      </a:schemeClr>
                    </a:solidFill>
                  </a:tcPr>
                </a:tc>
                <a:tc>
                  <a:txBody>
                    <a:bodyPr/>
                    <a:lstStyle/>
                    <a:p>
                      <a:pPr algn="ctr" fontAlgn="ctr"/>
                      <a:r>
                        <a:rPr lang="en-US" sz="1400" u="none" strike="noStrike" dirty="0">
                          <a:effectLst/>
                        </a:rPr>
                        <a:t>&lt; 4 hours </a:t>
                      </a:r>
                      <a:endParaRPr lang="en-US" sz="1400" b="0" i="0" u="none" strike="noStrike" dirty="0">
                        <a:solidFill>
                          <a:srgbClr val="000000"/>
                        </a:solidFill>
                        <a:effectLst/>
                        <a:latin typeface="Arial" panose="020B0604020202020204" pitchFamily="34" charset="0"/>
                      </a:endParaRPr>
                    </a:p>
                  </a:txBody>
                  <a:tcPr marL="7620" marR="7620" marT="7620" marB="0" anchor="ctr">
                    <a:solidFill>
                      <a:schemeClr val="accent6">
                        <a:lumMod val="20000"/>
                        <a:lumOff val="80000"/>
                      </a:schemeClr>
                    </a:solidFill>
                  </a:tcPr>
                </a:tc>
                <a:extLst>
                  <a:ext uri="{0D108BD9-81ED-4DB2-BD59-A6C34878D82A}">
                    <a16:rowId xmlns:a16="http://schemas.microsoft.com/office/drawing/2014/main" val="3905387081"/>
                  </a:ext>
                </a:extLst>
              </a:tr>
            </a:tbl>
          </a:graphicData>
        </a:graphic>
      </p:graphicFrame>
      <p:grpSp>
        <p:nvGrpSpPr>
          <p:cNvPr id="12" name="Group 11"/>
          <p:cNvGrpSpPr/>
          <p:nvPr/>
        </p:nvGrpSpPr>
        <p:grpSpPr>
          <a:xfrm>
            <a:off x="2896131" y="814435"/>
            <a:ext cx="661687" cy="583930"/>
            <a:chOff x="868104" y="811372"/>
            <a:chExt cx="661687" cy="58393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4" name="TextBox 13"/>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92636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6F308DCC-3A18-A85F-8FB1-4307B4BE52BA}"/>
              </a:ext>
            </a:extLst>
          </p:cNvPr>
          <p:cNvPicPr>
            <a:picLocks noChangeAspect="1"/>
          </p:cNvPicPr>
          <p:nvPr/>
        </p:nvPicPr>
        <p:blipFill>
          <a:blip r:embed="rId2"/>
          <a:stretch>
            <a:fillRect/>
          </a:stretch>
        </p:blipFill>
        <p:spPr>
          <a:xfrm>
            <a:off x="5340694" y="1660866"/>
            <a:ext cx="3679551" cy="2203596"/>
          </a:xfrm>
          <a:prstGeom prst="rect">
            <a:avLst/>
          </a:prstGeom>
        </p:spPr>
      </p:pic>
      <p:pic>
        <p:nvPicPr>
          <p:cNvPr id="25" name="Imagen 24">
            <a:extLst>
              <a:ext uri="{FF2B5EF4-FFF2-40B4-BE49-F238E27FC236}">
                <a16:creationId xmlns:a16="http://schemas.microsoft.com/office/drawing/2014/main" id="{892D7E6A-42CC-1F0D-EA37-5C265CEBC82E}"/>
              </a:ext>
            </a:extLst>
          </p:cNvPr>
          <p:cNvPicPr>
            <a:picLocks noChangeAspect="1"/>
          </p:cNvPicPr>
          <p:nvPr/>
        </p:nvPicPr>
        <p:blipFill>
          <a:blip r:embed="rId3"/>
          <a:stretch>
            <a:fillRect/>
          </a:stretch>
        </p:blipFill>
        <p:spPr>
          <a:xfrm>
            <a:off x="2705265" y="1325429"/>
            <a:ext cx="3924468" cy="2376729"/>
          </a:xfrm>
          <a:prstGeom prst="rect">
            <a:avLst/>
          </a:prstGeom>
        </p:spPr>
      </p:pic>
      <p:pic>
        <p:nvPicPr>
          <p:cNvPr id="7" name="Imagen 6">
            <a:extLst>
              <a:ext uri="{FF2B5EF4-FFF2-40B4-BE49-F238E27FC236}">
                <a16:creationId xmlns:a16="http://schemas.microsoft.com/office/drawing/2014/main" id="{4A7BD33F-1FA0-471E-C294-7C083A30E410}"/>
              </a:ext>
            </a:extLst>
          </p:cNvPr>
          <p:cNvPicPr>
            <a:picLocks noChangeAspect="1"/>
          </p:cNvPicPr>
          <p:nvPr/>
        </p:nvPicPr>
        <p:blipFill>
          <a:blip r:embed="rId4"/>
          <a:stretch>
            <a:fillRect/>
          </a:stretch>
        </p:blipFill>
        <p:spPr>
          <a:xfrm>
            <a:off x="159574" y="1079999"/>
            <a:ext cx="3924468" cy="2378599"/>
          </a:xfrm>
          <a:prstGeom prst="rect">
            <a:avLst/>
          </a:prstGeom>
        </p:spPr>
      </p:pic>
      <p:sp>
        <p:nvSpPr>
          <p:cNvPr id="2" name="Content Placeholder 1"/>
          <p:cNvSpPr>
            <a:spLocks noGrp="1"/>
          </p:cNvSpPr>
          <p:nvPr>
            <p:ph idx="1"/>
          </p:nvPr>
        </p:nvSpPr>
        <p:spPr>
          <a:xfrm>
            <a:off x="491067" y="4118614"/>
            <a:ext cx="8533116" cy="2510785"/>
          </a:xfrm>
        </p:spPr>
        <p:txBody>
          <a:bodyPr/>
          <a:lstStyle/>
          <a:p>
            <a:pPr marL="0"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Configure the GNSS to increase the accuracy: </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u="sng" dirty="0" err="1"/>
              <a:t>Config</a:t>
            </a:r>
            <a:r>
              <a:rPr lang="en-US" altLang="en-US" dirty="0"/>
              <a:t> &gt; </a:t>
            </a:r>
            <a:r>
              <a:rPr lang="en-US" altLang="en-US" u="sng" dirty="0"/>
              <a:t>Reference clock</a:t>
            </a:r>
            <a:r>
              <a:rPr lang="en-US" altLang="en-US" dirty="0"/>
              <a:t> &gt;  </a:t>
            </a:r>
            <a:r>
              <a:rPr lang="en-US" altLang="en-US" u="sng" dirty="0"/>
              <a:t>GNSS receiver </a:t>
            </a:r>
            <a:r>
              <a:rPr lang="en-US" altLang="en-US" dirty="0"/>
              <a:t> &gt; </a:t>
            </a:r>
            <a:r>
              <a:rPr lang="en-US" altLang="en-US" u="sng" dirty="0"/>
              <a:t>Antenna cable delay</a:t>
            </a:r>
            <a:r>
              <a:rPr lang="en-US" altLang="en-US" dirty="0"/>
              <a:t> to configure a compensation at the correction field</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In the same screen Enable/Disable any constellation (</a:t>
            </a:r>
            <a:r>
              <a:rPr lang="en-US" altLang="en-US" i="1" dirty="0"/>
              <a:t>GPS, GLONASS, GALILEO, BEIDO</a:t>
            </a:r>
            <a:r>
              <a:rPr lang="en-US" altLang="en-US" dirty="0"/>
              <a:t>) through the </a:t>
            </a:r>
            <a:r>
              <a:rPr lang="en-US" altLang="en-US" u="sng" dirty="0"/>
              <a:t>Active GNSS setting</a:t>
            </a:r>
            <a:r>
              <a:rPr lang="en-US" altLang="en-US" dirty="0"/>
              <a:t> := </a:t>
            </a:r>
            <a:r>
              <a:rPr lang="en-US" altLang="en-US" i="1" dirty="0"/>
              <a:t>GPS…</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Go to </a:t>
            </a:r>
            <a:r>
              <a:rPr lang="en-US" altLang="en-US" u="sng" dirty="0"/>
              <a:t>Fixed‐position mode</a:t>
            </a:r>
            <a:r>
              <a:rPr lang="en-US" altLang="en-US" dirty="0"/>
              <a:t> := </a:t>
            </a:r>
            <a:r>
              <a:rPr lang="en-US" altLang="en-US" i="1" dirty="0"/>
              <a:t>Auto-average</a:t>
            </a:r>
          </a:p>
          <a:p>
            <a:pPr marL="0" indent="0" algn="l">
              <a:buNone/>
            </a:pPr>
            <a:r>
              <a:rPr lang="en-US" sz="1400" i="1" dirty="0">
                <a:solidFill>
                  <a:schemeClr val="tx1">
                    <a:lumMod val="50000"/>
                    <a:lumOff val="50000"/>
                  </a:schemeClr>
                </a:solidFill>
              </a:rPr>
              <a:t>NOTE: In this mode the equipment uses given </a:t>
            </a:r>
            <a:r>
              <a:rPr lang="en-US" sz="1400" i="1" dirty="0" err="1">
                <a:solidFill>
                  <a:schemeClr val="tx1">
                    <a:lumMod val="50000"/>
                    <a:lumOff val="50000"/>
                  </a:schemeClr>
                </a:solidFill>
              </a:rPr>
              <a:t>spacial</a:t>
            </a:r>
            <a:r>
              <a:rPr lang="en-US" sz="1400" i="1" dirty="0">
                <a:solidFill>
                  <a:schemeClr val="tx1">
                    <a:lumMod val="50000"/>
                    <a:lumOff val="50000"/>
                  </a:schemeClr>
                </a:solidFill>
              </a:rPr>
              <a:t> GNSS coordinates (longitude, latitude, altitude)</a:t>
            </a:r>
            <a:endParaRPr lang="en-US" altLang="en-US" sz="1400" i="1" dirty="0">
              <a:solidFill>
                <a:schemeClr val="tx1">
                  <a:lumMod val="50000"/>
                  <a:lumOff val="50000"/>
                </a:schemeClr>
              </a:solidFill>
            </a:endParaRPr>
          </a:p>
        </p:txBody>
      </p:sp>
      <p:sp>
        <p:nvSpPr>
          <p:cNvPr id="3" name="Title 2"/>
          <p:cNvSpPr>
            <a:spLocks noGrp="1"/>
          </p:cNvSpPr>
          <p:nvPr>
            <p:ph type="title" idx="4294967295"/>
          </p:nvPr>
        </p:nvSpPr>
        <p:spPr>
          <a:xfrm>
            <a:off x="0" y="0"/>
            <a:ext cx="9144000" cy="836613"/>
          </a:xfrm>
        </p:spPr>
        <p:txBody>
          <a:bodyPr/>
          <a:lstStyle/>
          <a:p>
            <a:r>
              <a:rPr lang="es-ES" dirty="0" err="1"/>
              <a:t>Configuring</a:t>
            </a:r>
            <a:r>
              <a:rPr lang="es-ES" dirty="0"/>
              <a:t> </a:t>
            </a:r>
            <a:r>
              <a:rPr lang="es-ES" dirty="0" err="1"/>
              <a:t>the</a:t>
            </a:r>
            <a:r>
              <a:rPr lang="es-ES" dirty="0"/>
              <a:t> </a:t>
            </a:r>
            <a:r>
              <a:rPr lang="es-ES" b="1" dirty="0"/>
              <a:t>GNSS </a:t>
            </a:r>
            <a:r>
              <a:rPr lang="es-ES" b="1" dirty="0" err="1"/>
              <a:t>Properties</a:t>
            </a:r>
            <a:endParaRPr lang="es-ES" dirty="0"/>
          </a:p>
        </p:txBody>
      </p:sp>
      <p:grpSp>
        <p:nvGrpSpPr>
          <p:cNvPr id="14" name="Group 13"/>
          <p:cNvGrpSpPr/>
          <p:nvPr/>
        </p:nvGrpSpPr>
        <p:grpSpPr>
          <a:xfrm>
            <a:off x="2520572" y="2662628"/>
            <a:ext cx="591940" cy="481707"/>
            <a:chOff x="1707517" y="1467106"/>
            <a:chExt cx="591940" cy="481707"/>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7" name="Group 16"/>
          <p:cNvGrpSpPr/>
          <p:nvPr/>
        </p:nvGrpSpPr>
        <p:grpSpPr>
          <a:xfrm>
            <a:off x="4433621" y="1733748"/>
            <a:ext cx="591940" cy="481707"/>
            <a:chOff x="1707517" y="1467106"/>
            <a:chExt cx="591940" cy="481707"/>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9" name="TextBox 1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0" name="Group 19"/>
          <p:cNvGrpSpPr/>
          <p:nvPr/>
        </p:nvGrpSpPr>
        <p:grpSpPr>
          <a:xfrm>
            <a:off x="5118461" y="2266136"/>
            <a:ext cx="591940" cy="481707"/>
            <a:chOff x="1707517" y="1467106"/>
            <a:chExt cx="591940" cy="481707"/>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2" name="TextBox 2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8" name="Group 13">
            <a:extLst>
              <a:ext uri="{FF2B5EF4-FFF2-40B4-BE49-F238E27FC236}">
                <a16:creationId xmlns:a16="http://schemas.microsoft.com/office/drawing/2014/main" id="{C3217974-E74A-1BF9-FA39-FE4A4A9D7AB5}"/>
              </a:ext>
            </a:extLst>
          </p:cNvPr>
          <p:cNvGrpSpPr/>
          <p:nvPr/>
        </p:nvGrpSpPr>
        <p:grpSpPr>
          <a:xfrm>
            <a:off x="1365719" y="1338543"/>
            <a:ext cx="591940" cy="481707"/>
            <a:chOff x="1707517" y="1467106"/>
            <a:chExt cx="591940" cy="481707"/>
          </a:xfrm>
        </p:grpSpPr>
        <p:pic>
          <p:nvPicPr>
            <p:cNvPr id="9" name="Picture 14">
              <a:extLst>
                <a:ext uri="{FF2B5EF4-FFF2-40B4-BE49-F238E27FC236}">
                  <a16:creationId xmlns:a16="http://schemas.microsoft.com/office/drawing/2014/main" id="{019E81C6-B7CF-FCE9-973B-D34C6E5D6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15">
              <a:extLst>
                <a:ext uri="{FF2B5EF4-FFF2-40B4-BE49-F238E27FC236}">
                  <a16:creationId xmlns:a16="http://schemas.microsoft.com/office/drawing/2014/main" id="{669872B0-1FAB-F554-5F8C-47513A72A502}"/>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28" name="Group 19">
            <a:extLst>
              <a:ext uri="{FF2B5EF4-FFF2-40B4-BE49-F238E27FC236}">
                <a16:creationId xmlns:a16="http://schemas.microsoft.com/office/drawing/2014/main" id="{866F48B0-F26F-A8EF-AF67-ED9F37C7B6D2}"/>
              </a:ext>
            </a:extLst>
          </p:cNvPr>
          <p:cNvGrpSpPr/>
          <p:nvPr/>
        </p:nvGrpSpPr>
        <p:grpSpPr>
          <a:xfrm>
            <a:off x="6954707" y="2661901"/>
            <a:ext cx="591940" cy="481707"/>
            <a:chOff x="1707517" y="1467106"/>
            <a:chExt cx="591940" cy="481707"/>
          </a:xfrm>
        </p:grpSpPr>
        <p:pic>
          <p:nvPicPr>
            <p:cNvPr id="29" name="Picture 20">
              <a:extLst>
                <a:ext uri="{FF2B5EF4-FFF2-40B4-BE49-F238E27FC236}">
                  <a16:creationId xmlns:a16="http://schemas.microsoft.com/office/drawing/2014/main" id="{385EA846-5BAE-FE68-25F7-80A1149DFD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0" name="TextBox 21">
              <a:extLst>
                <a:ext uri="{FF2B5EF4-FFF2-40B4-BE49-F238E27FC236}">
                  <a16:creationId xmlns:a16="http://schemas.microsoft.com/office/drawing/2014/main" id="{BF22BBBA-030B-88D9-AC74-38219933C5A6}"/>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97240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737457"/>
            <a:ext cx="3618295" cy="2188797"/>
          </a:xfrm>
          <a:prstGeom prst="rect">
            <a:avLst/>
          </a:prstGeom>
        </p:spPr>
      </p:pic>
      <p:pic>
        <p:nvPicPr>
          <p:cNvPr id="5" name="Picture 4"/>
          <p:cNvPicPr>
            <a:picLocks noChangeAspect="1"/>
          </p:cNvPicPr>
          <p:nvPr/>
        </p:nvPicPr>
        <p:blipFill>
          <a:blip r:embed="rId3"/>
          <a:stretch>
            <a:fillRect/>
          </a:stretch>
        </p:blipFill>
        <p:spPr>
          <a:xfrm>
            <a:off x="-21921" y="1348693"/>
            <a:ext cx="3642044" cy="2193814"/>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3905250" y="1270000"/>
            <a:ext cx="5118933" cy="5319986"/>
          </a:xfrm>
        </p:spPr>
        <p:txBody>
          <a:bodyPr/>
          <a:lstStyle/>
          <a:p>
            <a:pPr marL="104775" indent="0" eaLnBrk="1">
              <a:lnSpc>
                <a:spcPct val="93000"/>
              </a:lnSpc>
              <a:spcAft>
                <a:spcPts val="60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GPS signal has noise, errors… then averaging is the procedure to improve the accuracy.</a:t>
            </a:r>
          </a:p>
          <a:p>
            <a:pPr marL="447675" eaLnBrk="1">
              <a:lnSpc>
                <a:spcPct val="93000"/>
              </a:lnSpc>
              <a:spcAft>
                <a:spcPts val="600"/>
              </a:spcAft>
              <a:buClr>
                <a:srgbClr val="0000FF"/>
              </a:buClr>
              <a:buSzPct val="90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Adjust the Position averaging time and by configuring Auto‐average in the that now displays Averaging</a:t>
            </a:r>
          </a:p>
          <a:p>
            <a:pPr marL="104775" indent="0" eaLnBrk="1">
              <a:lnSpc>
                <a:spcPct val="93000"/>
              </a:lnSpc>
              <a:spcAft>
                <a:spcPts val="60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sz="1400" dirty="0">
                <a:solidFill>
                  <a:schemeClr val="tx1">
                    <a:lumMod val="50000"/>
                    <a:lumOff val="50000"/>
                  </a:schemeClr>
                </a:solidFill>
              </a:rPr>
              <a:t>Notes: (a) At least 1h of averaging is required for reasonable accuracy, (b) The procedure should be run only once as long as the location does not change. If any change is detected (longitude, latitude, altitude) an error will be displayed.</a:t>
            </a:r>
            <a:br>
              <a:rPr lang="en-US" altLang="en-US" dirty="0"/>
            </a:br>
            <a:endParaRPr lang="en-US" altLang="en-US" dirty="0"/>
          </a:p>
          <a:p>
            <a:pPr marL="390525" indent="-285750" eaLnBrk="1">
              <a:lnSpc>
                <a:spcPct val="93000"/>
              </a:lnSpc>
              <a:spcAft>
                <a:spcPts val="600"/>
              </a:spcAft>
              <a:buClr>
                <a:srgbClr val="0000FF"/>
              </a:buClr>
              <a:buSzPct val="90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dirty="0"/>
              <a:t>Wait to the </a:t>
            </a:r>
            <a:r>
              <a:rPr lang="en-US" u="sng" dirty="0"/>
              <a:t>Fixed position status </a:t>
            </a:r>
            <a:r>
              <a:rPr lang="en-US" dirty="0"/>
              <a:t>to become </a:t>
            </a:r>
            <a:r>
              <a:rPr lang="en-US" i="1" dirty="0"/>
              <a:t>Active</a:t>
            </a:r>
            <a:r>
              <a:rPr lang="en-US" dirty="0"/>
              <a:t> when the unit will be ready for testing.</a:t>
            </a:r>
          </a:p>
          <a:p>
            <a:pPr marL="0" indent="0">
              <a:buNone/>
            </a:pPr>
            <a:r>
              <a:rPr lang="en-US" sz="1400" dirty="0">
                <a:solidFill>
                  <a:schemeClr val="tx1">
                    <a:lumMod val="50000"/>
                    <a:lumOff val="50000"/>
                  </a:schemeClr>
                </a:solidFill>
              </a:rPr>
              <a:t>Note: Theoretically, testing could start before the end of the position averaging process. The improved time estimation due to this function would be automatically applied starting from the end of the auto‐averaging process.</a:t>
            </a:r>
            <a:r>
              <a:rPr lang="en-US" altLang="en-US" sz="1400" dirty="0">
                <a:solidFill>
                  <a:schemeClr val="tx1">
                    <a:lumMod val="50000"/>
                    <a:lumOff val="50000"/>
                  </a:schemeClr>
                </a:solidFill>
              </a:rPr>
              <a:t> </a:t>
            </a:r>
            <a:endParaRPr lang="es-ES" sz="1400" dirty="0">
              <a:solidFill>
                <a:schemeClr val="tx1">
                  <a:lumMod val="50000"/>
                  <a:lumOff val="50000"/>
                </a:schemeClr>
              </a:solidFill>
            </a:endParaRPr>
          </a:p>
          <a:p>
            <a:endParaRPr lang="es-ES" dirty="0"/>
          </a:p>
        </p:txBody>
      </p:sp>
      <p:sp>
        <p:nvSpPr>
          <p:cNvPr id="3" name="Title 2"/>
          <p:cNvSpPr>
            <a:spLocks noGrp="1"/>
          </p:cNvSpPr>
          <p:nvPr>
            <p:ph type="title" idx="4294967295"/>
          </p:nvPr>
        </p:nvSpPr>
        <p:spPr>
          <a:xfrm>
            <a:off x="0" y="0"/>
            <a:ext cx="9144000" cy="836613"/>
          </a:xfrm>
        </p:spPr>
        <p:txBody>
          <a:bodyPr/>
          <a:lstStyle/>
          <a:p>
            <a:r>
              <a:rPr lang="en-US" altLang="en-US" dirty="0"/>
              <a:t>Position </a:t>
            </a:r>
            <a:r>
              <a:rPr lang="en-US" altLang="en-US" b="1" dirty="0"/>
              <a:t>Averaging</a:t>
            </a:r>
            <a:r>
              <a:rPr lang="en-US" altLang="en-US" dirty="0"/>
              <a:t> time</a:t>
            </a:r>
            <a:endParaRPr lang="es-ES" dirty="0"/>
          </a:p>
        </p:txBody>
      </p:sp>
      <p:grpSp>
        <p:nvGrpSpPr>
          <p:cNvPr id="10" name="Group 9"/>
          <p:cNvGrpSpPr/>
          <p:nvPr/>
        </p:nvGrpSpPr>
        <p:grpSpPr>
          <a:xfrm>
            <a:off x="1799101" y="2569889"/>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6" name="Group 15"/>
          <p:cNvGrpSpPr/>
          <p:nvPr/>
        </p:nvGrpSpPr>
        <p:grpSpPr>
          <a:xfrm>
            <a:off x="911059" y="4037250"/>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580418769"/>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ヒラギノ明朝 ProN W3"/>
        <a:cs typeface="ヒラギノ明朝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3070</Words>
  <Application>Microsoft Office PowerPoint</Application>
  <PresentationFormat>On-screen Show (4:3)</PresentationFormat>
  <Paragraphs>391</Paragraphs>
  <Slides>28</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SimSun</vt:lpstr>
      <vt:lpstr>Arial</vt:lpstr>
      <vt:lpstr>Arial Black</vt:lpstr>
      <vt:lpstr>Arial Narrow</vt:lpstr>
      <vt:lpstr>Calibri</vt:lpstr>
      <vt:lpstr>Calibri Light</vt:lpstr>
      <vt:lpstr>Calibri,Italic</vt:lpstr>
      <vt:lpstr>Century Gothic</vt:lpstr>
      <vt:lpstr>Myriad Pro Cond</vt:lpstr>
      <vt:lpstr>Times New Roman</vt:lpstr>
      <vt:lpstr>Verdana</vt:lpstr>
      <vt:lpstr>Wingdings</vt:lpstr>
      <vt:lpstr>Office Theme</vt:lpstr>
      <vt:lpstr>Custom Design</vt:lpstr>
      <vt:lpstr>PowerPoint Presentation</vt:lpstr>
      <vt:lpstr>xGenius</vt:lpstr>
      <vt:lpstr>Interfaces &amp; time References</vt:lpstr>
      <vt:lpstr>PTP in xGenius</vt:lpstr>
      <vt:lpstr>Connecting the antenna &amp; the network</vt:lpstr>
      <vt:lpstr>Steps to connect the built-in GNSS</vt:lpstr>
      <vt:lpstr>OCXO or Rubidium</vt:lpstr>
      <vt:lpstr>Configuring the GNSS Properties</vt:lpstr>
      <vt:lpstr>Position Averaging time</vt:lpstr>
      <vt:lpstr>Hands-on to PTP test</vt:lpstr>
      <vt:lpstr>Connecting xGenius</vt:lpstr>
      <vt:lpstr>Configuring PTP in test Port A</vt:lpstr>
      <vt:lpstr>Domain, of your Network</vt:lpstr>
      <vt:lpstr>Configuring PTP Pseudo-slave &amp; Priorities</vt:lpstr>
      <vt:lpstr>Configuring the Wander Test</vt:lpstr>
      <vt:lpstr>Running the Test</vt:lpstr>
      <vt:lpstr>MTIE  results</vt:lpstr>
      <vt:lpstr>TDEV  results</vt:lpstr>
      <vt:lpstr>Event logger enable</vt:lpstr>
      <vt:lpstr>Configuring the Event Logger</vt:lpstr>
      <vt:lpstr>Display the logs</vt:lpstr>
      <vt:lpstr>Event logger results</vt:lpstr>
      <vt:lpstr>Scaling the trace</vt:lpstr>
      <vt:lpstr>Exporting Logs</vt:lpstr>
      <vt:lpstr>Glossary</vt:lpstr>
      <vt:lpstr>PowerPoint Presentation</vt:lpstr>
      <vt:lpstr>Configuring the TE, MTIE, TDEV test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Net.Time</dc:title>
  <dc:creator>Pepe Caballero</dc:creator>
  <cp:lastModifiedBy>Pepe Caballero</cp:lastModifiedBy>
  <cp:revision>180</cp:revision>
  <cp:lastPrinted>1601-01-01T00:00:00Z</cp:lastPrinted>
  <dcterms:created xsi:type="dcterms:W3CDTF">1601-01-01T00:00:00Z</dcterms:created>
  <dcterms:modified xsi:type="dcterms:W3CDTF">2024-02-27T19:59:28Z</dcterms:modified>
</cp:coreProperties>
</file>