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805" r:id="rId2"/>
  </p:sldMasterIdLst>
  <p:notesMasterIdLst>
    <p:notesMasterId r:id="rId27"/>
  </p:notesMasterIdLst>
  <p:handoutMasterIdLst>
    <p:handoutMasterId r:id="rId28"/>
  </p:handoutMasterIdLst>
  <p:sldIdLst>
    <p:sldId id="273" r:id="rId3"/>
    <p:sldId id="453" r:id="rId4"/>
    <p:sldId id="455" r:id="rId5"/>
    <p:sldId id="454" r:id="rId6"/>
    <p:sldId id="456" r:id="rId7"/>
    <p:sldId id="482" r:id="rId8"/>
    <p:sldId id="483" r:id="rId9"/>
    <p:sldId id="484" r:id="rId10"/>
    <p:sldId id="485" r:id="rId11"/>
    <p:sldId id="459" r:id="rId12"/>
    <p:sldId id="486" r:id="rId13"/>
    <p:sldId id="472" r:id="rId14"/>
    <p:sldId id="481" r:id="rId15"/>
    <p:sldId id="487" r:id="rId16"/>
    <p:sldId id="488" r:id="rId17"/>
    <p:sldId id="489" r:id="rId18"/>
    <p:sldId id="490" r:id="rId19"/>
    <p:sldId id="491" r:id="rId20"/>
    <p:sldId id="492" r:id="rId21"/>
    <p:sldId id="493" r:id="rId22"/>
    <p:sldId id="494" r:id="rId23"/>
    <p:sldId id="495" r:id="rId24"/>
    <p:sldId id="474" r:id="rId25"/>
    <p:sldId id="385" r:id="rId26"/>
  </p:sldIdLst>
  <p:sldSz cx="9144000" cy="6858000" type="screen4x3"/>
  <p:notesSz cx="6769100" cy="9906000"/>
  <p:defaultTextStyle>
    <a:defPPr>
      <a:defRPr lang="en-GB"/>
    </a:defPPr>
    <a:lvl1pPr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1pPr>
    <a:lvl2pPr marL="742950" indent="-28575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2pPr>
    <a:lvl3pPr marL="11430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3pPr>
    <a:lvl4pPr marL="16002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4pPr>
    <a:lvl5pPr marL="2057400" indent="-228600" algn="l" defTabSz="457200" rtl="0" eaLnBrk="0" fontAlgn="base" hangingPunct="0">
      <a:spcBef>
        <a:spcPct val="0"/>
      </a:spcBef>
      <a:spcAft>
        <a:spcPct val="0"/>
      </a:spcAft>
      <a:buClr>
        <a:srgbClr val="000000"/>
      </a:buClr>
      <a:buSzPct val="100000"/>
      <a:buFont typeface="Times New Roman" pitchFamily="18" charset="0"/>
      <a:defRPr sz="1200" kern="1200">
        <a:solidFill>
          <a:schemeClr val="bg1"/>
        </a:solidFill>
        <a:latin typeface="Arial" charset="0"/>
        <a:ea typeface="SimSun" pitchFamily="2" charset="-122"/>
        <a:cs typeface="+mn-cs"/>
      </a:defRPr>
    </a:lvl5pPr>
    <a:lvl6pPr marL="2286000" algn="l" defTabSz="914400" rtl="0" eaLnBrk="1" latinLnBrk="0" hangingPunct="1">
      <a:defRPr sz="1200" kern="1200">
        <a:solidFill>
          <a:schemeClr val="bg1"/>
        </a:solidFill>
        <a:latin typeface="Arial" charset="0"/>
        <a:ea typeface="SimSun" pitchFamily="2" charset="-122"/>
        <a:cs typeface="+mn-cs"/>
      </a:defRPr>
    </a:lvl6pPr>
    <a:lvl7pPr marL="2743200" algn="l" defTabSz="914400" rtl="0" eaLnBrk="1" latinLnBrk="0" hangingPunct="1">
      <a:defRPr sz="1200" kern="1200">
        <a:solidFill>
          <a:schemeClr val="bg1"/>
        </a:solidFill>
        <a:latin typeface="Arial" charset="0"/>
        <a:ea typeface="SimSun" pitchFamily="2" charset="-122"/>
        <a:cs typeface="+mn-cs"/>
      </a:defRPr>
    </a:lvl7pPr>
    <a:lvl8pPr marL="3200400" algn="l" defTabSz="914400" rtl="0" eaLnBrk="1" latinLnBrk="0" hangingPunct="1">
      <a:defRPr sz="1200" kern="1200">
        <a:solidFill>
          <a:schemeClr val="bg1"/>
        </a:solidFill>
        <a:latin typeface="Arial" charset="0"/>
        <a:ea typeface="SimSun" pitchFamily="2" charset="-122"/>
        <a:cs typeface="+mn-cs"/>
      </a:defRPr>
    </a:lvl8pPr>
    <a:lvl9pPr marL="3657600" algn="l" defTabSz="914400" rtl="0" eaLnBrk="1" latinLnBrk="0" hangingPunct="1">
      <a:defRPr sz="1200" kern="1200">
        <a:solidFill>
          <a:schemeClr val="bg1"/>
        </a:solidFill>
        <a:latin typeface="Arial" charset="0"/>
        <a:ea typeface="SimSun" pitchFamily="2" charset="-122"/>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e" initials="P" lastIdx="1" clrIdx="0">
    <p:extLst>
      <p:ext uri="{19B8F6BF-5375-455C-9EA6-DF929625EA0E}">
        <p15:presenceInfo xmlns:p15="http://schemas.microsoft.com/office/powerpoint/2012/main" userId="Pepe" providerId="None"/>
      </p:ext>
    </p:extLst>
  </p:cmAuthor>
  <p:cmAuthor id="2" name="Jose Caballero" initials="JC" lastIdx="2" clrIdx="1">
    <p:extLst>
      <p:ext uri="{19B8F6BF-5375-455C-9EA6-DF929625EA0E}">
        <p15:presenceInfo xmlns:p15="http://schemas.microsoft.com/office/powerpoint/2012/main" userId="d445ae9fa4b0f03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FF5"/>
    <a:srgbClr val="14A444"/>
    <a:srgbClr val="422B95"/>
    <a:srgbClr val="0951BD"/>
    <a:srgbClr val="2609D3"/>
    <a:srgbClr val="4B1561"/>
    <a:srgbClr val="FF9900"/>
    <a:srgbClr val="800000"/>
    <a:srgbClr val="651303"/>
    <a:srgbClr val="8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D10F1-72DF-47ED-949E-706521DE864B}" v="9" dt="2020-02-28T13:30:37.0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autoAdjust="0"/>
    <p:restoredTop sz="95132" autoAdjust="0"/>
  </p:normalViewPr>
  <p:slideViewPr>
    <p:cSldViewPr snapToGrid="0">
      <p:cViewPr varScale="1">
        <p:scale>
          <a:sx n="97" d="100"/>
          <a:sy n="97" d="100"/>
        </p:scale>
        <p:origin x="1480" y="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guide orient="horz" pos="3120"/>
        <p:guide pos="21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Hens" userId="dc8f5c61326881be" providerId="Windows Live" clId="Web-{748D10F1-72DF-47ED-949E-706521DE864B}"/>
    <pc:docChg chg="delSld modSld">
      <pc:chgData name="Francisco Hens" userId="dc8f5c61326881be" providerId="Windows Live" clId="Web-{748D10F1-72DF-47ED-949E-706521DE864B}" dt="2020-02-28T13:30:37.081" v="6"/>
      <pc:docMkLst>
        <pc:docMk/>
      </pc:docMkLst>
      <pc:sldChg chg="modSp">
        <pc:chgData name="Francisco Hens" userId="dc8f5c61326881be" providerId="Windows Live" clId="Web-{748D10F1-72DF-47ED-949E-706521DE864B}" dt="2020-02-28T13:30:27.612" v="5"/>
        <pc:sldMkLst>
          <pc:docMk/>
          <pc:sldMk cId="2429718254" sldId="427"/>
        </pc:sldMkLst>
        <pc:graphicFrameChg chg="mod modGraphic">
          <ac:chgData name="Francisco Hens" userId="dc8f5c61326881be" providerId="Windows Live" clId="Web-{748D10F1-72DF-47ED-949E-706521DE864B}" dt="2020-02-28T13:30:27.612" v="5"/>
          <ac:graphicFrameMkLst>
            <pc:docMk/>
            <pc:sldMk cId="2429718254" sldId="427"/>
            <ac:graphicFrameMk id="6" creationId="{00000000-0000-0000-0000-000000000000}"/>
          </ac:graphicFrameMkLst>
        </pc:graphicFrameChg>
      </pc:sldChg>
      <pc:sldChg chg="del">
        <pc:chgData name="Francisco Hens" userId="dc8f5c61326881be" providerId="Windows Live" clId="Web-{748D10F1-72DF-47ED-949E-706521DE864B}" dt="2020-02-28T13:30:37.081" v="6"/>
        <pc:sldMkLst>
          <pc:docMk/>
          <pc:sldMk cId="1056927809" sldId="43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3277" cy="495300"/>
          </a:xfrm>
          <a:prstGeom prst="rect">
            <a:avLst/>
          </a:prstGeom>
        </p:spPr>
        <p:txBody>
          <a:bodyPr vert="horz" lIns="91440" tIns="45720" rIns="91440" bIns="45720" rtlCol="0"/>
          <a:lstStyle>
            <a:lvl1pPr algn="l">
              <a:buFont typeface="Times New Roman" pitchFamily="16" charset="0"/>
              <a:buNone/>
              <a:defRPr sz="1200">
                <a:ea typeface="SimSun" charset="-122"/>
              </a:defRPr>
            </a:lvl1pPr>
          </a:lstStyle>
          <a:p>
            <a:pPr>
              <a:defRPr/>
            </a:pPr>
            <a:endParaRPr lang="es-ES"/>
          </a:p>
        </p:txBody>
      </p:sp>
      <p:sp>
        <p:nvSpPr>
          <p:cNvPr id="3" name="Date Placeholder 2"/>
          <p:cNvSpPr>
            <a:spLocks noGrp="1"/>
          </p:cNvSpPr>
          <p:nvPr>
            <p:ph type="dt" sz="quarter" idx="1"/>
          </p:nvPr>
        </p:nvSpPr>
        <p:spPr>
          <a:xfrm>
            <a:off x="3834257" y="0"/>
            <a:ext cx="2933277" cy="495300"/>
          </a:xfrm>
          <a:prstGeom prst="rect">
            <a:avLst/>
          </a:prstGeom>
        </p:spPr>
        <p:txBody>
          <a:bodyPr vert="horz" lIns="91440" tIns="45720" rIns="91440" bIns="45720" rtlCol="0"/>
          <a:lstStyle>
            <a:lvl1pPr algn="r">
              <a:buFont typeface="Times New Roman" pitchFamily="16" charset="0"/>
              <a:buNone/>
              <a:defRPr sz="1200">
                <a:ea typeface="SimSun" charset="-122"/>
              </a:defRPr>
            </a:lvl1pPr>
          </a:lstStyle>
          <a:p>
            <a:pPr>
              <a:defRPr/>
            </a:pPr>
            <a:fld id="{9D74CCFD-52EF-4AAA-BC55-7101C628BCDA}" type="datetimeFigureOut">
              <a:rPr lang="es-ES"/>
              <a:pPr>
                <a:defRPr/>
              </a:pPr>
              <a:t>17/01/2024</a:t>
            </a:fld>
            <a:endParaRPr lang="es-ES"/>
          </a:p>
        </p:txBody>
      </p:sp>
      <p:sp>
        <p:nvSpPr>
          <p:cNvPr id="4" name="Footer Placeholder 3"/>
          <p:cNvSpPr>
            <a:spLocks noGrp="1"/>
          </p:cNvSpPr>
          <p:nvPr>
            <p:ph type="ftr" sz="quarter" idx="2"/>
          </p:nvPr>
        </p:nvSpPr>
        <p:spPr>
          <a:xfrm>
            <a:off x="0" y="9408981"/>
            <a:ext cx="2933277" cy="495300"/>
          </a:xfrm>
          <a:prstGeom prst="rect">
            <a:avLst/>
          </a:prstGeom>
        </p:spPr>
        <p:txBody>
          <a:bodyPr vert="horz" lIns="91440" tIns="45720" rIns="91440" bIns="45720" rtlCol="0" anchor="b"/>
          <a:lstStyle>
            <a:lvl1pPr algn="l">
              <a:buFont typeface="Times New Roman" pitchFamily="16" charset="0"/>
              <a:buNone/>
              <a:defRPr sz="1200">
                <a:ea typeface="SimSun" charset="-122"/>
              </a:defRPr>
            </a:lvl1pPr>
          </a:lstStyle>
          <a:p>
            <a:pPr>
              <a:defRPr/>
            </a:pPr>
            <a:endParaRPr lang="es-ES"/>
          </a:p>
        </p:txBody>
      </p:sp>
      <p:sp>
        <p:nvSpPr>
          <p:cNvPr id="5" name="Slide Number Placeholder 4"/>
          <p:cNvSpPr>
            <a:spLocks noGrp="1"/>
          </p:cNvSpPr>
          <p:nvPr>
            <p:ph type="sldNum" sz="quarter" idx="3"/>
          </p:nvPr>
        </p:nvSpPr>
        <p:spPr>
          <a:xfrm>
            <a:off x="3834257" y="9408981"/>
            <a:ext cx="2933277" cy="495300"/>
          </a:xfrm>
          <a:prstGeom prst="rect">
            <a:avLst/>
          </a:prstGeom>
        </p:spPr>
        <p:txBody>
          <a:bodyPr vert="horz" lIns="91440" tIns="45720" rIns="91440" bIns="45720" rtlCol="0" anchor="b"/>
          <a:lstStyle>
            <a:lvl1pPr algn="r">
              <a:buFont typeface="Times New Roman" pitchFamily="16" charset="0"/>
              <a:buNone/>
              <a:defRPr sz="1200">
                <a:ea typeface="SimSun" charset="-122"/>
              </a:defRPr>
            </a:lvl1pPr>
          </a:lstStyle>
          <a:p>
            <a:pPr>
              <a:defRPr/>
            </a:pPr>
            <a:fld id="{9A390C25-E115-42E1-AA1C-2FCE176D5FAE}" type="slidenum">
              <a:rPr lang="es-ES"/>
              <a:pPr>
                <a:defRPr/>
              </a:pPr>
              <a:t>‹Nº›</a:t>
            </a:fld>
            <a:endParaRPr lang="es-ES"/>
          </a:p>
        </p:txBody>
      </p:sp>
    </p:spTree>
    <p:extLst>
      <p:ext uri="{BB962C8B-B14F-4D97-AF65-F5344CB8AC3E}">
        <p14:creationId xmlns:p14="http://schemas.microsoft.com/office/powerpoint/2010/main" val="128141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769100" cy="9906000"/>
          </a:xfrm>
          <a:prstGeom prst="roundRect">
            <a:avLst>
              <a:gd name="adj" fmla="val 23"/>
            </a:avLst>
          </a:prstGeom>
          <a:solidFill>
            <a:srgbClr val="FFFFFF"/>
          </a:solidFill>
          <a:ln w="9360">
            <a:noFill/>
            <a:miter lim="800000"/>
            <a:headEnd/>
            <a:tailEnd/>
          </a:ln>
          <a:effectLst/>
        </p:spPr>
        <p:txBody>
          <a:bodyPr wrap="none" anchor="ctr"/>
          <a:lstStyle/>
          <a:p>
            <a:pPr>
              <a:buFont typeface="Times New Roman" pitchFamily="16" charset="0"/>
              <a:buNone/>
              <a:defRPr/>
            </a:pPr>
            <a:endParaRPr lang="es-ES">
              <a:ea typeface="SimSun" charset="-122"/>
            </a:endParaRPr>
          </a:p>
        </p:txBody>
      </p:sp>
      <p:sp>
        <p:nvSpPr>
          <p:cNvPr id="2050" name="AutoShape 2"/>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2051" name="AutoShape 3"/>
          <p:cNvSpPr>
            <a:spLocks noChangeArrowheads="1"/>
          </p:cNvSpPr>
          <p:nvPr/>
        </p:nvSpPr>
        <p:spPr bwMode="auto">
          <a:xfrm>
            <a:off x="0" y="0"/>
            <a:ext cx="6769100" cy="9906000"/>
          </a:xfrm>
          <a:prstGeom prst="roundRect">
            <a:avLst>
              <a:gd name="adj" fmla="val 23"/>
            </a:avLst>
          </a:prstGeom>
          <a:solidFill>
            <a:srgbClr val="FFFFFF"/>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9221" name="Rectangle 4"/>
          <p:cNvSpPr>
            <a:spLocks noGrp="1" noRot="1" noChangeAspect="1" noChangeArrowheads="1"/>
          </p:cNvSpPr>
          <p:nvPr>
            <p:ph type="sldImg"/>
          </p:nvPr>
        </p:nvSpPr>
        <p:spPr bwMode="auto">
          <a:xfrm>
            <a:off x="909638" y="742950"/>
            <a:ext cx="4945062" cy="3709988"/>
          </a:xfrm>
          <a:prstGeom prst="rect">
            <a:avLst/>
          </a:prstGeom>
          <a:solidFill>
            <a:srgbClr val="FFFFFF"/>
          </a:solidFill>
          <a:ln w="9360">
            <a:solidFill>
              <a:srgbClr val="000000"/>
            </a:solidFill>
            <a:miter lim="800000"/>
            <a:headEnd/>
            <a:tailEnd/>
          </a:ln>
        </p:spPr>
      </p:sp>
      <p:sp>
        <p:nvSpPr>
          <p:cNvPr id="2053" name="Rectangle 5"/>
          <p:cNvSpPr>
            <a:spLocks noGrp="1" noChangeArrowheads="1"/>
          </p:cNvSpPr>
          <p:nvPr>
            <p:ph type="body"/>
          </p:nvPr>
        </p:nvSpPr>
        <p:spPr bwMode="auto">
          <a:xfrm>
            <a:off x="676910" y="4705350"/>
            <a:ext cx="5410580" cy="4452541"/>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s-ES" noProof="0"/>
          </a:p>
        </p:txBody>
      </p:sp>
    </p:spTree>
    <p:extLst>
      <p:ext uri="{BB962C8B-B14F-4D97-AF65-F5344CB8AC3E}">
        <p14:creationId xmlns:p14="http://schemas.microsoft.com/office/powerpoint/2010/main" val="66416345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257903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9" name="Straight Connector 8"/>
          <p:cNvCxnSpPr/>
          <p:nvPr userDrawn="1"/>
        </p:nvCxnSpPr>
        <p:spPr bwMode="auto">
          <a:xfrm>
            <a:off x="4572000" y="762000"/>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0" name="Straight Connector 9"/>
          <p:cNvCxnSpPr/>
          <p:nvPr userDrawn="1"/>
        </p:nvCxnSpPr>
        <p:spPr bwMode="auto">
          <a:xfrm>
            <a:off x="180000" y="766775"/>
            <a:ext cx="2563" cy="198425"/>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1" name="Straight Connector 10"/>
          <p:cNvCxnSpPr/>
          <p:nvPr userDrawn="1"/>
        </p:nvCxnSpPr>
        <p:spPr bwMode="auto">
          <a:xfrm>
            <a:off x="0"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2" name="Straight Connector 11"/>
          <p:cNvCxnSpPr/>
          <p:nvPr userDrawn="1"/>
        </p:nvCxnSpPr>
        <p:spPr bwMode="auto">
          <a:xfrm>
            <a:off x="0" y="108000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3" name="Straight Connector 12"/>
          <p:cNvCxnSpPr/>
          <p:nvPr userDrawn="1"/>
        </p:nvCxnSpPr>
        <p:spPr bwMode="auto">
          <a:xfrm>
            <a:off x="9098393" y="1332000"/>
            <a:ext cx="412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cxnSp>
        <p:nvCxnSpPr>
          <p:cNvPr id="14" name="Straight Connector 13"/>
          <p:cNvCxnSpPr/>
          <p:nvPr userDrawn="1"/>
        </p:nvCxnSpPr>
        <p:spPr bwMode="auto">
          <a:xfrm>
            <a:off x="9098393" y="1073650"/>
            <a:ext cx="53975" cy="0"/>
          </a:xfrm>
          <a:prstGeom prst="line">
            <a:avLst/>
          </a:prstGeom>
          <a:solidFill>
            <a:srgbClr val="00B8FF"/>
          </a:solidFill>
          <a:ln w="3175" cap="flat" cmpd="sng" algn="ctr">
            <a:solidFill>
              <a:schemeClr val="accent1">
                <a:lumMod val="20000"/>
                <a:lumOff val="80000"/>
              </a:schemeClr>
            </a:solidFill>
            <a:prstDash val="solid"/>
            <a:round/>
            <a:headEnd type="none" w="med" len="med"/>
            <a:tailEnd type="none" w="med" len="med"/>
          </a:ln>
          <a:effectLst/>
        </p:spPr>
      </p:cxnSp>
      <p:sp>
        <p:nvSpPr>
          <p:cNvPr id="5" name="Rectangle 3"/>
          <p:cNvSpPr>
            <a:spLocks noChangeArrowheads="1"/>
          </p:cNvSpPr>
          <p:nvPr/>
        </p:nvSpPr>
        <p:spPr bwMode="auto">
          <a:xfrm>
            <a:off x="0" y="742950"/>
            <a:ext cx="9144000" cy="161925"/>
          </a:xfrm>
          <a:prstGeom prst="rect">
            <a:avLst/>
          </a:prstGeom>
          <a:gradFill rotWithShape="0">
            <a:gsLst>
              <a:gs pos="0">
                <a:srgbClr val="000000"/>
              </a:gs>
              <a:gs pos="100000">
                <a:srgbClr val="FFFFFF"/>
              </a:gs>
            </a:gsLst>
            <a:lin ang="5400000" scaled="1"/>
          </a:gra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6" name="Rectangle 6"/>
          <p:cNvSpPr>
            <a:spLocks noChangeArrowheads="1"/>
          </p:cNvSpPr>
          <p:nvPr userDrawn="1"/>
        </p:nvSpPr>
        <p:spPr bwMode="auto">
          <a:xfrm>
            <a:off x="0" y="0"/>
            <a:ext cx="9144000" cy="762000"/>
          </a:xfrm>
          <a:prstGeom prst="rect">
            <a:avLst/>
          </a:prstGeom>
          <a:solidFill>
            <a:srgbClr val="0084D1"/>
          </a:solidFill>
          <a:ln w="9525">
            <a:noFill/>
            <a:round/>
            <a:headEnd/>
            <a:tailEnd/>
          </a:ln>
          <a:effectLst/>
        </p:spPr>
        <p:txBody>
          <a:bodyPr wrap="none" anchor="ctr"/>
          <a:lstStyle/>
          <a:p>
            <a:pPr>
              <a:buFont typeface="Times New Roman" pitchFamily="16" charset="0"/>
              <a:buNone/>
              <a:defRPr/>
            </a:pPr>
            <a:endParaRPr lang="es-ES">
              <a:ea typeface="SimSun" charset="-122"/>
            </a:endParaRPr>
          </a:p>
        </p:txBody>
      </p:sp>
      <p:sp>
        <p:nvSpPr>
          <p:cNvPr id="3" name="Content Placeholder 2"/>
          <p:cNvSpPr>
            <a:spLocks noGrp="1"/>
          </p:cNvSpPr>
          <p:nvPr>
            <p:ph idx="1"/>
          </p:nvPr>
        </p:nvSpPr>
        <p:spPr>
          <a:xfrm>
            <a:off x="457200" y="1142984"/>
            <a:ext cx="8220075" cy="5238344"/>
          </a:xfrm>
        </p:spPr>
        <p:txBody>
          <a:bodyPr/>
          <a:lstStyle>
            <a:lvl1pPr>
              <a:buClr>
                <a:srgbClr val="006BFF"/>
              </a:buClr>
              <a:buSzPct val="85000"/>
              <a:buFont typeface="Wingdings" pitchFamily="2" charset="2"/>
              <a:buChar char=""/>
              <a:defRPr sz="1800"/>
            </a:lvl1pPr>
            <a:lvl2pPr>
              <a:buClr>
                <a:srgbClr val="FF0000"/>
              </a:buClr>
              <a:buSzPct val="90000"/>
              <a:buFont typeface="Wingdings" pitchFamily="2" charset="2"/>
              <a:buChar char=""/>
              <a:defRPr sz="1800"/>
            </a:lvl2pPr>
            <a:lvl3pPr>
              <a:buClr>
                <a:srgbClr val="000000"/>
              </a:buClr>
              <a:buSzPct val="90000"/>
              <a:buFont typeface="Wingdings" pitchFamily="2" charset="2"/>
              <a:buChar char=""/>
              <a:defRPr sz="1400"/>
            </a:lvl3pPr>
          </a:lstStyle>
          <a:p>
            <a:pPr lvl="0"/>
            <a:r>
              <a:rPr lang="en-US"/>
              <a:t>Click to edit Master text styles</a:t>
            </a:r>
          </a:p>
          <a:p>
            <a:pPr lvl="1"/>
            <a:r>
              <a:rPr lang="en-US"/>
              <a:t>Second level</a:t>
            </a:r>
          </a:p>
          <a:p>
            <a:pPr lvl="2"/>
            <a:r>
              <a:rPr lang="en-US"/>
              <a:t>Third level</a:t>
            </a:r>
          </a:p>
          <a:p>
            <a:pPr lvl="4"/>
            <a:endParaRPr lang="en-US"/>
          </a:p>
          <a:p>
            <a:pPr lvl="0"/>
            <a:endParaRPr lang="es-ES"/>
          </a:p>
        </p:txBody>
      </p:sp>
      <p:sp>
        <p:nvSpPr>
          <p:cNvPr id="8" name="Rectangle 8"/>
          <p:cNvSpPr>
            <a:spLocks noGrp="1" noChangeArrowheads="1"/>
          </p:cNvSpPr>
          <p:nvPr>
            <p:ph type="title" idx="4294967295"/>
          </p:nvPr>
        </p:nvSpPr>
        <p:spPr>
          <a:xfrm>
            <a:off x="0" y="0"/>
            <a:ext cx="9144000" cy="836613"/>
          </a:xfrm>
        </p:spPr>
        <p:txBody>
          <a:bodyPr rIns="129240"/>
          <a:lstStyle>
            <a:lvl1pPr>
              <a:defRPr b="0" i="0">
                <a:latin typeface="+mj-lt"/>
              </a:defRPr>
            </a:lvl1pPr>
          </a:lstStyle>
          <a:p>
            <a:r>
              <a:rPr lang="en-US"/>
              <a:t>Click to edit Master title style</a:t>
            </a:r>
          </a:p>
        </p:txBody>
      </p:sp>
      <p:sp>
        <p:nvSpPr>
          <p:cNvPr id="7" name="TextBox 6"/>
          <p:cNvSpPr txBox="1"/>
          <p:nvPr userDrawn="1"/>
        </p:nvSpPr>
        <p:spPr>
          <a:xfrm>
            <a:off x="8538359" y="275044"/>
            <a:ext cx="548884" cy="276999"/>
          </a:xfrm>
          <a:prstGeom prst="rect">
            <a:avLst/>
          </a:prstGeom>
          <a:noFill/>
        </p:spPr>
        <p:txBody>
          <a:bodyPr wrap="square" rtlCol="0">
            <a:spAutoFit/>
          </a:bodyPr>
          <a:lstStyle/>
          <a:p>
            <a:pPr algn="r"/>
            <a:fld id="{BDCD2390-82A7-49AE-A52E-14D58375305E}" type="slidenum">
              <a:rPr lang="en-US" smtClean="0"/>
              <a:pPr algn="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fr-M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‹Nº›</a:t>
            </a:fld>
            <a:endParaRPr lang="fr-M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fr-M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MA"/>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fr-MA"/>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M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A45DBCF-7684-485B-AD4F-6FB40D0347D6}" type="slidenum">
              <a:rPr lang="fr-MA" smtClean="0"/>
              <a:pPr/>
              <a:t>‹Nº›</a:t>
            </a:fld>
            <a:endParaRPr lang="fr-MA"/>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e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0" y="0"/>
            <a:ext cx="9134475" cy="827088"/>
          </a:xfrm>
          <a:prstGeom prst="rect">
            <a:avLst/>
          </a:prstGeom>
          <a:noFill/>
          <a:ln w="9525">
            <a:noFill/>
            <a:round/>
            <a:headEnd/>
            <a:tailEnd/>
          </a:ln>
        </p:spPr>
        <p:txBody>
          <a:bodyPr vert="horz" wrap="square" lIns="50760" tIns="50760" rIns="90000" bIns="5076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052513"/>
            <a:ext cx="8220075" cy="5800725"/>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p>
            <a:pPr lvl="0"/>
            <a:r>
              <a:rPr lang="en-GB"/>
              <a:t>Click to edit the outline text format</a:t>
            </a:r>
          </a:p>
          <a:p>
            <a:pPr lvl="0"/>
            <a:r>
              <a:rPr lang="en-GB"/>
              <a:t>Dfd</a:t>
            </a:r>
          </a:p>
          <a:p>
            <a:pPr lvl="1"/>
            <a:r>
              <a:rPr lang="en-GB"/>
              <a:t>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804" r:id="rId1"/>
    <p:sldLayoutId id="2147483803" r:id="rId2"/>
  </p:sldLayoutIdLst>
  <p:hf hdr="0" ftr="0" dt="0"/>
  <p:txStyles>
    <p:titleStyle>
      <a:lvl1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2pPr>
      <a:lvl3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3pPr>
      <a:lvl4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4pPr>
      <a:lvl5pPr algn="ctr" defTabSz="457200" rtl="0" eaLnBrk="0" fontAlgn="base" hangingPunct="0">
        <a:spcBef>
          <a:spcPct val="0"/>
        </a:spcBef>
        <a:spcAft>
          <a:spcPct val="0"/>
        </a:spcAft>
        <a:buClr>
          <a:srgbClr val="000000"/>
        </a:buClr>
        <a:buSzPct val="100000"/>
        <a:buFont typeface="Times New Roman" pitchFamily="18" charset="0"/>
        <a:defRPr sz="2800">
          <a:solidFill>
            <a:srgbClr val="FFFFFF"/>
          </a:solidFill>
          <a:latin typeface="Century Gothic" charset="0"/>
          <a:ea typeface="ヒラギノ明朝 ProN W3" charset="0"/>
          <a:cs typeface="ヒラギノ明朝 ProN W3" charset="0"/>
        </a:defRPr>
      </a:lvl5pPr>
      <a:lvl6pPr marL="25146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6pPr>
      <a:lvl7pPr marL="29718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7pPr>
      <a:lvl8pPr marL="34290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8pPr>
      <a:lvl9pPr marL="3886200" indent="-228600" algn="ctr" defTabSz="457200" rtl="0" fontAlgn="base">
        <a:spcBef>
          <a:spcPct val="0"/>
        </a:spcBef>
        <a:spcAft>
          <a:spcPct val="0"/>
        </a:spcAft>
        <a:buClr>
          <a:srgbClr val="000000"/>
        </a:buClr>
        <a:buSzPct val="100000"/>
        <a:buFont typeface="Times New Roman" pitchFamily="16" charset="0"/>
        <a:defRPr sz="2800">
          <a:solidFill>
            <a:srgbClr val="FFFFFF"/>
          </a:solidFill>
          <a:latin typeface="Century Gothic" charset="0"/>
          <a:ea typeface="ヒラギノ明朝 ProN W3" charset="0"/>
          <a:cs typeface="ヒラギノ明朝 ProN W3" charset="0"/>
        </a:defRPr>
      </a:lvl9pPr>
    </p:titleStyle>
    <p:body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noChangeArrowheads="1"/>
          </p:cNvSpPr>
          <p:nvPr userDrawn="1"/>
        </p:nvSpPr>
        <p:spPr bwMode="auto">
          <a:xfrm rot="16200000">
            <a:off x="7753350" y="2051050"/>
            <a:ext cx="2527300" cy="241300"/>
          </a:xfrm>
          <a:prstGeom prst="rect">
            <a:avLst/>
          </a:prstGeom>
          <a:noFill/>
          <a:ln w="9525">
            <a:noFill/>
            <a:round/>
            <a:headEnd/>
            <a:tailEnd/>
          </a:ln>
        </p:spPr>
        <p:txBody>
          <a:bodyPr lIns="0" tIns="0" rIns="39240" bIns="0"/>
          <a:lstStyle/>
          <a:p>
            <a:pPr marL="38100" algn="r">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1000">
                <a:solidFill>
                  <a:srgbClr val="808080"/>
                </a:solidFill>
                <a:cs typeface="Arial" charset="0"/>
              </a:rPr>
              <a:t>© Albedo Telecom. All rights reserved</a:t>
            </a:r>
          </a:p>
        </p:txBody>
      </p:sp>
      <p:pic>
        <p:nvPicPr>
          <p:cNvPr id="8" name="Picture 9"/>
          <p:cNvPicPr>
            <a:picLocks noChangeAspect="1" noChangeArrowheads="1"/>
          </p:cNvPicPr>
          <p:nvPr userDrawn="1"/>
        </p:nvPicPr>
        <p:blipFill>
          <a:blip r:embed="rId6" cstate="print"/>
          <a:srcRect/>
          <a:stretch>
            <a:fillRect/>
          </a:stretch>
        </p:blipFill>
        <p:spPr bwMode="auto">
          <a:xfrm>
            <a:off x="950913" y="0"/>
            <a:ext cx="8229600" cy="6869113"/>
          </a:xfrm>
          <a:prstGeom prst="rect">
            <a:avLst/>
          </a:prstGeom>
          <a:noFill/>
          <a:ln w="9525">
            <a:noFill/>
            <a:round/>
            <a:headEnd/>
            <a:tailEnd/>
          </a:ln>
        </p:spPr>
      </p:pic>
      <p:sp>
        <p:nvSpPr>
          <p:cNvPr id="9" name="Rectangle 10"/>
          <p:cNvSpPr>
            <a:spLocks noChangeArrowheads="1"/>
          </p:cNvSpPr>
          <p:nvPr userDrawn="1"/>
        </p:nvSpPr>
        <p:spPr bwMode="auto">
          <a:xfrm rot="16200000">
            <a:off x="-866775" y="1320800"/>
            <a:ext cx="3479800" cy="698500"/>
          </a:xfrm>
          <a:prstGeom prst="rect">
            <a:avLst/>
          </a:prstGeom>
          <a:noFill/>
          <a:ln w="9525">
            <a:noFill/>
            <a:round/>
            <a:headEnd/>
            <a:tailEnd/>
          </a:ln>
        </p:spPr>
        <p:txBody>
          <a:bodyPr lIns="0" tIns="0" rIns="39240" bIns="0"/>
          <a:lstStyle/>
          <a:p>
            <a:pPr marL="38100" algn="r">
              <a:spcBef>
                <a:spcPts val="2250"/>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r>
              <a:rPr lang="en-US" sz="3600">
                <a:solidFill>
                  <a:srgbClr val="730AD2"/>
                </a:solidFill>
                <a:latin typeface="Arial Black" pitchFamily="34" charset="0"/>
              </a:rPr>
              <a:t>That’s all</a:t>
            </a:r>
          </a:p>
        </p:txBody>
      </p:sp>
      <p:pic>
        <p:nvPicPr>
          <p:cNvPr id="10" name="Picture 8" descr="Alex"/>
          <p:cNvPicPr>
            <a:picLocks noChangeAspect="1" noChangeArrowheads="1"/>
          </p:cNvPicPr>
          <p:nvPr userDrawn="1"/>
        </p:nvPicPr>
        <p:blipFill>
          <a:blip r:embed="rId7" cstate="print"/>
          <a:srcRect/>
          <a:stretch>
            <a:fillRect/>
          </a:stretch>
        </p:blipFill>
        <p:spPr bwMode="auto">
          <a:xfrm>
            <a:off x="615950" y="4003675"/>
            <a:ext cx="1427163" cy="2857500"/>
          </a:xfrm>
          <a:prstGeom prst="rect">
            <a:avLst/>
          </a:prstGeom>
          <a:ln>
            <a:noFill/>
          </a:ln>
          <a:effectLst>
            <a:outerShdw blurRad="292100" dist="139700" dir="2700000" algn="tl" rotWithShape="0">
              <a:srgbClr val="333333">
                <a:alpha val="65000"/>
              </a:srgbClr>
            </a:outerShdw>
          </a:effectLst>
        </p:spPr>
      </p:pic>
      <p:pic>
        <p:nvPicPr>
          <p:cNvPr id="11" name="Picture 17"/>
          <p:cNvPicPr>
            <a:picLocks noChangeAspect="1" noChangeArrowheads="1"/>
          </p:cNvPicPr>
          <p:nvPr userDrawn="1"/>
        </p:nvPicPr>
        <p:blipFill>
          <a:blip r:embed="rId8" cstate="print"/>
          <a:srcRect/>
          <a:stretch>
            <a:fillRect/>
          </a:stretch>
        </p:blipFill>
        <p:spPr bwMode="auto">
          <a:xfrm>
            <a:off x="7340600" y="5373688"/>
            <a:ext cx="1835150" cy="954087"/>
          </a:xfrm>
          <a:prstGeom prst="rect">
            <a:avLst/>
          </a:prstGeom>
          <a:ln>
            <a:noFill/>
          </a:ln>
          <a:effectLst>
            <a:outerShdw blurRad="292100" dist="139700" dir="2700000" algn="tl" rotWithShape="0">
              <a:srgbClr val="333333">
                <a:alpha val="65000"/>
              </a:srgbClr>
            </a:outerShdw>
          </a:effectLst>
        </p:spPr>
      </p:pic>
      <p:sp>
        <p:nvSpPr>
          <p:cNvPr id="12" name="TextBox 10"/>
          <p:cNvSpPr txBox="1">
            <a:spLocks noChangeArrowheads="1"/>
          </p:cNvSpPr>
          <p:nvPr userDrawn="1"/>
        </p:nvSpPr>
        <p:spPr bwMode="auto">
          <a:xfrm rot="16200000">
            <a:off x="1146175" y="4632325"/>
            <a:ext cx="1658938" cy="261938"/>
          </a:xfrm>
          <a:prstGeom prst="rect">
            <a:avLst/>
          </a:prstGeom>
          <a:noFill/>
          <a:ln w="9525">
            <a:noFill/>
            <a:miter lim="800000"/>
            <a:headEnd/>
            <a:tailEnd/>
          </a:ln>
        </p:spPr>
        <p:txBody>
          <a:bodyPr wrap="none">
            <a:spAutoFit/>
          </a:bodyPr>
          <a:lstStyle/>
          <a:p>
            <a:pPr>
              <a:defRPr/>
            </a:pPr>
            <a:r>
              <a:rPr lang="es-ES" sz="1100">
                <a:solidFill>
                  <a:schemeClr val="accent2">
                    <a:lumMod val="20000"/>
                    <a:lumOff val="80000"/>
                  </a:schemeClr>
                </a:solidFill>
                <a:latin typeface="Calibri" pitchFamily="34" charset="0"/>
                <a:cs typeface="Calibri" pitchFamily="34" charset="0"/>
              </a:rPr>
              <a:t>www.albedotelecom.com</a:t>
            </a:r>
          </a:p>
        </p:txBody>
      </p:sp>
    </p:spTree>
  </p:cSld>
  <p:clrMap bg1="lt1" tx1="dk1" bg2="lt2" tx2="dk2" accent1="accent1" accent2="accent2" accent3="accent3" accent4="accent4" accent5="accent5" accent6="accent6" hlink="hlink" folHlink="folHlink"/>
  <p:sldLayoutIdLst>
    <p:sldLayoutId id="2147483806" r:id="rId1"/>
    <p:sldLayoutId id="2147483814" r:id="rId2"/>
    <p:sldLayoutId id="2147483815" r:id="rId3"/>
    <p:sldLayoutId id="2147483816"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8.emf"/><Relationship Id="rId7" Type="http://schemas.openxmlformats.org/officeDocument/2006/relationships/image" Target="../media/image18.pn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9.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1C5404A-7B3D-BADA-93C0-3015310D35B7}"/>
              </a:ext>
            </a:extLst>
          </p:cNvPr>
          <p:cNvPicPr>
            <a:picLocks noChangeAspect="1"/>
          </p:cNvPicPr>
          <p:nvPr/>
        </p:nvPicPr>
        <p:blipFill>
          <a:blip r:embed="rId3"/>
          <a:stretch>
            <a:fillRect/>
          </a:stretch>
        </p:blipFill>
        <p:spPr>
          <a:xfrm>
            <a:off x="611188" y="3868273"/>
            <a:ext cx="6273316" cy="2989727"/>
          </a:xfrm>
          <a:prstGeom prst="rect">
            <a:avLst/>
          </a:prstGeom>
        </p:spPr>
      </p:pic>
      <p:sp>
        <p:nvSpPr>
          <p:cNvPr id="13" name="CuadroTexto 19"/>
          <p:cNvSpPr txBox="1"/>
          <p:nvPr/>
        </p:nvSpPr>
        <p:spPr>
          <a:xfrm>
            <a:off x="5019742" y="3307937"/>
            <a:ext cx="4016308" cy="1077218"/>
          </a:xfrm>
          <a:prstGeom prst="rect">
            <a:avLst/>
          </a:prstGeom>
          <a:noFill/>
        </p:spPr>
        <p:txBody>
          <a:bodyPr wrap="square" rtlCol="0">
            <a:spAutoFit/>
          </a:bodyPr>
          <a:lstStyle/>
          <a:p>
            <a:pPr algn="r"/>
            <a:r>
              <a:rPr lang="en-US" sz="3200" u="sng" dirty="0">
                <a:solidFill>
                  <a:srgbClr val="1F4E79"/>
                </a:solidFill>
                <a:latin typeface="Myriad Pro Cond" panose="020B0506030403020204" pitchFamily="34" charset="0"/>
              </a:rPr>
              <a:t>1PPS analysis </a:t>
            </a:r>
            <a:r>
              <a:rPr lang="en-US" sz="3200" dirty="0">
                <a:solidFill>
                  <a:srgbClr val="1F4E79"/>
                </a:solidFill>
                <a:latin typeface="Myriad Pro Cond" panose="020B0506030403020204" pitchFamily="34" charset="0"/>
              </a:rPr>
              <a:t>with xGenius</a:t>
            </a:r>
          </a:p>
          <a:p>
            <a:pPr algn="r"/>
            <a:r>
              <a:rPr lang="en-US" sz="1600" dirty="0">
                <a:solidFill>
                  <a:schemeClr val="bg2">
                    <a:lumMod val="60000"/>
                    <a:lumOff val="40000"/>
                  </a:schemeClr>
                </a:solidFill>
                <a:latin typeface="Myriad Pro Cond" panose="020B0506030403020204" pitchFamily="34" charset="0"/>
              </a:rPr>
              <a:t>Guide &amp; Slides corresponding to software ver. 2.3.11</a:t>
            </a:r>
            <a:br>
              <a:rPr lang="en-US" sz="1600" dirty="0">
                <a:solidFill>
                  <a:schemeClr val="bg2">
                    <a:lumMod val="60000"/>
                    <a:lumOff val="40000"/>
                  </a:schemeClr>
                </a:solidFill>
                <a:latin typeface="Myriad Pro Cond" panose="020B0506030403020204" pitchFamily="34" charset="0"/>
              </a:rPr>
            </a:br>
            <a:endParaRPr lang="en-US" sz="1600" dirty="0">
              <a:solidFill>
                <a:schemeClr val="bg2">
                  <a:lumMod val="60000"/>
                  <a:lumOff val="40000"/>
                </a:schemeClr>
              </a:solidFill>
              <a:latin typeface="Myriad Pro Cond" panose="020B0506030403020204" pitchFamily="34" charset="0"/>
            </a:endParaRPr>
          </a:p>
        </p:txBody>
      </p:sp>
      <p:sp>
        <p:nvSpPr>
          <p:cNvPr id="15" name="Line 3"/>
          <p:cNvSpPr>
            <a:spLocks noChangeShapeType="1"/>
          </p:cNvSpPr>
          <p:nvPr/>
        </p:nvSpPr>
        <p:spPr bwMode="auto">
          <a:xfrm>
            <a:off x="611188" y="1163390"/>
            <a:ext cx="8532812" cy="1587"/>
          </a:xfrm>
          <a:prstGeom prst="line">
            <a:avLst/>
          </a:prstGeom>
          <a:noFill/>
          <a:ln w="38160">
            <a:solidFill>
              <a:srgbClr val="FFFFFF"/>
            </a:solidFill>
            <a:miter lim="800000"/>
            <a:headEnd/>
            <a:tailEnd/>
          </a:ln>
        </p:spPr>
        <p:txBody>
          <a:bodyPr/>
          <a:lstStyle/>
          <a:p>
            <a:endParaRPr lang="fr-MA"/>
          </a:p>
        </p:txBody>
      </p:sp>
      <p:sp>
        <p:nvSpPr>
          <p:cNvPr id="16" name="Rectangle 6"/>
          <p:cNvSpPr>
            <a:spLocks noChangeArrowheads="1"/>
          </p:cNvSpPr>
          <p:nvPr/>
        </p:nvSpPr>
        <p:spPr bwMode="auto">
          <a:xfrm>
            <a:off x="899592" y="2998540"/>
            <a:ext cx="7992888" cy="317500"/>
          </a:xfrm>
          <a:prstGeom prst="rect">
            <a:avLst/>
          </a:prstGeom>
          <a:noFill/>
          <a:ln w="9525">
            <a:noFill/>
            <a:round/>
            <a:headEnd/>
            <a:tailEnd/>
          </a:ln>
        </p:spPr>
        <p:txBody>
          <a:bodyPr lIns="0" tIns="0" rIns="39240" bIns="0"/>
          <a:lstStyle/>
          <a:p>
            <a:pPr marL="38100" algn="r">
              <a:spcBef>
                <a:spcPts val="875"/>
              </a:spcBef>
              <a:buClrTx/>
              <a:buFontTx/>
              <a:buNone/>
              <a:tabLst>
                <a:tab pos="38100" algn="l"/>
                <a:tab pos="495300" algn="l"/>
                <a:tab pos="952500" algn="l"/>
                <a:tab pos="1409700" algn="l"/>
                <a:tab pos="1866900" algn="l"/>
                <a:tab pos="2324100" algn="l"/>
                <a:tab pos="2781300" algn="l"/>
                <a:tab pos="3238500" algn="l"/>
                <a:tab pos="3695700" algn="l"/>
                <a:tab pos="4152900" algn="l"/>
                <a:tab pos="4610100" algn="l"/>
                <a:tab pos="5067300" algn="l"/>
                <a:tab pos="5524500" algn="l"/>
                <a:tab pos="5981700" algn="l"/>
                <a:tab pos="6438900" algn="l"/>
                <a:tab pos="6896100" algn="l"/>
                <a:tab pos="7353300" algn="l"/>
                <a:tab pos="7810500" algn="l"/>
                <a:tab pos="8267700" algn="l"/>
                <a:tab pos="8724900" algn="l"/>
                <a:tab pos="9182100" algn="l"/>
              </a:tabLst>
            </a:pPr>
            <a:endParaRPr lang="en-US" sz="1350">
              <a:solidFill>
                <a:srgbClr val="808080"/>
              </a:solidFill>
              <a:latin typeface="Century Gothic" pitchFamily="34" charset="0"/>
            </a:endParaRPr>
          </a:p>
        </p:txBody>
      </p:sp>
      <p:pic>
        <p:nvPicPr>
          <p:cNvPr id="21" name="Imagen 20"/>
          <p:cNvPicPr>
            <a:picLocks noChangeAspect="1"/>
          </p:cNvPicPr>
          <p:nvPr/>
        </p:nvPicPr>
        <p:blipFill>
          <a:blip r:embed="rId4"/>
          <a:stretch>
            <a:fillRect/>
          </a:stretch>
        </p:blipFill>
        <p:spPr>
          <a:xfrm>
            <a:off x="1115616" y="1731995"/>
            <a:ext cx="1611990" cy="1640601"/>
          </a:xfrm>
          <a:prstGeom prst="rect">
            <a:avLst/>
          </a:prstGeom>
        </p:spPr>
      </p:pic>
      <p:pic>
        <p:nvPicPr>
          <p:cNvPr id="25" name="Imagen 24"/>
          <p:cNvPicPr>
            <a:picLocks noChangeAspect="1"/>
          </p:cNvPicPr>
          <p:nvPr/>
        </p:nvPicPr>
        <p:blipFill>
          <a:blip r:embed="rId5"/>
          <a:stretch>
            <a:fillRect/>
          </a:stretch>
        </p:blipFill>
        <p:spPr>
          <a:xfrm>
            <a:off x="2705635" y="1731996"/>
            <a:ext cx="4832028" cy="1645290"/>
          </a:xfrm>
          <a:prstGeom prst="rect">
            <a:avLst/>
          </a:prstGeom>
        </p:spPr>
      </p:pic>
      <p:pic>
        <p:nvPicPr>
          <p:cNvPr id="26" name="Imagen 25"/>
          <p:cNvPicPr>
            <a:picLocks noChangeAspect="1"/>
          </p:cNvPicPr>
          <p:nvPr/>
        </p:nvPicPr>
        <p:blipFill>
          <a:blip r:embed="rId6"/>
          <a:stretch>
            <a:fillRect/>
          </a:stretch>
        </p:blipFill>
        <p:spPr>
          <a:xfrm>
            <a:off x="7537663" y="1731996"/>
            <a:ext cx="1606337" cy="1630369"/>
          </a:xfrm>
          <a:prstGeom prst="rect">
            <a:avLst/>
          </a:prstGeom>
        </p:spPr>
      </p:pic>
      <p:pic>
        <p:nvPicPr>
          <p:cNvPr id="19" name="Picture 2" descr="ALBEDO Tele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74484" y="5961096"/>
            <a:ext cx="1831180" cy="7479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7"/>
          <p:cNvSpPr>
            <a:spLocks noChangeArrowheads="1"/>
          </p:cNvSpPr>
          <p:nvPr/>
        </p:nvSpPr>
        <p:spPr bwMode="auto">
          <a:xfrm>
            <a:off x="570383" y="855525"/>
            <a:ext cx="8435281" cy="1015663"/>
          </a:xfrm>
          <a:prstGeom prst="rect">
            <a:avLst/>
          </a:prstGeom>
          <a:noFill/>
          <a:ln w="9525">
            <a:noFill/>
            <a:round/>
            <a:headEnd/>
            <a:tailEnd/>
          </a:ln>
        </p:spPr>
        <p:txBody>
          <a:bodyPr wrap="square" lIns="0" tIns="0" rIns="39240" bIns="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chemeClr val="tx1"/>
                </a:solidFill>
                <a:latin typeface="Myriad Pro Cond" panose="020B0506030403020204" pitchFamily="34" charset="0"/>
              </a:rPr>
              <a:t>Slave  </a:t>
            </a:r>
            <a:r>
              <a:rPr lang="en-US" sz="6600" b="1" dirty="0">
                <a:solidFill>
                  <a:srgbClr val="FF0000"/>
                </a:solidFill>
                <a:latin typeface="Myriad Pro Cond" panose="020B0506030403020204" pitchFamily="34" charset="0"/>
              </a:rPr>
              <a:t>Clock</a:t>
            </a:r>
            <a:r>
              <a:rPr lang="en-US" sz="6600" dirty="0">
                <a:solidFill>
                  <a:srgbClr val="FF0000"/>
                </a:solidFill>
                <a:latin typeface="Myriad Pro Cond" panose="020B0506030403020204" pitchFamily="34" charset="0"/>
              </a:rPr>
              <a:t>  </a:t>
            </a:r>
            <a:r>
              <a:rPr lang="en-US" sz="6600" dirty="0">
                <a:solidFill>
                  <a:srgbClr val="0070C0"/>
                </a:solidFill>
                <a:latin typeface="Myriad Pro Cond" panose="020B0506030403020204" pitchFamily="34" charset="0"/>
              </a:rPr>
              <a:t>Testing</a:t>
            </a:r>
            <a:endParaRPr lang="en-US" sz="4800" dirty="0">
              <a:solidFill>
                <a:srgbClr val="0070C0"/>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134869" y="2499939"/>
            <a:ext cx="1800225" cy="1143000"/>
          </a:xfrm>
          <a:prstGeom prst="rect">
            <a:avLst/>
          </a:prstGeom>
        </p:spPr>
      </p:pic>
      <p:sp>
        <p:nvSpPr>
          <p:cNvPr id="3" name="Title 2"/>
          <p:cNvSpPr>
            <a:spLocks noGrp="1"/>
          </p:cNvSpPr>
          <p:nvPr>
            <p:ph type="title" idx="4294967295"/>
          </p:nvPr>
        </p:nvSpPr>
        <p:spPr>
          <a:xfrm>
            <a:off x="0" y="0"/>
            <a:ext cx="9144000" cy="836613"/>
          </a:xfrm>
        </p:spPr>
        <p:txBody>
          <a:bodyPr/>
          <a:lstStyle/>
          <a:p>
            <a:r>
              <a:rPr lang="es-ES" b="1" dirty="0" err="1"/>
              <a:t>Hands</a:t>
            </a:r>
            <a:r>
              <a:rPr lang="es-ES" dirty="0" err="1"/>
              <a:t>-</a:t>
            </a:r>
            <a:r>
              <a:rPr lang="es-ES" b="1" dirty="0" err="1"/>
              <a:t>on</a:t>
            </a:r>
            <a:r>
              <a:rPr lang="es-ES" dirty="0"/>
              <a:t> to 1PPS  test</a:t>
            </a:r>
          </a:p>
        </p:txBody>
      </p:sp>
      <p:sp>
        <p:nvSpPr>
          <p:cNvPr id="4" name="Content Placeholder 3"/>
          <p:cNvSpPr>
            <a:spLocks noGrp="1"/>
          </p:cNvSpPr>
          <p:nvPr>
            <p:ph idx="1"/>
          </p:nvPr>
        </p:nvSpPr>
        <p:spPr>
          <a:xfrm>
            <a:off x="457200" y="4212522"/>
            <a:ext cx="8447164" cy="1790987"/>
          </a:xfrm>
        </p:spPr>
        <p:txBody>
          <a:bodyPr/>
          <a:lstStyle/>
          <a:p>
            <a:pPr marL="0" indent="0">
              <a:buNone/>
            </a:pPr>
            <a:r>
              <a:rPr lang="en-US" dirty="0"/>
              <a:t>xGenius can monitor signals including frequency (2048 kb/s, 2048 kHz, 1544 kb/s, 1544 kHz, 10 MHz) and time (1 PPS and ToD).</a:t>
            </a:r>
          </a:p>
          <a:p>
            <a:pPr marL="0" indent="0">
              <a:buNone/>
            </a:pPr>
            <a:endParaRPr lang="en-US" sz="800" dirty="0"/>
          </a:p>
          <a:p>
            <a:pPr marL="0" indent="0">
              <a:buNone/>
            </a:pPr>
            <a:r>
              <a:rPr lang="en-US" dirty="0"/>
              <a:t>The performance metrics in these interfaces are similar to that in Ethernet / IP ports. Traditional MTIE and TDEV are used rather than their versions for packet interfaces the TE could be reused with almost no modification. This example assumes that the clock signal is 1 PPS over unbalanced SMB interface.</a:t>
            </a:r>
            <a:endParaRPr lang="es-ES" dirty="0"/>
          </a:p>
        </p:txBody>
      </p:sp>
      <p:pic>
        <p:nvPicPr>
          <p:cNvPr id="2" name="Picture 1"/>
          <p:cNvPicPr>
            <a:picLocks noChangeAspect="1"/>
          </p:cNvPicPr>
          <p:nvPr/>
        </p:nvPicPr>
        <p:blipFill>
          <a:blip r:embed="rId3"/>
          <a:stretch>
            <a:fillRect/>
          </a:stretch>
        </p:blipFill>
        <p:spPr>
          <a:xfrm>
            <a:off x="198649" y="2365895"/>
            <a:ext cx="2652919" cy="982800"/>
          </a:xfrm>
          <a:prstGeom prst="rect">
            <a:avLst/>
          </a:prstGeom>
        </p:spPr>
      </p:pic>
      <p:cxnSp>
        <p:nvCxnSpPr>
          <p:cNvPr id="6" name="Straight Arrow Connector 5"/>
          <p:cNvCxnSpPr/>
          <p:nvPr/>
        </p:nvCxnSpPr>
        <p:spPr bwMode="auto">
          <a:xfrm flipV="1">
            <a:off x="2735901" y="3205889"/>
            <a:ext cx="484698" cy="8764"/>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9" name="Picture 8"/>
          <p:cNvPicPr>
            <a:picLocks noChangeAspect="1"/>
          </p:cNvPicPr>
          <p:nvPr/>
        </p:nvPicPr>
        <p:blipFill>
          <a:blip r:embed="rId4"/>
          <a:stretch>
            <a:fillRect/>
          </a:stretch>
        </p:blipFill>
        <p:spPr>
          <a:xfrm>
            <a:off x="6984594" y="2239325"/>
            <a:ext cx="2047875" cy="1381125"/>
          </a:xfrm>
          <a:prstGeom prst="rect">
            <a:avLst/>
          </a:prstGeom>
        </p:spPr>
      </p:pic>
      <p:cxnSp>
        <p:nvCxnSpPr>
          <p:cNvPr id="10" name="Straight Arrow Connector 9"/>
          <p:cNvCxnSpPr/>
          <p:nvPr/>
        </p:nvCxnSpPr>
        <p:spPr bwMode="auto">
          <a:xfrm flipV="1">
            <a:off x="4751557" y="3210271"/>
            <a:ext cx="466838" cy="87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5"/>
          <a:stretch>
            <a:fillRect/>
          </a:stretch>
        </p:blipFill>
        <p:spPr>
          <a:xfrm>
            <a:off x="7353034" y="1755770"/>
            <a:ext cx="388981" cy="328056"/>
          </a:xfrm>
          <a:prstGeom prst="rect">
            <a:avLst/>
          </a:prstGeom>
        </p:spPr>
      </p:pic>
      <p:cxnSp>
        <p:nvCxnSpPr>
          <p:cNvPr id="13" name="Straight Arrow Connector 12"/>
          <p:cNvCxnSpPr/>
          <p:nvPr/>
        </p:nvCxnSpPr>
        <p:spPr bwMode="auto">
          <a:xfrm>
            <a:off x="7547526" y="2038441"/>
            <a:ext cx="0" cy="460837"/>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14" name="Rectangle 4"/>
          <p:cNvSpPr>
            <a:spLocks noChangeArrowheads="1"/>
          </p:cNvSpPr>
          <p:nvPr/>
        </p:nvSpPr>
        <p:spPr bwMode="auto">
          <a:xfrm>
            <a:off x="974594" y="3396718"/>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Master </a:t>
            </a:r>
            <a:r>
              <a:rPr lang="es-ES" altLang="en-US" sz="1600" dirty="0" err="1">
                <a:solidFill>
                  <a:schemeClr val="accent6">
                    <a:lumMod val="75000"/>
                  </a:schemeClr>
                </a:solidFill>
                <a:ea typeface="SimSun" panose="02010600030101010101" pitchFamily="2" charset="-122"/>
              </a:rPr>
              <a:t>Clock</a:t>
            </a:r>
            <a:endParaRPr lang="es-ES" altLang="en-US" sz="1600" dirty="0">
              <a:solidFill>
                <a:schemeClr val="accent6">
                  <a:lumMod val="75000"/>
                </a:schemeClr>
              </a:solidFill>
              <a:ea typeface="SimSun" panose="02010600030101010101" pitchFamily="2" charset="-122"/>
            </a:endParaRPr>
          </a:p>
        </p:txBody>
      </p:sp>
      <p:sp>
        <p:nvSpPr>
          <p:cNvPr id="16" name="Rectangle 4"/>
          <p:cNvSpPr>
            <a:spLocks noChangeArrowheads="1"/>
          </p:cNvSpPr>
          <p:nvPr/>
        </p:nvSpPr>
        <p:spPr bwMode="auto">
          <a:xfrm>
            <a:off x="4297499" y="2896867"/>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PTP</a:t>
            </a:r>
          </a:p>
        </p:txBody>
      </p:sp>
      <p:sp>
        <p:nvSpPr>
          <p:cNvPr id="17" name="Rectangle 4"/>
          <p:cNvSpPr>
            <a:spLocks noChangeArrowheads="1"/>
          </p:cNvSpPr>
          <p:nvPr/>
        </p:nvSpPr>
        <p:spPr bwMode="auto">
          <a:xfrm>
            <a:off x="5690249" y="1356677"/>
            <a:ext cx="3453751"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n-US" sz="1600" dirty="0">
                <a:solidFill>
                  <a:schemeClr val="accent6">
                    <a:lumMod val="75000"/>
                  </a:schemeClr>
                </a:solidFill>
              </a:rPr>
              <a:t>GNSS</a:t>
            </a:r>
            <a:endParaRPr lang="es-ES" altLang="en-US" sz="1600" dirty="0">
              <a:solidFill>
                <a:schemeClr val="accent6">
                  <a:lumMod val="75000"/>
                </a:schemeClr>
              </a:solidFill>
            </a:endParaRPr>
          </a:p>
        </p:txBody>
      </p:sp>
      <p:sp>
        <p:nvSpPr>
          <p:cNvPr id="18" name="object 126"/>
          <p:cNvSpPr txBox="1"/>
          <p:nvPr/>
        </p:nvSpPr>
        <p:spPr>
          <a:xfrm>
            <a:off x="5057736" y="3414247"/>
            <a:ext cx="1718656" cy="227626"/>
          </a:xfrm>
          <a:prstGeom prst="rect">
            <a:avLst/>
          </a:prstGeom>
        </p:spPr>
        <p:txBody>
          <a:bodyPr vert="horz" wrap="square" lIns="0" tIns="12065" rIns="0" bIns="0" rtlCol="0">
            <a:spAutoFit/>
          </a:bodyPr>
          <a:lstStyle/>
          <a:p>
            <a:pPr marL="12700" algn="ctr">
              <a:lnSpc>
                <a:spcPct val="100000"/>
              </a:lnSpc>
              <a:spcBef>
                <a:spcPts val="95"/>
              </a:spcBef>
            </a:pPr>
            <a:r>
              <a:rPr lang="es-ES" sz="1400" spc="-5" dirty="0">
                <a:solidFill>
                  <a:srgbClr val="00007F"/>
                </a:solidFill>
                <a:latin typeface="Verdana"/>
                <a:cs typeface="Verdana"/>
              </a:rPr>
              <a:t>Slave </a:t>
            </a:r>
            <a:r>
              <a:rPr lang="es-ES" sz="1400" spc="-5" dirty="0" err="1">
                <a:solidFill>
                  <a:srgbClr val="00007F"/>
                </a:solidFill>
                <a:latin typeface="Verdana"/>
                <a:cs typeface="Verdana"/>
              </a:rPr>
              <a:t>Clock</a:t>
            </a:r>
            <a:r>
              <a:rPr lang="es-ES" sz="1400" spc="-5" dirty="0">
                <a:solidFill>
                  <a:srgbClr val="00007F"/>
                </a:solidFill>
                <a:latin typeface="Verdana"/>
                <a:cs typeface="Verdana"/>
              </a:rPr>
              <a:t>)</a:t>
            </a:r>
            <a:endParaRPr sz="1400" dirty="0">
              <a:latin typeface="Verdana"/>
              <a:cs typeface="Verdana"/>
            </a:endParaRPr>
          </a:p>
        </p:txBody>
      </p:sp>
      <p:sp>
        <p:nvSpPr>
          <p:cNvPr id="19" name="object 126"/>
          <p:cNvSpPr txBox="1"/>
          <p:nvPr/>
        </p:nvSpPr>
        <p:spPr>
          <a:xfrm>
            <a:off x="3259319" y="3062648"/>
            <a:ext cx="1412827" cy="196849"/>
          </a:xfrm>
          <a:prstGeom prst="rect">
            <a:avLst/>
          </a:prstGeom>
        </p:spPr>
        <p:txBody>
          <a:bodyPr vert="horz" wrap="square" lIns="0" tIns="12065" rIns="0" bIns="0" rtlCol="0">
            <a:spAutoFit/>
          </a:bodyPr>
          <a:lstStyle/>
          <a:p>
            <a:pPr marL="12700" algn="ctr">
              <a:lnSpc>
                <a:spcPct val="100000"/>
              </a:lnSpc>
              <a:spcBef>
                <a:spcPts val="95"/>
              </a:spcBef>
            </a:pPr>
            <a:r>
              <a:rPr lang="es-ES" spc="-5" dirty="0">
                <a:solidFill>
                  <a:srgbClr val="00007F"/>
                </a:solidFill>
                <a:latin typeface="Verdana"/>
                <a:cs typeface="Verdana"/>
              </a:rPr>
              <a:t>Ethernet / IP</a:t>
            </a:r>
            <a:endParaRPr dirty="0">
              <a:latin typeface="Verdana"/>
              <a:cs typeface="Verdana"/>
            </a:endParaRPr>
          </a:p>
        </p:txBody>
      </p:sp>
      <p:grpSp>
        <p:nvGrpSpPr>
          <p:cNvPr id="20" name="Group 19"/>
          <p:cNvGrpSpPr/>
          <p:nvPr/>
        </p:nvGrpSpPr>
        <p:grpSpPr>
          <a:xfrm rot="423970" flipH="1">
            <a:off x="7810597" y="906338"/>
            <a:ext cx="1219675" cy="1190311"/>
            <a:chOff x="3759849" y="1225555"/>
            <a:chExt cx="1213171" cy="1190311"/>
          </a:xfrm>
        </p:grpSpPr>
        <p:sp>
          <p:nvSpPr>
            <p:cNvPr id="21" name="object 898"/>
            <p:cNvSpPr/>
            <p:nvPr/>
          </p:nvSpPr>
          <p:spPr>
            <a:xfrm>
              <a:off x="3759849" y="1225555"/>
              <a:ext cx="538868" cy="541913"/>
            </a:xfrm>
            <a:prstGeom prst="rect">
              <a:avLst/>
            </a:prstGeom>
            <a:blipFill>
              <a:blip r:embed="rId6" cstate="print"/>
              <a:stretch>
                <a:fillRect/>
              </a:stretch>
            </a:blipFill>
          </p:spPr>
          <p:txBody>
            <a:bodyPr wrap="square" lIns="0" tIns="0" rIns="0" bIns="0" rtlCol="0"/>
            <a:lstStyle/>
            <a:p>
              <a:endParaRPr/>
            </a:p>
          </p:txBody>
        </p:sp>
        <p:sp>
          <p:nvSpPr>
            <p:cNvPr id="22" name="object 899"/>
            <p:cNvSpPr/>
            <p:nvPr/>
          </p:nvSpPr>
          <p:spPr>
            <a:xfrm>
              <a:off x="4279601" y="1717112"/>
              <a:ext cx="171450" cy="171450"/>
            </a:xfrm>
            <a:prstGeom prst="rect">
              <a:avLst/>
            </a:prstGeom>
            <a:blipFill>
              <a:blip r:embed="rId7" cstate="print"/>
              <a:stretch>
                <a:fillRect/>
              </a:stretch>
            </a:blipFill>
          </p:spPr>
          <p:txBody>
            <a:bodyPr wrap="square" lIns="0" tIns="0" rIns="0" bIns="0" rtlCol="0"/>
            <a:lstStyle/>
            <a:p>
              <a:endParaRPr/>
            </a:p>
          </p:txBody>
        </p:sp>
        <p:sp>
          <p:nvSpPr>
            <p:cNvPr id="23"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24"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sp>
        <p:nvSpPr>
          <p:cNvPr id="25" name="object 761"/>
          <p:cNvSpPr/>
          <p:nvPr/>
        </p:nvSpPr>
        <p:spPr>
          <a:xfrm>
            <a:off x="5246023" y="2860742"/>
            <a:ext cx="1383558" cy="510835"/>
          </a:xfrm>
          <a:prstGeom prst="rect">
            <a:avLst/>
          </a:prstGeom>
          <a:blipFill>
            <a:blip r:embed="rId8" cstate="print"/>
            <a:stretch>
              <a:fillRect/>
            </a:stretch>
          </a:blipFill>
        </p:spPr>
        <p:txBody>
          <a:bodyPr wrap="square" lIns="0" tIns="0" rIns="0" bIns="0" rtlCol="0"/>
          <a:lstStyle/>
          <a:p>
            <a:endParaRPr/>
          </a:p>
        </p:txBody>
      </p:sp>
      <p:cxnSp>
        <p:nvCxnSpPr>
          <p:cNvPr id="26" name="Straight Arrow Connector 25"/>
          <p:cNvCxnSpPr/>
          <p:nvPr/>
        </p:nvCxnSpPr>
        <p:spPr bwMode="auto">
          <a:xfrm>
            <a:off x="6455481" y="3070130"/>
            <a:ext cx="790351" cy="1595"/>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27" name="Rectangle 4"/>
          <p:cNvSpPr>
            <a:spLocks noChangeArrowheads="1"/>
          </p:cNvSpPr>
          <p:nvPr/>
        </p:nvSpPr>
        <p:spPr bwMode="auto">
          <a:xfrm>
            <a:off x="6126043" y="2735066"/>
            <a:ext cx="1459319" cy="2462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39240" bIns="0">
            <a:spAutoFit/>
          </a:bodyPr>
          <a:lstStyle>
            <a:lvl1pPr>
              <a:lnSpc>
                <a:spcPct val="93000"/>
              </a:lnSpc>
              <a:spcAft>
                <a:spcPts val="142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1pPr>
            <a:lvl2pPr>
              <a:lnSpc>
                <a:spcPct val="93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WenQuanYi Zen Hei Sharp" charset="0"/>
              </a:defRPr>
            </a:lvl2pPr>
            <a:lvl3pPr>
              <a:lnSpc>
                <a:spcPct val="93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panose="020B0604020202020204" pitchFamily="34" charset="0"/>
                <a:cs typeface="WenQuanYi Zen Hei Sharp" charset="0"/>
              </a:defRPr>
            </a:lvl3pPr>
            <a:lvl4pPr>
              <a:lnSpc>
                <a:spcPct val="93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4pPr>
            <a:lvl5pPr>
              <a:lnSpc>
                <a:spcPct val="93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panose="020B0604020202020204" pitchFamily="34" charset="0"/>
                <a:cs typeface="WenQuanYi Zen Hei Sharp" charset="0"/>
              </a:defRPr>
            </a:lvl9pPr>
          </a:lstStyle>
          <a:p>
            <a:pPr algn="ctr" eaLnBrk="1" hangingPunct="1">
              <a:lnSpc>
                <a:spcPct val="100000"/>
              </a:lnSpc>
              <a:spcBef>
                <a:spcPts val="450"/>
              </a:spcBef>
              <a:spcAft>
                <a:spcPct val="0"/>
              </a:spcAft>
              <a:buClrTx/>
              <a:buFontTx/>
              <a:buNone/>
            </a:pPr>
            <a:r>
              <a:rPr lang="es-ES" altLang="en-US" sz="1600" dirty="0">
                <a:solidFill>
                  <a:schemeClr val="accent6">
                    <a:lumMod val="75000"/>
                  </a:schemeClr>
                </a:solidFill>
                <a:ea typeface="SimSun" panose="02010600030101010101" pitchFamily="2" charset="-122"/>
              </a:rPr>
              <a:t>1PPS</a:t>
            </a:r>
          </a:p>
        </p:txBody>
      </p:sp>
    </p:spTree>
    <p:extLst>
      <p:ext uri="{BB962C8B-B14F-4D97-AF65-F5344CB8AC3E}">
        <p14:creationId xmlns:p14="http://schemas.microsoft.com/office/powerpoint/2010/main" val="45556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76691" y="4344955"/>
            <a:ext cx="6292427" cy="1492489"/>
          </a:xfrm>
        </p:spPr>
        <p:txBody>
          <a:bodyPr/>
          <a:lstStyle/>
          <a:p>
            <a:pPr>
              <a:buFont typeface="+mj-lt"/>
              <a:buAutoNum type="arabicPeriod"/>
            </a:pPr>
            <a:r>
              <a:rPr lang="en-US" dirty="0"/>
              <a:t>Connect the Slave clock output to the xGenius </a:t>
            </a:r>
          </a:p>
          <a:p>
            <a:pPr>
              <a:buFont typeface="+mj-lt"/>
              <a:buAutoNum type="arabicPeriod"/>
            </a:pPr>
            <a:r>
              <a:rPr lang="en-US" dirty="0"/>
              <a:t>Go to </a:t>
            </a:r>
            <a:r>
              <a:rPr lang="en-US" u="sng" dirty="0"/>
              <a:t>Home</a:t>
            </a:r>
            <a:r>
              <a:rPr lang="en-US" dirty="0"/>
              <a:t>  &gt; </a:t>
            </a:r>
            <a:r>
              <a:rPr lang="en-US" u="sng" dirty="0" err="1"/>
              <a:t>Config</a:t>
            </a:r>
            <a:r>
              <a:rPr lang="en-US" dirty="0"/>
              <a:t> &gt; </a:t>
            </a:r>
            <a:r>
              <a:rPr lang="en-US" u="sng" dirty="0"/>
              <a:t>Mode</a:t>
            </a:r>
            <a:r>
              <a:rPr lang="en-US" dirty="0"/>
              <a:t> &gt; </a:t>
            </a:r>
            <a:r>
              <a:rPr lang="en-US" u="sng" dirty="0"/>
              <a:t>Clock monitor</a:t>
            </a:r>
          </a:p>
          <a:p>
            <a:pPr>
              <a:buFont typeface="+mj-lt"/>
              <a:buAutoNum type="arabicPeriod"/>
            </a:pPr>
            <a:r>
              <a:rPr lang="en-US" dirty="0"/>
              <a:t>Go to </a:t>
            </a:r>
            <a:r>
              <a:rPr lang="en-US" u="sng" dirty="0" err="1"/>
              <a:t>Config</a:t>
            </a:r>
            <a:r>
              <a:rPr lang="en-US" dirty="0"/>
              <a:t> &gt; </a:t>
            </a:r>
            <a:r>
              <a:rPr lang="en-US" u="sng" dirty="0"/>
              <a:t>Port C</a:t>
            </a:r>
            <a:r>
              <a:rPr lang="en-US" dirty="0"/>
              <a:t> &gt; </a:t>
            </a:r>
            <a:r>
              <a:rPr lang="en-US" u="sng" dirty="0"/>
              <a:t>Clock frequency</a:t>
            </a:r>
            <a:r>
              <a:rPr lang="en-US" dirty="0"/>
              <a:t> := </a:t>
            </a:r>
            <a:r>
              <a:rPr lang="en-US" i="1" dirty="0"/>
              <a:t>1PPS1S</a:t>
            </a:r>
          </a:p>
          <a:p>
            <a:pPr marL="0" indent="0">
              <a:buNone/>
            </a:pPr>
            <a:endParaRPr lang="en-US" dirty="0"/>
          </a:p>
        </p:txBody>
      </p:sp>
      <p:sp>
        <p:nvSpPr>
          <p:cNvPr id="3" name="Title 2"/>
          <p:cNvSpPr>
            <a:spLocks noGrp="1"/>
          </p:cNvSpPr>
          <p:nvPr>
            <p:ph type="title" idx="4294967295"/>
          </p:nvPr>
        </p:nvSpPr>
        <p:spPr>
          <a:xfrm>
            <a:off x="0" y="0"/>
            <a:ext cx="9144000" cy="836613"/>
          </a:xfrm>
        </p:spPr>
        <p:txBody>
          <a:bodyPr/>
          <a:lstStyle/>
          <a:p>
            <a:r>
              <a:rPr lang="en-US" dirty="0"/>
              <a:t>Enable the </a:t>
            </a:r>
            <a:r>
              <a:rPr lang="en-US" b="1" dirty="0"/>
              <a:t>1 PPS </a:t>
            </a:r>
            <a:r>
              <a:rPr lang="en-US" dirty="0"/>
              <a:t>clock analysis</a:t>
            </a:r>
            <a:endParaRPr lang="es-ES" dirty="0"/>
          </a:p>
        </p:txBody>
      </p:sp>
      <p:pic>
        <p:nvPicPr>
          <p:cNvPr id="5" name="Picture 4"/>
          <p:cNvPicPr>
            <a:picLocks noChangeAspect="1"/>
          </p:cNvPicPr>
          <p:nvPr/>
        </p:nvPicPr>
        <p:blipFill>
          <a:blip r:embed="rId2"/>
          <a:stretch>
            <a:fillRect/>
          </a:stretch>
        </p:blipFill>
        <p:spPr>
          <a:xfrm>
            <a:off x="150226" y="1077656"/>
            <a:ext cx="4320000" cy="260065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stretch>
            <a:fillRect/>
          </a:stretch>
        </p:blipFill>
        <p:spPr>
          <a:xfrm>
            <a:off x="4677395" y="1054710"/>
            <a:ext cx="4320000" cy="2611465"/>
          </a:xfrm>
          <a:prstGeom prst="rect">
            <a:avLst/>
          </a:prstGeom>
          <a:ln>
            <a:noFill/>
          </a:ln>
          <a:effectLst>
            <a:outerShdw blurRad="292100" dist="139700" dir="2700000" algn="tl" rotWithShape="0">
              <a:srgbClr val="333333">
                <a:alpha val="65000"/>
              </a:srgbClr>
            </a:outerShdw>
          </a:effectLst>
        </p:spPr>
      </p:pic>
      <p:grpSp>
        <p:nvGrpSpPr>
          <p:cNvPr id="13" name="Group 12"/>
          <p:cNvGrpSpPr/>
          <p:nvPr/>
        </p:nvGrpSpPr>
        <p:grpSpPr>
          <a:xfrm>
            <a:off x="5998393" y="2497694"/>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78634" y="3253842"/>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981587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3242" y="3912445"/>
            <a:ext cx="7436757" cy="2736004"/>
          </a:xfrm>
        </p:spPr>
        <p:txBody>
          <a:bodyPr/>
          <a:lstStyle/>
          <a:p>
            <a:pPr marL="0" indent="0">
              <a:buNone/>
            </a:pPr>
            <a:endParaRPr lang="en-US" dirty="0"/>
          </a:p>
          <a:p>
            <a:pPr marL="0" indent="0">
              <a:buNone/>
            </a:pPr>
            <a:r>
              <a:rPr lang="en-US" dirty="0"/>
              <a:t>You can use two interfaces at xGenius to enter the 1PPS signal:</a:t>
            </a:r>
          </a:p>
          <a:p>
            <a:pPr>
              <a:buFont typeface="+mj-lt"/>
              <a:buAutoNum type="arabicPeriod"/>
            </a:pPr>
            <a:r>
              <a:rPr lang="en-US" dirty="0"/>
              <a:t>RJ‐48: </a:t>
            </a:r>
            <a:r>
              <a:rPr lang="en-US" u="sng" dirty="0" err="1"/>
              <a:t>Config</a:t>
            </a:r>
            <a:r>
              <a:rPr lang="en-US" dirty="0"/>
              <a:t> &gt; </a:t>
            </a:r>
            <a:r>
              <a:rPr lang="en-US" u="sng" dirty="0"/>
              <a:t>Connector</a:t>
            </a:r>
            <a:r>
              <a:rPr lang="en-US" dirty="0"/>
              <a:t> := </a:t>
            </a:r>
            <a:r>
              <a:rPr lang="en-US" i="1" dirty="0"/>
              <a:t>Unbalanced</a:t>
            </a:r>
          </a:p>
          <a:p>
            <a:pPr>
              <a:buFont typeface="+mj-lt"/>
              <a:buAutoNum type="arabicPeriod"/>
            </a:pPr>
            <a:r>
              <a:rPr lang="en-US" dirty="0"/>
              <a:t>SMA: </a:t>
            </a:r>
            <a:r>
              <a:rPr lang="en-US" u="sng" dirty="0" err="1"/>
              <a:t>Config</a:t>
            </a:r>
            <a:r>
              <a:rPr lang="en-US" dirty="0"/>
              <a:t> &gt; </a:t>
            </a:r>
            <a:r>
              <a:rPr lang="en-US" u="sng" dirty="0"/>
              <a:t>Connector</a:t>
            </a:r>
            <a:r>
              <a:rPr lang="en-US" dirty="0"/>
              <a:t> := </a:t>
            </a:r>
            <a:r>
              <a:rPr lang="en-US" i="1" dirty="0"/>
              <a:t>Balanced</a:t>
            </a:r>
            <a:r>
              <a:rPr lang="en-US" dirty="0"/>
              <a:t> </a:t>
            </a:r>
          </a:p>
          <a:p>
            <a:pPr marL="0" indent="0">
              <a:buNone/>
            </a:pPr>
            <a:endParaRPr lang="en-US" dirty="0"/>
          </a:p>
          <a:p>
            <a:pPr marL="0" indent="0">
              <a:buNone/>
            </a:pPr>
            <a:r>
              <a:rPr lang="en-US" sz="1400" i="1" dirty="0">
                <a:solidFill>
                  <a:schemeClr val="tx1">
                    <a:lumMod val="50000"/>
                    <a:lumOff val="50000"/>
                  </a:schemeClr>
                </a:solidFill>
              </a:rPr>
              <a:t>(*) See page 3 Interfaces &amp; time References</a:t>
            </a:r>
          </a:p>
          <a:p>
            <a:pPr marL="0" indent="0">
              <a:buNone/>
            </a:pPr>
            <a:endParaRPr lang="es-ES" dirty="0"/>
          </a:p>
          <a:p>
            <a:pPr>
              <a:buFont typeface="+mj-lt"/>
              <a:buAutoNum type="arabicPeriod"/>
            </a:pPr>
            <a:endParaRPr lang="es-ES" dirty="0"/>
          </a:p>
        </p:txBody>
      </p:sp>
      <p:sp>
        <p:nvSpPr>
          <p:cNvPr id="3" name="Title 2"/>
          <p:cNvSpPr>
            <a:spLocks noGrp="1"/>
          </p:cNvSpPr>
          <p:nvPr>
            <p:ph type="title" idx="4294967295"/>
          </p:nvPr>
        </p:nvSpPr>
        <p:spPr>
          <a:xfrm>
            <a:off x="0" y="0"/>
            <a:ext cx="9144000" cy="836613"/>
          </a:xfrm>
        </p:spPr>
        <p:txBody>
          <a:bodyPr/>
          <a:lstStyle/>
          <a:p>
            <a:r>
              <a:rPr lang="en-US" dirty="0"/>
              <a:t>Enable the </a:t>
            </a:r>
            <a:r>
              <a:rPr lang="en-US" b="1" dirty="0"/>
              <a:t>1 PPS </a:t>
            </a:r>
            <a:r>
              <a:rPr lang="en-US" dirty="0"/>
              <a:t>clock analysis</a:t>
            </a:r>
            <a:endParaRPr lang="es-E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825" y="1449572"/>
            <a:ext cx="5788335" cy="216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3690765" y="1016002"/>
            <a:ext cx="661687" cy="583930"/>
            <a:chOff x="868104" y="811372"/>
            <a:chExt cx="661687" cy="58393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3" name="TextBox 12"/>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
        <p:nvSpPr>
          <p:cNvPr id="17" name="Rounded Rectangle 16"/>
          <p:cNvSpPr/>
          <p:nvPr/>
        </p:nvSpPr>
        <p:spPr bwMode="auto">
          <a:xfrm>
            <a:off x="3830321" y="1794004"/>
            <a:ext cx="409900" cy="354836"/>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18" name="Rounded Rectangle 17"/>
          <p:cNvSpPr/>
          <p:nvPr/>
        </p:nvSpPr>
        <p:spPr bwMode="auto">
          <a:xfrm>
            <a:off x="4240220" y="2165494"/>
            <a:ext cx="289447" cy="275632"/>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4" name="Group 13"/>
          <p:cNvGrpSpPr/>
          <p:nvPr/>
        </p:nvGrpSpPr>
        <p:grpSpPr>
          <a:xfrm>
            <a:off x="4338650" y="1006818"/>
            <a:ext cx="661687" cy="583930"/>
            <a:chOff x="868104" y="811372"/>
            <a:chExt cx="661687" cy="58393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0" name="TextBox 19"/>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1945551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8177" y="4287882"/>
            <a:ext cx="8396016" cy="2093445"/>
          </a:xfrm>
        </p:spPr>
        <p:txBody>
          <a:bodyPr/>
          <a:lstStyle/>
          <a:p>
            <a:pPr>
              <a:buFont typeface="+mj-lt"/>
              <a:buAutoNum type="arabicPeriod"/>
            </a:pPr>
            <a:r>
              <a:rPr lang="en-US" u="sng" dirty="0"/>
              <a:t>Home</a:t>
            </a:r>
            <a:r>
              <a:rPr lang="en-US" dirty="0"/>
              <a:t>  &gt; </a:t>
            </a:r>
            <a:r>
              <a:rPr lang="en-US" u="sng" dirty="0"/>
              <a:t>Test</a:t>
            </a:r>
            <a:r>
              <a:rPr lang="en-US" dirty="0"/>
              <a:t> &gt; </a:t>
            </a:r>
            <a:r>
              <a:rPr lang="en-US" u="sng" dirty="0"/>
              <a:t>Wander test</a:t>
            </a:r>
            <a:r>
              <a:rPr lang="en-US" dirty="0"/>
              <a:t> &gt; </a:t>
            </a:r>
            <a:r>
              <a:rPr lang="en-US" u="sng" dirty="0"/>
              <a:t>Mode</a:t>
            </a:r>
            <a:r>
              <a:rPr lang="en-US" dirty="0"/>
              <a:t> := </a:t>
            </a:r>
            <a:r>
              <a:rPr lang="en-US" i="1" dirty="0"/>
              <a:t>MTIE / TDEV</a:t>
            </a:r>
          </a:p>
          <a:p>
            <a:pPr>
              <a:buFont typeface="+mj-lt"/>
              <a:buAutoNum type="arabicPeriod"/>
            </a:pPr>
            <a:r>
              <a:rPr lang="en-US" dirty="0"/>
              <a:t>Configure masks: </a:t>
            </a:r>
            <a:r>
              <a:rPr lang="en-US" u="sng" dirty="0"/>
              <a:t>Wander test</a:t>
            </a:r>
            <a:r>
              <a:rPr lang="en-US" dirty="0"/>
              <a:t> &gt; </a:t>
            </a:r>
            <a:r>
              <a:rPr lang="en-US" u="sng" dirty="0"/>
              <a:t>Device Type</a:t>
            </a:r>
            <a:r>
              <a:rPr lang="en-US" dirty="0"/>
              <a:t> :=</a:t>
            </a:r>
            <a:r>
              <a:rPr lang="en-US" i="1" dirty="0"/>
              <a:t> PTP G.8271.1</a:t>
            </a:r>
          </a:p>
        </p:txBody>
      </p:sp>
      <p:sp>
        <p:nvSpPr>
          <p:cNvPr id="3" name="Title 2"/>
          <p:cNvSpPr>
            <a:spLocks noGrp="1"/>
          </p:cNvSpPr>
          <p:nvPr>
            <p:ph type="title" idx="4294967295"/>
          </p:nvPr>
        </p:nvSpPr>
        <p:spPr>
          <a:xfrm>
            <a:off x="0" y="0"/>
            <a:ext cx="9144000" cy="836613"/>
          </a:xfrm>
        </p:spPr>
        <p:txBody>
          <a:bodyPr/>
          <a:lstStyle/>
          <a:p>
            <a:pPr marL="0" indent="0">
              <a:buNone/>
            </a:pPr>
            <a:r>
              <a:rPr lang="en-US" dirty="0"/>
              <a:t>Configuring the </a:t>
            </a:r>
            <a:r>
              <a:rPr lang="en-US" b="1" dirty="0"/>
              <a:t>MTIE / TDEV </a:t>
            </a:r>
            <a:r>
              <a:rPr lang="en-US" dirty="0"/>
              <a:t>test for 1 PPS</a:t>
            </a:r>
          </a:p>
        </p:txBody>
      </p:sp>
      <p:pic>
        <p:nvPicPr>
          <p:cNvPr id="7" name="Picture 6"/>
          <p:cNvPicPr>
            <a:picLocks noChangeAspect="1"/>
          </p:cNvPicPr>
          <p:nvPr/>
        </p:nvPicPr>
        <p:blipFill>
          <a:blip r:embed="rId2"/>
          <a:stretch>
            <a:fillRect/>
          </a:stretch>
        </p:blipFill>
        <p:spPr>
          <a:xfrm>
            <a:off x="166005" y="1068875"/>
            <a:ext cx="4320000" cy="261146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3"/>
          <a:stretch>
            <a:fillRect/>
          </a:stretch>
        </p:blipFill>
        <p:spPr>
          <a:xfrm>
            <a:off x="4679496" y="1089417"/>
            <a:ext cx="4320000" cy="259092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1382722" y="2667860"/>
            <a:ext cx="591940" cy="481707"/>
            <a:chOff x="1707517" y="1467106"/>
            <a:chExt cx="591940" cy="481707"/>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2" name="TextBox 1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3" name="Group 12"/>
          <p:cNvGrpSpPr/>
          <p:nvPr/>
        </p:nvGrpSpPr>
        <p:grpSpPr>
          <a:xfrm>
            <a:off x="5874945" y="2456361"/>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6" name="Group 15"/>
          <p:cNvGrpSpPr/>
          <p:nvPr/>
        </p:nvGrpSpPr>
        <p:grpSpPr>
          <a:xfrm>
            <a:off x="-14228" y="3371044"/>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185802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04512" y="1311890"/>
            <a:ext cx="4320000" cy="2586853"/>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3"/>
          <a:stretch>
            <a:fillRect/>
          </a:stretch>
        </p:blipFill>
        <p:spPr>
          <a:xfrm>
            <a:off x="200233" y="1314465"/>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269920"/>
            <a:ext cx="8220075" cy="2313207"/>
          </a:xfrm>
        </p:spPr>
        <p:txBody>
          <a:bodyPr/>
          <a:lstStyle/>
          <a:p>
            <a:pPr>
              <a:buFont typeface="+mj-lt"/>
              <a:buAutoNum type="arabicPeriod"/>
            </a:pPr>
            <a:r>
              <a:rPr lang="en-US" dirty="0"/>
              <a:t>The test is now ready to start  then </a:t>
            </a:r>
            <a:r>
              <a:rPr lang="en-US" u="sng" dirty="0"/>
              <a:t>Press RUN</a:t>
            </a:r>
            <a:br>
              <a:rPr lang="en-US" u="sng" dirty="0"/>
            </a:br>
            <a:r>
              <a:rPr lang="en-US" dirty="0"/>
              <a:t>Check MTIE / TDEV results at any time during the testing process:</a:t>
            </a:r>
          </a:p>
          <a:p>
            <a:pPr>
              <a:buFont typeface="+mj-lt"/>
              <a:buAutoNum type="arabicPeriod"/>
            </a:pPr>
            <a:r>
              <a:rPr lang="en-US" u="sng" dirty="0"/>
              <a:t>Home</a:t>
            </a:r>
            <a:r>
              <a:rPr lang="en-US" dirty="0"/>
              <a:t>  &gt; </a:t>
            </a:r>
            <a:r>
              <a:rPr lang="en-US" u="sng" dirty="0"/>
              <a:t>Results</a:t>
            </a:r>
            <a:r>
              <a:rPr lang="en-US" dirty="0"/>
              <a:t> &gt; </a:t>
            </a:r>
            <a:r>
              <a:rPr lang="en-US" u="sng" dirty="0"/>
              <a:t>Port C</a:t>
            </a:r>
            <a:r>
              <a:rPr lang="en-US" dirty="0"/>
              <a:t> &gt; </a:t>
            </a:r>
            <a:r>
              <a:rPr lang="en-US" u="sng" dirty="0"/>
              <a:t>Wander</a:t>
            </a:r>
          </a:p>
          <a:p>
            <a:pPr>
              <a:buFont typeface="+mj-lt"/>
              <a:buAutoNum type="arabicPeriod"/>
            </a:pPr>
            <a:r>
              <a:rPr lang="en-US" dirty="0"/>
              <a:t>Choose </a:t>
            </a:r>
            <a:r>
              <a:rPr lang="en-US" u="sng" dirty="0"/>
              <a:t>MTIE</a:t>
            </a:r>
            <a:r>
              <a:rPr lang="en-US" dirty="0"/>
              <a:t> and check [</a:t>
            </a:r>
            <a:r>
              <a:rPr lang="en-US" i="1" dirty="0"/>
              <a:t>Time</a:t>
            </a:r>
            <a:r>
              <a:rPr lang="en-US" dirty="0"/>
              <a:t>, </a:t>
            </a:r>
            <a:r>
              <a:rPr lang="en-US" i="1" dirty="0"/>
              <a:t>TIE</a:t>
            </a:r>
            <a:r>
              <a:rPr lang="en-US" dirty="0"/>
              <a:t>, </a:t>
            </a:r>
            <a:r>
              <a:rPr lang="en-US" i="1" dirty="0"/>
              <a:t>MTIE, Mask</a:t>
            </a:r>
            <a:r>
              <a:rPr lang="en-US" dirty="0"/>
              <a:t>]</a:t>
            </a:r>
            <a:r>
              <a:rPr lang="en-US" i="1" dirty="0"/>
              <a:t> </a:t>
            </a:r>
            <a:r>
              <a:rPr lang="en-US" dirty="0"/>
              <a:t>results</a:t>
            </a:r>
            <a:endParaRPr lang="en-US" i="1" dirty="0"/>
          </a:p>
          <a:p>
            <a:pPr>
              <a:buFont typeface="+mj-lt"/>
              <a:buAutoNum type="arabicPeriod"/>
            </a:pPr>
            <a:r>
              <a:rPr lang="en-US" dirty="0"/>
              <a:t>Choose </a:t>
            </a:r>
            <a:r>
              <a:rPr lang="en-US" u="sng" dirty="0"/>
              <a:t>TDEV </a:t>
            </a:r>
            <a:r>
              <a:rPr lang="en-US" dirty="0"/>
              <a:t>or [</a:t>
            </a:r>
            <a:r>
              <a:rPr lang="en-US" i="1" dirty="0"/>
              <a:t>Time</a:t>
            </a:r>
            <a:r>
              <a:rPr lang="en-US" dirty="0"/>
              <a:t>, </a:t>
            </a:r>
            <a:r>
              <a:rPr lang="en-US" i="1" dirty="0"/>
              <a:t>TDEV,  Mask</a:t>
            </a:r>
            <a:r>
              <a:rPr lang="en-US" dirty="0"/>
              <a:t>] results</a:t>
            </a:r>
            <a:endParaRPr lang="en-US" u="sng" dirty="0"/>
          </a:p>
          <a:p>
            <a:pPr>
              <a:buFont typeface="+mj-lt"/>
              <a:buAutoNum type="arabicPeriod"/>
            </a:pPr>
            <a:endParaRPr lang="es-ES" dirty="0"/>
          </a:p>
        </p:txBody>
      </p:sp>
      <p:sp>
        <p:nvSpPr>
          <p:cNvPr id="3" name="Title 2"/>
          <p:cNvSpPr>
            <a:spLocks noGrp="1"/>
          </p:cNvSpPr>
          <p:nvPr>
            <p:ph type="title" idx="4294967295"/>
          </p:nvPr>
        </p:nvSpPr>
        <p:spPr>
          <a:xfrm>
            <a:off x="0" y="0"/>
            <a:ext cx="9144000" cy="836613"/>
          </a:xfrm>
        </p:spPr>
        <p:txBody>
          <a:bodyPr/>
          <a:lstStyle/>
          <a:p>
            <a:r>
              <a:rPr lang="en-US" dirty="0"/>
              <a:t>Running the Test</a:t>
            </a:r>
            <a:endParaRPr lang="es-ES" dirty="0"/>
          </a:p>
        </p:txBody>
      </p:sp>
      <p:grpSp>
        <p:nvGrpSpPr>
          <p:cNvPr id="11" name="Group 10"/>
          <p:cNvGrpSpPr/>
          <p:nvPr/>
        </p:nvGrpSpPr>
        <p:grpSpPr>
          <a:xfrm>
            <a:off x="-47293" y="3603908"/>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184731" cy="276999"/>
            </a:xfrm>
            <a:prstGeom prst="rect">
              <a:avLst/>
            </a:prstGeom>
            <a:noFill/>
          </p:spPr>
          <p:txBody>
            <a:bodyPr wrap="none" rtlCol="0">
              <a:spAutoFit/>
            </a:bodyPr>
            <a:lstStyle/>
            <a:p>
              <a:endParaRPr lang="en-US" dirty="0">
                <a:solidFill>
                  <a:srgbClr val="3E1FF5"/>
                </a:solidFill>
              </a:endParaRPr>
            </a:p>
          </p:txBody>
        </p:sp>
      </p:grpSp>
      <p:sp>
        <p:nvSpPr>
          <p:cNvPr id="16" name="TextBox 15"/>
          <p:cNvSpPr txBox="1"/>
          <p:nvPr/>
        </p:nvSpPr>
        <p:spPr>
          <a:xfrm>
            <a:off x="5757158" y="2257460"/>
            <a:ext cx="184731" cy="276999"/>
          </a:xfrm>
          <a:prstGeom prst="rect">
            <a:avLst/>
          </a:prstGeom>
          <a:noFill/>
        </p:spPr>
        <p:txBody>
          <a:bodyPr wrap="none" rtlCol="0">
            <a:spAutoFit/>
          </a:bodyPr>
          <a:lstStyle/>
          <a:p>
            <a:endParaRPr lang="en-US" dirty="0">
              <a:solidFill>
                <a:srgbClr val="3E1FF5"/>
              </a:solidFill>
            </a:endParaRPr>
          </a:p>
        </p:txBody>
      </p:sp>
      <p:grpSp>
        <p:nvGrpSpPr>
          <p:cNvPr id="17" name="Group 16"/>
          <p:cNvGrpSpPr/>
          <p:nvPr/>
        </p:nvGrpSpPr>
        <p:grpSpPr>
          <a:xfrm>
            <a:off x="6959767" y="743147"/>
            <a:ext cx="661687" cy="583930"/>
            <a:chOff x="868104" y="811372"/>
            <a:chExt cx="661687" cy="583930"/>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9" name="TextBox 18"/>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71996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0485" y="1323566"/>
            <a:ext cx="4320000" cy="2616871"/>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4705853" y="1323566"/>
            <a:ext cx="4306193" cy="260199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The MTIE / TDEV test is executed at the same time that the TE test:</a:t>
            </a:r>
          </a:p>
          <a:p>
            <a:pPr>
              <a:buFont typeface="+mj-lt"/>
              <a:buAutoNum type="arabicPeriod"/>
            </a:pPr>
            <a:r>
              <a:rPr lang="en-US" dirty="0"/>
              <a:t>Go to </a:t>
            </a:r>
            <a:r>
              <a:rPr lang="en-US" u="sng" dirty="0"/>
              <a:t>Results</a:t>
            </a:r>
            <a:r>
              <a:rPr lang="en-US" dirty="0"/>
              <a:t> &gt; </a:t>
            </a:r>
            <a:r>
              <a:rPr lang="en-US" u="sng" dirty="0"/>
              <a:t>Port A</a:t>
            </a:r>
            <a:r>
              <a:rPr lang="en-US" dirty="0"/>
              <a:t> &gt; </a:t>
            </a:r>
            <a:r>
              <a:rPr lang="en-US" u="sng" dirty="0"/>
              <a:t>PTP</a:t>
            </a:r>
            <a:r>
              <a:rPr lang="en-US" dirty="0"/>
              <a:t> &gt; </a:t>
            </a:r>
            <a:r>
              <a:rPr lang="en-US" u="sng" dirty="0"/>
              <a:t>PTP wander test</a:t>
            </a:r>
            <a:r>
              <a:rPr lang="en-US" dirty="0"/>
              <a:t> &gt; </a:t>
            </a:r>
            <a:r>
              <a:rPr lang="en-US" u="sng" dirty="0"/>
              <a:t>MTIE </a:t>
            </a:r>
            <a:r>
              <a:rPr lang="en-US" dirty="0"/>
              <a:t>to display PTP results </a:t>
            </a:r>
          </a:p>
          <a:p>
            <a:pPr>
              <a:buFont typeface="+mj-lt"/>
              <a:buAutoNum type="arabicPeriod"/>
            </a:pPr>
            <a:r>
              <a:rPr lang="en-US" dirty="0"/>
              <a:t>Check [</a:t>
            </a:r>
            <a:r>
              <a:rPr lang="en-US" i="1" dirty="0"/>
              <a:t>Time</a:t>
            </a:r>
            <a:r>
              <a:rPr lang="en-US" dirty="0"/>
              <a:t>, </a:t>
            </a:r>
            <a:r>
              <a:rPr lang="en-US" i="1" dirty="0"/>
              <a:t>TIE</a:t>
            </a:r>
            <a:r>
              <a:rPr lang="en-US" dirty="0"/>
              <a:t>, </a:t>
            </a:r>
            <a:r>
              <a:rPr lang="en-US" i="1" dirty="0"/>
              <a:t>MTIE, Mask</a:t>
            </a:r>
            <a:r>
              <a:rPr lang="en-US" dirty="0"/>
              <a:t>]</a:t>
            </a:r>
            <a:r>
              <a:rPr lang="en-US" i="1" dirty="0"/>
              <a:t> </a:t>
            </a:r>
            <a:r>
              <a:rPr lang="en-US" dirty="0"/>
              <a:t>results in table format</a:t>
            </a:r>
            <a:endParaRPr lang="en-US" i="1" dirty="0"/>
          </a:p>
          <a:p>
            <a:pPr>
              <a:buFont typeface="+mj-lt"/>
              <a:buAutoNum type="arabicPeriod"/>
            </a:pPr>
            <a:r>
              <a:rPr lang="en-US" dirty="0"/>
              <a:t>Press </a:t>
            </a:r>
            <a:r>
              <a:rPr lang="en-US" u="sng" dirty="0"/>
              <a:t>Plot </a:t>
            </a:r>
            <a:r>
              <a:rPr lang="en-US" dirty="0"/>
              <a:t>to display the same results in graphical mode</a:t>
            </a:r>
            <a:endParaRPr lang="en-US" sz="1400" i="1" dirty="0">
              <a:solidFill>
                <a:schemeClr val="tx1">
                  <a:lumMod val="50000"/>
                  <a:lumOff val="50000"/>
                </a:schemeClr>
              </a:solidFill>
            </a:endParaRPr>
          </a:p>
          <a:p>
            <a:pPr marL="0" indent="0">
              <a:buNone/>
            </a:pPr>
            <a:r>
              <a:rPr lang="en-US" sz="1400" i="1" dirty="0">
                <a:solidFill>
                  <a:schemeClr val="tx1">
                    <a:lumMod val="50000"/>
                    <a:lumOff val="50000"/>
                  </a:schemeClr>
                </a:solidFill>
              </a:rPr>
              <a:t>Notes: </a:t>
            </a:r>
            <a:br>
              <a:rPr lang="en-US" sz="1400" i="1" dirty="0">
                <a:solidFill>
                  <a:schemeClr val="tx1">
                    <a:lumMod val="50000"/>
                    <a:lumOff val="50000"/>
                  </a:schemeClr>
                </a:solidFill>
              </a:rPr>
            </a:br>
            <a:r>
              <a:rPr lang="en-US" sz="1400" dirty="0">
                <a:solidFill>
                  <a:schemeClr val="tx1">
                    <a:lumMod val="50000"/>
                    <a:lumOff val="50000"/>
                  </a:schemeClr>
                </a:solidFill>
              </a:rPr>
              <a:t>(1) </a:t>
            </a:r>
            <a:r>
              <a:rPr lang="en-US" sz="1400" i="1" dirty="0">
                <a:solidFill>
                  <a:schemeClr val="tx1">
                    <a:lumMod val="50000"/>
                    <a:lumOff val="50000"/>
                  </a:schemeClr>
                </a:solidFill>
              </a:rPr>
              <a:t>TIE, MTIE, TDEV values must be understood as </a:t>
            </a:r>
            <a:r>
              <a:rPr lang="en-US" sz="1400" i="1" dirty="0" err="1">
                <a:solidFill>
                  <a:schemeClr val="tx1">
                    <a:lumMod val="50000"/>
                    <a:lumOff val="50000"/>
                  </a:schemeClr>
                </a:solidFill>
              </a:rPr>
              <a:t>pktfilteredTIE</a:t>
            </a:r>
            <a:r>
              <a:rPr lang="en-US" sz="1400" i="1" dirty="0">
                <a:solidFill>
                  <a:schemeClr val="tx1">
                    <a:lumMod val="50000"/>
                    <a:lumOff val="50000"/>
                  </a:schemeClr>
                </a:solidFill>
              </a:rPr>
              <a:t>, </a:t>
            </a:r>
            <a:r>
              <a:rPr lang="en-US" sz="1400" i="1" dirty="0" err="1">
                <a:solidFill>
                  <a:schemeClr val="tx1">
                    <a:lumMod val="50000"/>
                    <a:lumOff val="50000"/>
                  </a:schemeClr>
                </a:solidFill>
              </a:rPr>
              <a:t>pktfilteredMTIE</a:t>
            </a:r>
            <a:r>
              <a:rPr lang="en-US" sz="1400" i="1" dirty="0">
                <a:solidFill>
                  <a:schemeClr val="tx1">
                    <a:lumMod val="50000"/>
                    <a:lumOff val="50000"/>
                  </a:schemeClr>
                </a:solidFill>
              </a:rPr>
              <a:t>, and </a:t>
            </a:r>
            <a:r>
              <a:rPr lang="en-US" sz="1400" i="1" dirty="0" err="1">
                <a:solidFill>
                  <a:schemeClr val="tx1">
                    <a:lumMod val="50000"/>
                    <a:lumOff val="50000"/>
                  </a:schemeClr>
                </a:solidFill>
              </a:rPr>
              <a:t>pktfilteredTDEV</a:t>
            </a:r>
            <a:r>
              <a:rPr lang="en-US" sz="1400" i="1" dirty="0">
                <a:solidFill>
                  <a:schemeClr val="tx1">
                    <a:lumMod val="50000"/>
                    <a:lumOff val="50000"/>
                  </a:schemeClr>
                </a:solidFill>
              </a:rPr>
              <a:t> </a:t>
            </a:r>
            <a:r>
              <a:rPr lang="en-US" sz="1400" dirty="0">
                <a:solidFill>
                  <a:schemeClr val="tx1">
                    <a:lumMod val="50000"/>
                    <a:lumOff val="50000"/>
                  </a:schemeClr>
                </a:solidFill>
              </a:rPr>
              <a:t>(2)</a:t>
            </a:r>
            <a:r>
              <a:rPr lang="en-US" sz="1400" i="1" dirty="0">
                <a:solidFill>
                  <a:schemeClr val="tx1">
                    <a:lumMod val="50000"/>
                    <a:lumOff val="50000"/>
                  </a:schemeClr>
                </a:solidFill>
              </a:rPr>
              <a:t> The amount of time to wait before the first results are displayed depends of the filter settings</a:t>
            </a:r>
            <a:br>
              <a:rPr lang="es-ES" sz="1400" i="1" dirty="0">
                <a:solidFill>
                  <a:schemeClr val="tx1">
                    <a:lumMod val="50000"/>
                    <a:lumOff val="50000"/>
                  </a:schemeClr>
                </a:solidFill>
              </a:rPr>
            </a:br>
            <a:r>
              <a:rPr lang="es-ES" sz="1400" dirty="0">
                <a:solidFill>
                  <a:schemeClr val="tx1">
                    <a:lumMod val="50000"/>
                    <a:lumOff val="50000"/>
                  </a:schemeClr>
                </a:solidFill>
              </a:rPr>
              <a:t>(3) </a:t>
            </a:r>
            <a:r>
              <a:rPr lang="en-US" sz="1400" i="1" dirty="0">
                <a:solidFill>
                  <a:schemeClr val="tx1">
                    <a:lumMod val="50000"/>
                    <a:lumOff val="50000"/>
                  </a:schemeClr>
                </a:solidFill>
              </a:rPr>
              <a:t>To stop the tests press RUN a second time at any moment.</a:t>
            </a:r>
          </a:p>
        </p:txBody>
      </p:sp>
      <p:sp>
        <p:nvSpPr>
          <p:cNvPr id="3" name="Title 2"/>
          <p:cNvSpPr>
            <a:spLocks noGrp="1"/>
          </p:cNvSpPr>
          <p:nvPr>
            <p:ph type="title" idx="4294967295"/>
          </p:nvPr>
        </p:nvSpPr>
        <p:spPr>
          <a:xfrm>
            <a:off x="0" y="0"/>
            <a:ext cx="9144000" cy="836613"/>
          </a:xfrm>
        </p:spPr>
        <p:txBody>
          <a:bodyPr/>
          <a:lstStyle/>
          <a:p>
            <a:r>
              <a:rPr lang="en-US" b="1" dirty="0"/>
              <a:t>MTIE</a:t>
            </a:r>
            <a:r>
              <a:rPr lang="en-US" dirty="0"/>
              <a:t>  results</a:t>
            </a:r>
            <a:endParaRPr lang="es-ES" dirty="0"/>
          </a:p>
        </p:txBody>
      </p:sp>
      <p:grpSp>
        <p:nvGrpSpPr>
          <p:cNvPr id="4" name="Group 3"/>
          <p:cNvGrpSpPr/>
          <p:nvPr/>
        </p:nvGrpSpPr>
        <p:grpSpPr>
          <a:xfrm>
            <a:off x="2428577" y="744915"/>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p:cNvGrpSpPr/>
          <p:nvPr/>
        </p:nvGrpSpPr>
        <p:grpSpPr>
          <a:xfrm>
            <a:off x="6782137" y="744915"/>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3923853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1312" y="1328279"/>
            <a:ext cx="4307423" cy="261252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4687089" y="1328279"/>
            <a:ext cx="4320000" cy="2637588"/>
          </a:xfrm>
          <a:prstGeom prst="rect">
            <a:avLst/>
          </a:prstGeom>
        </p:spPr>
      </p:pic>
      <p:sp>
        <p:nvSpPr>
          <p:cNvPr id="2" name="Content Placeholder 1"/>
          <p:cNvSpPr>
            <a:spLocks noGrp="1"/>
          </p:cNvSpPr>
          <p:nvPr>
            <p:ph idx="1"/>
          </p:nvPr>
        </p:nvSpPr>
        <p:spPr>
          <a:xfrm>
            <a:off x="457200" y="4164303"/>
            <a:ext cx="8497614" cy="2610215"/>
          </a:xfrm>
        </p:spPr>
        <p:txBody>
          <a:bodyPr/>
          <a:lstStyle/>
          <a:p>
            <a:pPr marL="0" indent="0">
              <a:buNone/>
            </a:pPr>
            <a:r>
              <a:rPr lang="en-US" dirty="0"/>
              <a:t>The MTIE / TDEV test is executed at the same time that the TE test:</a:t>
            </a:r>
          </a:p>
          <a:p>
            <a:pPr>
              <a:buFont typeface="+mj-lt"/>
              <a:buAutoNum type="arabicPeriod"/>
            </a:pPr>
            <a:r>
              <a:rPr lang="en-US" dirty="0"/>
              <a:t>Go to </a:t>
            </a:r>
            <a:r>
              <a:rPr lang="en-US" u="sng" dirty="0"/>
              <a:t>Results</a:t>
            </a:r>
            <a:r>
              <a:rPr lang="en-US" dirty="0"/>
              <a:t> &gt; </a:t>
            </a:r>
            <a:r>
              <a:rPr lang="en-US" u="sng" dirty="0"/>
              <a:t>Port A</a:t>
            </a:r>
            <a:r>
              <a:rPr lang="en-US" dirty="0"/>
              <a:t> &gt; </a:t>
            </a:r>
            <a:r>
              <a:rPr lang="en-US" u="sng" dirty="0"/>
              <a:t>PTP</a:t>
            </a:r>
            <a:r>
              <a:rPr lang="en-US" dirty="0"/>
              <a:t> &gt; </a:t>
            </a:r>
            <a:r>
              <a:rPr lang="en-US" u="sng" dirty="0"/>
              <a:t>PTP wander test</a:t>
            </a:r>
            <a:r>
              <a:rPr lang="en-US" dirty="0"/>
              <a:t> &gt; </a:t>
            </a:r>
            <a:r>
              <a:rPr lang="en-US" u="sng" dirty="0"/>
              <a:t>TDEV</a:t>
            </a:r>
            <a:r>
              <a:rPr lang="en-US" dirty="0"/>
              <a:t> to display the results </a:t>
            </a:r>
          </a:p>
          <a:p>
            <a:pPr>
              <a:buFont typeface="+mj-lt"/>
              <a:buAutoNum type="arabicPeriod"/>
            </a:pPr>
            <a:r>
              <a:rPr lang="en-US" dirty="0"/>
              <a:t>Check [</a:t>
            </a:r>
            <a:r>
              <a:rPr lang="en-US" i="1" dirty="0"/>
              <a:t>Time</a:t>
            </a:r>
            <a:r>
              <a:rPr lang="en-US" dirty="0"/>
              <a:t>, </a:t>
            </a:r>
            <a:r>
              <a:rPr lang="en-US" i="1" dirty="0"/>
              <a:t>TDEV</a:t>
            </a:r>
            <a:r>
              <a:rPr lang="en-US" dirty="0"/>
              <a:t>,</a:t>
            </a:r>
            <a:r>
              <a:rPr lang="en-US" i="1" dirty="0"/>
              <a:t> Mask</a:t>
            </a:r>
            <a:r>
              <a:rPr lang="en-US" dirty="0"/>
              <a:t>]</a:t>
            </a:r>
            <a:r>
              <a:rPr lang="en-US" i="1" dirty="0"/>
              <a:t> </a:t>
            </a:r>
            <a:r>
              <a:rPr lang="en-US" dirty="0"/>
              <a:t>results in table format</a:t>
            </a:r>
            <a:endParaRPr lang="en-US" i="1" dirty="0"/>
          </a:p>
          <a:p>
            <a:pPr>
              <a:buFont typeface="+mj-lt"/>
              <a:buAutoNum type="arabicPeriod"/>
            </a:pPr>
            <a:r>
              <a:rPr lang="en-US" dirty="0"/>
              <a:t>Press </a:t>
            </a:r>
            <a:r>
              <a:rPr lang="en-US" u="sng" dirty="0"/>
              <a:t>Plot </a:t>
            </a:r>
            <a:r>
              <a:rPr lang="en-US" dirty="0"/>
              <a:t>to display the same results in graphical mode</a:t>
            </a:r>
            <a:endParaRPr lang="en-US" sz="1400" i="1" dirty="0">
              <a:solidFill>
                <a:schemeClr val="tx1">
                  <a:lumMod val="50000"/>
                  <a:lumOff val="50000"/>
                </a:schemeClr>
              </a:solidFill>
            </a:endParaRPr>
          </a:p>
          <a:p>
            <a:pPr marL="0" indent="0">
              <a:buNone/>
            </a:pPr>
            <a:r>
              <a:rPr lang="en-US" sz="1400" i="1" dirty="0">
                <a:solidFill>
                  <a:schemeClr val="tx1">
                    <a:lumMod val="50000"/>
                    <a:lumOff val="50000"/>
                  </a:schemeClr>
                </a:solidFill>
              </a:rPr>
              <a:t>Notes: </a:t>
            </a:r>
            <a:br>
              <a:rPr lang="en-US" sz="1400" i="1" dirty="0">
                <a:solidFill>
                  <a:schemeClr val="tx1">
                    <a:lumMod val="50000"/>
                    <a:lumOff val="50000"/>
                  </a:schemeClr>
                </a:solidFill>
              </a:rPr>
            </a:br>
            <a:r>
              <a:rPr lang="en-US" sz="1400" dirty="0">
                <a:solidFill>
                  <a:schemeClr val="tx1">
                    <a:lumMod val="50000"/>
                    <a:lumOff val="50000"/>
                  </a:schemeClr>
                </a:solidFill>
              </a:rPr>
              <a:t>(1) </a:t>
            </a:r>
            <a:r>
              <a:rPr lang="en-US" sz="1400" i="1" dirty="0">
                <a:solidFill>
                  <a:schemeClr val="tx1">
                    <a:lumMod val="50000"/>
                    <a:lumOff val="50000"/>
                  </a:schemeClr>
                </a:solidFill>
              </a:rPr>
              <a:t>TIE, MTIE, TDEV values must be understood as </a:t>
            </a:r>
            <a:r>
              <a:rPr lang="en-US" sz="1400" i="1" dirty="0" err="1">
                <a:solidFill>
                  <a:schemeClr val="tx1">
                    <a:lumMod val="50000"/>
                    <a:lumOff val="50000"/>
                  </a:schemeClr>
                </a:solidFill>
              </a:rPr>
              <a:t>pktfilteredTIE</a:t>
            </a:r>
            <a:r>
              <a:rPr lang="en-US" sz="1400" i="1" dirty="0">
                <a:solidFill>
                  <a:schemeClr val="tx1">
                    <a:lumMod val="50000"/>
                    <a:lumOff val="50000"/>
                  </a:schemeClr>
                </a:solidFill>
              </a:rPr>
              <a:t>, </a:t>
            </a:r>
            <a:r>
              <a:rPr lang="en-US" sz="1400" i="1" dirty="0" err="1">
                <a:solidFill>
                  <a:schemeClr val="tx1">
                    <a:lumMod val="50000"/>
                    <a:lumOff val="50000"/>
                  </a:schemeClr>
                </a:solidFill>
              </a:rPr>
              <a:t>pktfilteredMTIE</a:t>
            </a:r>
            <a:r>
              <a:rPr lang="en-US" sz="1400" i="1" dirty="0">
                <a:solidFill>
                  <a:schemeClr val="tx1">
                    <a:lumMod val="50000"/>
                    <a:lumOff val="50000"/>
                  </a:schemeClr>
                </a:solidFill>
              </a:rPr>
              <a:t>, and </a:t>
            </a:r>
            <a:r>
              <a:rPr lang="en-US" sz="1400" i="1" dirty="0" err="1">
                <a:solidFill>
                  <a:schemeClr val="tx1">
                    <a:lumMod val="50000"/>
                    <a:lumOff val="50000"/>
                  </a:schemeClr>
                </a:solidFill>
              </a:rPr>
              <a:t>pktfilteredTDEV</a:t>
            </a:r>
            <a:r>
              <a:rPr lang="en-US" sz="1400" i="1" dirty="0">
                <a:solidFill>
                  <a:schemeClr val="tx1">
                    <a:lumMod val="50000"/>
                    <a:lumOff val="50000"/>
                  </a:schemeClr>
                </a:solidFill>
              </a:rPr>
              <a:t> </a:t>
            </a:r>
            <a:r>
              <a:rPr lang="en-US" sz="1400" dirty="0">
                <a:solidFill>
                  <a:schemeClr val="tx1">
                    <a:lumMod val="50000"/>
                    <a:lumOff val="50000"/>
                  </a:schemeClr>
                </a:solidFill>
              </a:rPr>
              <a:t>(2)</a:t>
            </a:r>
            <a:r>
              <a:rPr lang="en-US" sz="1400" i="1" dirty="0">
                <a:solidFill>
                  <a:schemeClr val="tx1">
                    <a:lumMod val="50000"/>
                    <a:lumOff val="50000"/>
                  </a:schemeClr>
                </a:solidFill>
              </a:rPr>
              <a:t> The amount of time to wait before the first results are displayed depends of the filter settings</a:t>
            </a:r>
            <a:br>
              <a:rPr lang="es-ES" sz="1400" i="1" dirty="0">
                <a:solidFill>
                  <a:schemeClr val="tx1">
                    <a:lumMod val="50000"/>
                    <a:lumOff val="50000"/>
                  </a:schemeClr>
                </a:solidFill>
              </a:rPr>
            </a:br>
            <a:r>
              <a:rPr lang="es-ES" sz="1400" dirty="0">
                <a:solidFill>
                  <a:schemeClr val="tx1">
                    <a:lumMod val="50000"/>
                    <a:lumOff val="50000"/>
                  </a:schemeClr>
                </a:solidFill>
              </a:rPr>
              <a:t>(3) </a:t>
            </a:r>
            <a:r>
              <a:rPr lang="en-US" sz="1400" i="1" dirty="0">
                <a:solidFill>
                  <a:schemeClr val="tx1">
                    <a:lumMod val="50000"/>
                    <a:lumOff val="50000"/>
                  </a:schemeClr>
                </a:solidFill>
              </a:rPr>
              <a:t>To stop the tests press RUN a second time at any moment.</a:t>
            </a:r>
          </a:p>
        </p:txBody>
      </p:sp>
      <p:sp>
        <p:nvSpPr>
          <p:cNvPr id="3" name="Title 2"/>
          <p:cNvSpPr>
            <a:spLocks noGrp="1"/>
          </p:cNvSpPr>
          <p:nvPr>
            <p:ph type="title" idx="4294967295"/>
          </p:nvPr>
        </p:nvSpPr>
        <p:spPr>
          <a:xfrm>
            <a:off x="0" y="0"/>
            <a:ext cx="9144000" cy="836613"/>
          </a:xfrm>
        </p:spPr>
        <p:txBody>
          <a:bodyPr/>
          <a:lstStyle/>
          <a:p>
            <a:r>
              <a:rPr lang="en-US" b="1" dirty="0"/>
              <a:t>TDEV</a:t>
            </a:r>
            <a:r>
              <a:rPr lang="en-US" dirty="0"/>
              <a:t>  results</a:t>
            </a:r>
            <a:endParaRPr lang="es-ES" dirty="0"/>
          </a:p>
        </p:txBody>
      </p:sp>
      <p:grpSp>
        <p:nvGrpSpPr>
          <p:cNvPr id="4" name="Group 3"/>
          <p:cNvGrpSpPr/>
          <p:nvPr/>
        </p:nvGrpSpPr>
        <p:grpSpPr>
          <a:xfrm>
            <a:off x="2428577" y="770140"/>
            <a:ext cx="661687" cy="599170"/>
            <a:chOff x="2428577" y="858424"/>
            <a:chExt cx="661687" cy="59917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3" name="TextBox 12"/>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2</a:t>
              </a:r>
            </a:p>
          </p:txBody>
        </p:sp>
      </p:grpSp>
      <p:grpSp>
        <p:nvGrpSpPr>
          <p:cNvPr id="14" name="Group 13"/>
          <p:cNvGrpSpPr/>
          <p:nvPr/>
        </p:nvGrpSpPr>
        <p:grpSpPr>
          <a:xfrm>
            <a:off x="6782137" y="770140"/>
            <a:ext cx="661687" cy="599170"/>
            <a:chOff x="2428577" y="858424"/>
            <a:chExt cx="661687" cy="599170"/>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16" name="TextBox 15"/>
            <p:cNvSpPr txBox="1"/>
            <p:nvPr/>
          </p:nvSpPr>
          <p:spPr>
            <a:xfrm>
              <a:off x="2647190" y="858424"/>
              <a:ext cx="269626" cy="276999"/>
            </a:xfrm>
            <a:prstGeom prst="rect">
              <a:avLst/>
            </a:prstGeom>
            <a:noFill/>
          </p:spPr>
          <p:txBody>
            <a:bodyPr wrap="none" rtlCol="0">
              <a:spAutoFit/>
            </a:bodyPr>
            <a:lstStyle/>
            <a:p>
              <a:r>
                <a:rPr lang="en-US" dirty="0">
                  <a:solidFill>
                    <a:srgbClr val="3E1FF5"/>
                  </a:solidFill>
                </a:rPr>
                <a:t>3</a:t>
              </a:r>
            </a:p>
          </p:txBody>
        </p:sp>
      </p:grpSp>
      <p:pic>
        <p:nvPicPr>
          <p:cNvPr id="5" name="Picture 4"/>
          <p:cNvPicPr>
            <a:picLocks noChangeAspect="1"/>
          </p:cNvPicPr>
          <p:nvPr/>
        </p:nvPicPr>
        <p:blipFill>
          <a:blip r:embed="rId5"/>
          <a:stretch>
            <a:fillRect/>
          </a:stretch>
        </p:blipFill>
        <p:spPr>
          <a:xfrm>
            <a:off x="4706007" y="1350636"/>
            <a:ext cx="4301082" cy="26152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90705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0000" y="1080000"/>
            <a:ext cx="4320000" cy="260494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649567" y="1080000"/>
            <a:ext cx="4320000" cy="2594158"/>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67503"/>
            <a:ext cx="8655267" cy="2340181"/>
          </a:xfrm>
        </p:spPr>
        <p:txBody>
          <a:bodyPr/>
          <a:lstStyle/>
          <a:p>
            <a:pPr marL="0" indent="0">
              <a:buNone/>
            </a:pPr>
            <a:r>
              <a:rPr lang="en-US" dirty="0"/>
              <a:t>Global counts, statistics and LEDs provide information about which events and how many of them have been registered but they do not say too much about how they are distributed in time. These information is supplied at the Event Logger a graphical representation tool that permits to trace the evolution of key parameters.</a:t>
            </a:r>
            <a:endParaRPr lang="en-US" u="sng" dirty="0"/>
          </a:p>
          <a:p>
            <a:pPr marL="0" indent="0">
              <a:buNone/>
            </a:pPr>
            <a:endParaRPr lang="en-US" sz="1050" dirty="0"/>
          </a:p>
          <a:p>
            <a:pPr marL="0" indent="0">
              <a:buNone/>
            </a:pPr>
            <a:r>
              <a:rPr lang="en-US" dirty="0"/>
              <a:t>The first thing to </a:t>
            </a:r>
            <a:r>
              <a:rPr lang="en-US" dirty="0" err="1"/>
              <a:t>to</a:t>
            </a:r>
            <a:r>
              <a:rPr lang="en-US" dirty="0"/>
              <a:t> is to enable it:</a:t>
            </a:r>
          </a:p>
          <a:p>
            <a:pPr>
              <a:buFont typeface="+mj-lt"/>
              <a:buAutoNum type="arabicPeriod"/>
            </a:pPr>
            <a:r>
              <a:rPr lang="en-US" dirty="0"/>
              <a:t>Go to </a:t>
            </a:r>
            <a:r>
              <a:rPr lang="en-US" u="sng" dirty="0"/>
              <a:t>Home</a:t>
            </a:r>
            <a:r>
              <a:rPr lang="en-US" dirty="0"/>
              <a:t> &gt; </a:t>
            </a:r>
            <a:r>
              <a:rPr lang="en-US" u="sng" dirty="0"/>
              <a:t>Test</a:t>
            </a:r>
            <a:r>
              <a:rPr lang="en-US" dirty="0"/>
              <a:t> &gt; </a:t>
            </a:r>
            <a:r>
              <a:rPr lang="en-US" u="sng" dirty="0"/>
              <a:t>Event logger setup </a:t>
            </a:r>
            <a:endParaRPr lang="en-US" dirty="0"/>
          </a:p>
          <a:p>
            <a:pPr>
              <a:buFont typeface="+mj-lt"/>
              <a:buAutoNum type="arabicPeriod"/>
            </a:pPr>
            <a:r>
              <a:rPr lang="en-US" dirty="0"/>
              <a:t>Set </a:t>
            </a:r>
            <a:r>
              <a:rPr lang="en-US" u="sng" dirty="0"/>
              <a:t>Enable</a:t>
            </a:r>
            <a:r>
              <a:rPr lang="en-US" dirty="0"/>
              <a:t> := </a:t>
            </a:r>
            <a:r>
              <a:rPr lang="en-US" i="1" dirty="0"/>
              <a:t>Yes</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enable</a:t>
            </a:r>
            <a:endParaRPr lang="es-ES" dirty="0"/>
          </a:p>
        </p:txBody>
      </p:sp>
      <p:grpSp>
        <p:nvGrpSpPr>
          <p:cNvPr id="13" name="Group 12"/>
          <p:cNvGrpSpPr/>
          <p:nvPr/>
        </p:nvGrpSpPr>
        <p:grpSpPr>
          <a:xfrm>
            <a:off x="2546852" y="2946578"/>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1941310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649567" y="1080000"/>
            <a:ext cx="4320000" cy="2594157"/>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180000" y="1080000"/>
            <a:ext cx="4320000" cy="2582256"/>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3982903"/>
            <a:ext cx="8655267" cy="2424782"/>
          </a:xfrm>
        </p:spPr>
        <p:txBody>
          <a:bodyPr/>
          <a:lstStyle/>
          <a:p>
            <a:pPr marL="0" indent="0">
              <a:buNone/>
            </a:pPr>
            <a:r>
              <a:rPr lang="en-US" dirty="0"/>
              <a:t>Traceable Events are categorized in different classes. Moreover, each test port has its own traceable events. These events may be different for each test port. </a:t>
            </a:r>
            <a:endParaRPr lang="en-US" sz="1050" dirty="0"/>
          </a:p>
          <a:p>
            <a:pPr>
              <a:buFont typeface="+mj-lt"/>
              <a:buAutoNum type="arabicPeriod"/>
            </a:pPr>
            <a:r>
              <a:rPr lang="en-US" dirty="0"/>
              <a:t>Clear the currently selected filters: </a:t>
            </a:r>
            <a:r>
              <a:rPr lang="en-US" u="sng" dirty="0"/>
              <a:t>Clear all filters</a:t>
            </a:r>
            <a:r>
              <a:rPr lang="en-US" dirty="0"/>
              <a:t> := </a:t>
            </a:r>
            <a:r>
              <a:rPr lang="en-US" i="1" dirty="0"/>
              <a:t>Yes</a:t>
            </a:r>
          </a:p>
          <a:p>
            <a:pPr>
              <a:buFont typeface="+mj-lt"/>
              <a:buAutoNum type="arabicPeriod"/>
            </a:pPr>
            <a:r>
              <a:rPr lang="en-US" dirty="0"/>
              <a:t>Select the Port A or Port B</a:t>
            </a:r>
          </a:p>
          <a:p>
            <a:pPr>
              <a:buFont typeface="+mj-lt"/>
              <a:buAutoNum type="arabicPeriod"/>
            </a:pPr>
            <a:r>
              <a:rPr lang="en-US" dirty="0"/>
              <a:t>Choose the events to trace: </a:t>
            </a:r>
            <a:r>
              <a:rPr lang="en-US" u="sng" dirty="0"/>
              <a:t>Anomalies/defects</a:t>
            </a:r>
            <a:r>
              <a:rPr lang="en-US" dirty="0"/>
              <a:t> | </a:t>
            </a:r>
            <a:r>
              <a:rPr lang="en-US" u="sng" dirty="0"/>
              <a:t>Bandwidth statistics</a:t>
            </a:r>
            <a:r>
              <a:rPr lang="en-US" dirty="0"/>
              <a:t> | </a:t>
            </a:r>
            <a:r>
              <a:rPr lang="en-US" u="sng" dirty="0"/>
              <a:t>Frame layer statistics</a:t>
            </a:r>
            <a:r>
              <a:rPr lang="en-US" dirty="0"/>
              <a:t> | </a:t>
            </a:r>
            <a:r>
              <a:rPr lang="en-US" u="sng" dirty="0"/>
              <a:t>SLA statistics</a:t>
            </a:r>
            <a:r>
              <a:rPr lang="en-US" dirty="0"/>
              <a:t> | </a:t>
            </a:r>
            <a:r>
              <a:rPr lang="en-US" u="sng" dirty="0"/>
              <a:t>BERT</a:t>
            </a:r>
            <a:r>
              <a:rPr lang="en-US" dirty="0"/>
              <a:t> | </a:t>
            </a:r>
            <a:r>
              <a:rPr lang="en-US" u="sng" dirty="0"/>
              <a:t>PTP</a:t>
            </a:r>
            <a:r>
              <a:rPr lang="en-US" dirty="0"/>
              <a:t> | </a:t>
            </a:r>
            <a:r>
              <a:rPr lang="en-US" u="sng" dirty="0"/>
              <a:t>NTP</a:t>
            </a:r>
            <a:r>
              <a:rPr lang="en-US" dirty="0"/>
              <a:t> | </a:t>
            </a:r>
            <a:r>
              <a:rPr lang="en-US" u="sng" dirty="0"/>
              <a:t>Synchronization</a:t>
            </a:r>
          </a:p>
          <a:p>
            <a:pPr>
              <a:buFont typeface="+mj-lt"/>
              <a:buAutoNum type="arabicPeriod"/>
            </a:pPr>
            <a:r>
              <a:rPr lang="en-US" dirty="0"/>
              <a:t>Press Run to begin the generation of a trace file</a:t>
            </a:r>
            <a:endParaRPr lang="en-US" u="sng" dirty="0"/>
          </a:p>
        </p:txBody>
      </p:sp>
      <p:sp>
        <p:nvSpPr>
          <p:cNvPr id="3" name="Title 2"/>
          <p:cNvSpPr>
            <a:spLocks noGrp="1"/>
          </p:cNvSpPr>
          <p:nvPr>
            <p:ph type="title" idx="4294967295"/>
          </p:nvPr>
        </p:nvSpPr>
        <p:spPr>
          <a:xfrm>
            <a:off x="0" y="0"/>
            <a:ext cx="9144000" cy="836613"/>
          </a:xfrm>
        </p:spPr>
        <p:txBody>
          <a:bodyPr/>
          <a:lstStyle/>
          <a:p>
            <a:r>
              <a:rPr lang="nl-NL" b="1" dirty="0"/>
              <a:t>Configuring </a:t>
            </a:r>
            <a:r>
              <a:rPr lang="nl-NL" dirty="0"/>
              <a:t>the Event Logger</a:t>
            </a:r>
            <a:endParaRPr lang="es-ES" dirty="0"/>
          </a:p>
        </p:txBody>
      </p:sp>
      <p:grpSp>
        <p:nvGrpSpPr>
          <p:cNvPr id="13" name="Group 12"/>
          <p:cNvGrpSpPr/>
          <p:nvPr/>
        </p:nvGrpSpPr>
        <p:grpSpPr>
          <a:xfrm>
            <a:off x="1493257" y="211077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9" name="Group 8"/>
          <p:cNvGrpSpPr/>
          <p:nvPr/>
        </p:nvGrpSpPr>
        <p:grpSpPr>
          <a:xfrm>
            <a:off x="6001252" y="2387778"/>
            <a:ext cx="591940" cy="481707"/>
            <a:chOff x="1707517" y="1467106"/>
            <a:chExt cx="591940" cy="481707"/>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1" name="TextBox 1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16" name="Group 15"/>
          <p:cNvGrpSpPr/>
          <p:nvPr/>
        </p:nvGrpSpPr>
        <p:grpSpPr>
          <a:xfrm>
            <a:off x="1413396" y="1478386"/>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19" name="Group 18"/>
          <p:cNvGrpSpPr/>
          <p:nvPr/>
        </p:nvGrpSpPr>
        <p:grpSpPr>
          <a:xfrm>
            <a:off x="4438415" y="3305073"/>
            <a:ext cx="591940" cy="481707"/>
            <a:chOff x="1707517" y="1467106"/>
            <a:chExt cx="591940" cy="481707"/>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1" name="TextBox 20"/>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spTree>
    <p:extLst>
      <p:ext uri="{BB962C8B-B14F-4D97-AF65-F5344CB8AC3E}">
        <p14:creationId xmlns:p14="http://schemas.microsoft.com/office/powerpoint/2010/main" val="28492800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053" y="1077119"/>
            <a:ext cx="4320000" cy="2600651"/>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006850"/>
            <a:ext cx="8472389" cy="2596204"/>
          </a:xfrm>
        </p:spPr>
        <p:txBody>
          <a:bodyPr/>
          <a:lstStyle/>
          <a:p>
            <a:pPr marL="0" indent="0">
              <a:buNone/>
            </a:pPr>
            <a:r>
              <a:rPr lang="en-US" dirty="0"/>
              <a:t>With the Event Logger you can select one or various events and trace them so that all changes along with the time and date these changes are registered are recorded with a 1 second resolution. The event logger provides representations and zoom levels to enable event analysis at different time scales:</a:t>
            </a:r>
          </a:p>
          <a:p>
            <a:pPr>
              <a:buFont typeface="+mj-lt"/>
              <a:buAutoNum type="arabicPeriod"/>
            </a:pPr>
            <a:r>
              <a:rPr lang="en-US" dirty="0"/>
              <a:t>Go to </a:t>
            </a:r>
            <a:r>
              <a:rPr lang="en-US" u="sng" dirty="0"/>
              <a:t>Results</a:t>
            </a:r>
            <a:r>
              <a:rPr lang="en-US" dirty="0"/>
              <a:t> &gt; </a:t>
            </a:r>
            <a:r>
              <a:rPr lang="en-US" u="sng" dirty="0"/>
              <a:t>Event logger</a:t>
            </a:r>
          </a:p>
          <a:p>
            <a:pPr>
              <a:buFont typeface="+mj-lt"/>
              <a:buAutoNum type="arabicPeriod"/>
            </a:pPr>
            <a:r>
              <a:rPr lang="en-US" dirty="0"/>
              <a:t>To select a saved trace double click at </a:t>
            </a:r>
            <a:r>
              <a:rPr lang="en-US" u="sng" dirty="0"/>
              <a:t>(…)</a:t>
            </a:r>
            <a:r>
              <a:rPr lang="en-US" dirty="0"/>
              <a:t>  to display the folder of traces</a:t>
            </a:r>
          </a:p>
          <a:p>
            <a:pPr>
              <a:buFont typeface="+mj-lt"/>
              <a:buAutoNum type="arabicPeriod"/>
            </a:pPr>
            <a:r>
              <a:rPr lang="en-US" dirty="0"/>
              <a:t>Select and </a:t>
            </a:r>
            <a:r>
              <a:rPr lang="en-US" u="sng" dirty="0"/>
              <a:t>Open</a:t>
            </a:r>
            <a:r>
              <a:rPr lang="en-US" dirty="0"/>
              <a:t> one of the files </a:t>
            </a:r>
          </a:p>
          <a:p>
            <a:pPr marL="0" indent="0">
              <a:buNone/>
            </a:pPr>
            <a:endParaRPr lang="en-US" u="sng" dirty="0"/>
          </a:p>
        </p:txBody>
      </p:sp>
      <p:sp>
        <p:nvSpPr>
          <p:cNvPr id="3" name="Title 2"/>
          <p:cNvSpPr>
            <a:spLocks noGrp="1"/>
          </p:cNvSpPr>
          <p:nvPr>
            <p:ph type="title" idx="4294967295"/>
          </p:nvPr>
        </p:nvSpPr>
        <p:spPr>
          <a:xfrm>
            <a:off x="0" y="0"/>
            <a:ext cx="9144000" cy="836613"/>
          </a:xfrm>
        </p:spPr>
        <p:txBody>
          <a:bodyPr/>
          <a:lstStyle/>
          <a:p>
            <a:r>
              <a:rPr lang="en-US" b="1" dirty="0"/>
              <a:t>Display </a:t>
            </a:r>
            <a:r>
              <a:rPr lang="en-US" dirty="0"/>
              <a:t>the logs</a:t>
            </a:r>
            <a:endParaRPr lang="es-ES" dirty="0"/>
          </a:p>
        </p:txBody>
      </p:sp>
      <p:grpSp>
        <p:nvGrpSpPr>
          <p:cNvPr id="13" name="Group 12"/>
          <p:cNvGrpSpPr/>
          <p:nvPr/>
        </p:nvGrpSpPr>
        <p:grpSpPr>
          <a:xfrm>
            <a:off x="2654774" y="1536352"/>
            <a:ext cx="591940" cy="481707"/>
            <a:chOff x="1707517" y="1467106"/>
            <a:chExt cx="591940" cy="481707"/>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63" name="Straight Connector 62"/>
          <p:cNvCxnSpPr/>
          <p:nvPr/>
        </p:nvCxnSpPr>
        <p:spPr bwMode="auto">
          <a:xfrm flipH="1">
            <a:off x="8307916" y="1232807"/>
            <a:ext cx="92286" cy="972852"/>
          </a:xfrm>
          <a:prstGeom prst="line">
            <a:avLst/>
          </a:prstGeom>
          <a:solidFill>
            <a:srgbClr val="00B8FF"/>
          </a:solidFill>
          <a:ln w="28575" cap="flat" cmpd="sng" algn="ctr">
            <a:solidFill>
              <a:schemeClr val="bg1"/>
            </a:solidFill>
            <a:prstDash val="sysDot"/>
            <a:round/>
            <a:headEnd type="none" w="med" len="med"/>
            <a:tailEnd type="triangle" w="med" len="med"/>
          </a:ln>
          <a:effectLst/>
        </p:spPr>
      </p:cxnSp>
      <p:pic>
        <p:nvPicPr>
          <p:cNvPr id="34" name="Picture 33"/>
          <p:cNvPicPr>
            <a:picLocks noChangeAspect="1"/>
          </p:cNvPicPr>
          <p:nvPr/>
        </p:nvPicPr>
        <p:blipFill>
          <a:blip r:embed="rId4"/>
          <a:stretch>
            <a:fillRect/>
          </a:stretch>
        </p:blipFill>
        <p:spPr>
          <a:xfrm>
            <a:off x="4681097" y="1083432"/>
            <a:ext cx="4320000" cy="2594158"/>
          </a:xfrm>
          <a:prstGeom prst="rect">
            <a:avLst/>
          </a:prstGeom>
          <a:ln>
            <a:noFill/>
          </a:ln>
          <a:effectLst>
            <a:outerShdw blurRad="190500" algn="tl" rotWithShape="0">
              <a:srgbClr val="000000">
                <a:alpha val="70000"/>
              </a:srgbClr>
            </a:outerShdw>
          </a:effectLst>
        </p:spPr>
      </p:pic>
      <p:grpSp>
        <p:nvGrpSpPr>
          <p:cNvPr id="35" name="Group 34"/>
          <p:cNvGrpSpPr/>
          <p:nvPr/>
        </p:nvGrpSpPr>
        <p:grpSpPr>
          <a:xfrm>
            <a:off x="8130542" y="1290027"/>
            <a:ext cx="591940" cy="481707"/>
            <a:chOff x="1707517" y="1467106"/>
            <a:chExt cx="591940" cy="481707"/>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0" name="TextBox 3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4" name="Group 43"/>
          <p:cNvGrpSpPr/>
          <p:nvPr/>
        </p:nvGrpSpPr>
        <p:grpSpPr>
          <a:xfrm>
            <a:off x="6854557" y="3440716"/>
            <a:ext cx="591940" cy="481707"/>
            <a:chOff x="1707517" y="1467106"/>
            <a:chExt cx="591940" cy="481707"/>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6" name="TextBox 4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47" name="Group 46"/>
          <p:cNvGrpSpPr/>
          <p:nvPr/>
        </p:nvGrpSpPr>
        <p:grpSpPr>
          <a:xfrm>
            <a:off x="5999715" y="1633234"/>
            <a:ext cx="591940" cy="481707"/>
            <a:chOff x="1707517" y="1467106"/>
            <a:chExt cx="591940" cy="481707"/>
          </a:xfrm>
        </p:grpSpPr>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9" name="TextBox 4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22141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9565" y="0"/>
            <a:ext cx="9124435" cy="762000"/>
          </a:xfrm>
          <a:prstGeom prst="rect">
            <a:avLst/>
          </a:prstGeom>
          <a:solidFill>
            <a:schemeClr val="accent3">
              <a:lumMod val="95000"/>
            </a:schemeClr>
          </a:solidFill>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2" name="Content Placeholder 1"/>
          <p:cNvSpPr>
            <a:spLocks noGrp="1"/>
          </p:cNvSpPr>
          <p:nvPr>
            <p:ph idx="1"/>
          </p:nvPr>
        </p:nvSpPr>
        <p:spPr>
          <a:xfrm>
            <a:off x="457200" y="4162096"/>
            <a:ext cx="8220075" cy="2219231"/>
          </a:xfrm>
        </p:spPr>
        <p:txBody>
          <a:bodyPr/>
          <a:lstStyle/>
          <a:p>
            <a:pPr marL="0" indent="0">
              <a:buNone/>
            </a:pPr>
            <a:r>
              <a:rPr lang="en-US" sz="2400" b="1" dirty="0">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provides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SyncE, PTP, </a:t>
            </a:r>
            <a:r>
              <a:rPr lang="en-US" dirty="0" err="1">
                <a:solidFill>
                  <a:schemeClr val="tx1"/>
                </a:solidFill>
                <a:ea typeface="SimSun"/>
              </a:rPr>
              <a:t>GbE</a:t>
            </a:r>
            <a:r>
              <a:rPr lang="en-US" dirty="0">
                <a:solidFill>
                  <a:schemeClr val="tx1"/>
                </a:solidFill>
                <a:ea typeface="SimSun"/>
              </a:rPr>
              <a:t>,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r>
              <a:rPr lang="en-US" dirty="0">
                <a:solidFill>
                  <a:schemeClr val="bg1">
                    <a:lumMod val="50000"/>
                  </a:schemeClr>
                </a:solidFill>
              </a:rPr>
              <a:t>It 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pic>
        <p:nvPicPr>
          <p:cNvPr id="4" name="Picture 8"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578612" y="1954127"/>
            <a:ext cx="2312844" cy="7469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997637"/>
            <a:ext cx="7704856" cy="301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Grp="1" noChangeArrowheads="1"/>
          </p:cNvSpPr>
          <p:nvPr>
            <p:ph type="title" idx="4294967295"/>
          </p:nvPr>
        </p:nvSpPr>
        <p:spPr>
          <a:xfrm>
            <a:off x="0" y="0"/>
            <a:ext cx="9144000" cy="762000"/>
          </a:xfrm>
        </p:spPr>
        <p:txBody>
          <a:bodyPr tIns="31680"/>
          <a:lstStyle/>
          <a:p>
            <a:pPr eaLnBrk="1">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p>
        </p:txBody>
      </p:sp>
    </p:spTree>
    <p:extLst>
      <p:ext uri="{BB962C8B-B14F-4D97-AF65-F5344CB8AC3E}">
        <p14:creationId xmlns:p14="http://schemas.microsoft.com/office/powerpoint/2010/main" val="3952638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675582" y="1328264"/>
            <a:ext cx="4320000" cy="2610637"/>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06752" y="4306918"/>
            <a:ext cx="8472389" cy="2476468"/>
          </a:xfrm>
        </p:spPr>
        <p:txBody>
          <a:bodyPr/>
          <a:lstStyle/>
          <a:p>
            <a:pPr marL="0" indent="0">
              <a:buNone/>
            </a:pPr>
            <a:r>
              <a:rPr lang="en-US" dirty="0"/>
              <a:t>You can display the trace of the evolution of the previously selected parameters:</a:t>
            </a:r>
          </a:p>
          <a:p>
            <a:pPr>
              <a:buFont typeface="+mj-lt"/>
              <a:buAutoNum type="arabicPeriod"/>
            </a:pPr>
            <a:r>
              <a:rPr lang="en-US" dirty="0"/>
              <a:t>View and analyze the details of the histogram</a:t>
            </a:r>
          </a:p>
          <a:p>
            <a:pPr>
              <a:buFont typeface="+mj-lt"/>
              <a:buAutoNum type="arabicPeriod"/>
            </a:pPr>
            <a:r>
              <a:rPr lang="en-US" dirty="0"/>
              <a:t>Set the scale at your preferred zoom level</a:t>
            </a:r>
          </a:p>
          <a:p>
            <a:pPr>
              <a:buFont typeface="+mj-lt"/>
              <a:buAutoNum type="arabicPeriod"/>
            </a:pPr>
            <a:r>
              <a:rPr lang="en-US" dirty="0"/>
              <a:t>Selected one event to display a more detailed diagram</a:t>
            </a:r>
          </a:p>
          <a:p>
            <a:pPr>
              <a:buFont typeface="+mj-lt"/>
              <a:buAutoNum type="arabicPeriod"/>
            </a:pPr>
            <a:r>
              <a:rPr lang="en-US" dirty="0"/>
              <a:t>Click on the screen to know the exact value at one specific time</a:t>
            </a:r>
          </a:p>
        </p:txBody>
      </p:sp>
      <p:sp>
        <p:nvSpPr>
          <p:cNvPr id="3" name="Title 2"/>
          <p:cNvSpPr>
            <a:spLocks noGrp="1"/>
          </p:cNvSpPr>
          <p:nvPr>
            <p:ph type="title" idx="4294967295"/>
          </p:nvPr>
        </p:nvSpPr>
        <p:spPr>
          <a:xfrm>
            <a:off x="0" y="0"/>
            <a:ext cx="9144000" cy="836613"/>
          </a:xfrm>
        </p:spPr>
        <p:txBody>
          <a:bodyPr/>
          <a:lstStyle/>
          <a:p>
            <a:r>
              <a:rPr lang="nl-NL" b="1" dirty="0"/>
              <a:t>Event logger </a:t>
            </a:r>
            <a:r>
              <a:rPr lang="nl-NL" dirty="0"/>
              <a:t>results</a:t>
            </a:r>
            <a:endParaRPr lang="es-ES" dirty="0"/>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2137" y="913964"/>
            <a:ext cx="661687" cy="442646"/>
          </a:xfrm>
          <a:prstGeom prst="rect">
            <a:avLst/>
          </a:prstGeom>
        </p:spPr>
      </p:pic>
      <p:sp>
        <p:nvSpPr>
          <p:cNvPr id="30" name="TextBox 29"/>
          <p:cNvSpPr txBox="1"/>
          <p:nvPr/>
        </p:nvSpPr>
        <p:spPr>
          <a:xfrm>
            <a:off x="7000750" y="770140"/>
            <a:ext cx="269626" cy="276999"/>
          </a:xfrm>
          <a:prstGeom prst="rect">
            <a:avLst/>
          </a:prstGeom>
          <a:noFill/>
        </p:spPr>
        <p:txBody>
          <a:bodyPr wrap="none" rtlCol="0">
            <a:spAutoFit/>
          </a:bodyPr>
          <a:lstStyle/>
          <a:p>
            <a:r>
              <a:rPr lang="en-US" dirty="0">
                <a:solidFill>
                  <a:srgbClr val="3E1FF5"/>
                </a:solidFill>
              </a:rPr>
              <a:t>4</a:t>
            </a:r>
          </a:p>
        </p:txBody>
      </p:sp>
      <p:grpSp>
        <p:nvGrpSpPr>
          <p:cNvPr id="25" name="Group 24"/>
          <p:cNvGrpSpPr/>
          <p:nvPr/>
        </p:nvGrpSpPr>
        <p:grpSpPr>
          <a:xfrm>
            <a:off x="5613215" y="2556607"/>
            <a:ext cx="591940" cy="481707"/>
            <a:chOff x="1707517" y="1467106"/>
            <a:chExt cx="591940" cy="481707"/>
          </a:xfrm>
        </p:grpSpPr>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7" name="TextBox 2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4</a:t>
              </a:r>
            </a:p>
          </p:txBody>
        </p:sp>
      </p:grpSp>
      <p:grpSp>
        <p:nvGrpSpPr>
          <p:cNvPr id="39" name="Group 38"/>
          <p:cNvGrpSpPr/>
          <p:nvPr/>
        </p:nvGrpSpPr>
        <p:grpSpPr>
          <a:xfrm>
            <a:off x="8104231" y="1683169"/>
            <a:ext cx="591940" cy="481707"/>
            <a:chOff x="1707517" y="1467106"/>
            <a:chExt cx="591940" cy="481707"/>
          </a:xfrm>
        </p:grpSpPr>
        <p:pic>
          <p:nvPicPr>
            <p:cNvPr id="40" name="Picture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1" name="TextBox 40"/>
            <p:cNvSpPr txBox="1"/>
            <p:nvPr/>
          </p:nvSpPr>
          <p:spPr>
            <a:xfrm>
              <a:off x="1776618" y="1671814"/>
              <a:ext cx="312906" cy="276999"/>
            </a:xfrm>
            <a:prstGeom prst="rect">
              <a:avLst/>
            </a:prstGeom>
            <a:noFill/>
          </p:spPr>
          <p:txBody>
            <a:bodyPr wrap="none" rtlCol="0">
              <a:spAutoFit/>
            </a:bodyPr>
            <a:lstStyle/>
            <a:p>
              <a:r>
                <a:rPr lang="en-US" dirty="0">
                  <a:solidFill>
                    <a:srgbClr val="3E1FF5"/>
                  </a:solidFill>
                </a:rPr>
                <a:t>6 </a:t>
              </a:r>
            </a:p>
          </p:txBody>
        </p:sp>
      </p:grpSp>
      <p:pic>
        <p:nvPicPr>
          <p:cNvPr id="21" name="Picture 20"/>
          <p:cNvPicPr>
            <a:picLocks noChangeAspect="1"/>
          </p:cNvPicPr>
          <p:nvPr/>
        </p:nvPicPr>
        <p:blipFill>
          <a:blip r:embed="rId5"/>
          <a:stretch>
            <a:fillRect/>
          </a:stretch>
        </p:blipFill>
        <p:spPr>
          <a:xfrm>
            <a:off x="193786" y="1332000"/>
            <a:ext cx="4320000" cy="2575800"/>
          </a:xfrm>
          <a:prstGeom prst="rect">
            <a:avLst/>
          </a:prstGeom>
          <a:ln>
            <a:noFill/>
          </a:ln>
          <a:effectLst>
            <a:outerShdw blurRad="190500" algn="tl" rotWithShape="0">
              <a:srgbClr val="000000">
                <a:alpha val="70000"/>
              </a:srgbClr>
            </a:outerShdw>
          </a:effectLst>
        </p:spPr>
      </p:pic>
      <p:grpSp>
        <p:nvGrpSpPr>
          <p:cNvPr id="45" name="Group 44"/>
          <p:cNvGrpSpPr/>
          <p:nvPr/>
        </p:nvGrpSpPr>
        <p:grpSpPr>
          <a:xfrm>
            <a:off x="815767" y="3712700"/>
            <a:ext cx="591940" cy="481707"/>
            <a:chOff x="1707517" y="1467106"/>
            <a:chExt cx="591940" cy="481707"/>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47" name="TextBox 46"/>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48" name="Group 47"/>
          <p:cNvGrpSpPr/>
          <p:nvPr/>
        </p:nvGrpSpPr>
        <p:grpSpPr>
          <a:xfrm>
            <a:off x="1685843" y="3678775"/>
            <a:ext cx="591940" cy="481707"/>
            <a:chOff x="1707517" y="1467106"/>
            <a:chExt cx="591940" cy="481707"/>
          </a:xfrm>
        </p:grpSpPr>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0" name="TextBox 4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51" name="Group 50"/>
          <p:cNvGrpSpPr/>
          <p:nvPr/>
        </p:nvGrpSpPr>
        <p:grpSpPr>
          <a:xfrm>
            <a:off x="2585739" y="3712700"/>
            <a:ext cx="591940" cy="481707"/>
            <a:chOff x="1707517" y="1467106"/>
            <a:chExt cx="591940" cy="481707"/>
          </a:xfrm>
        </p:grpSpPr>
        <p:pic>
          <p:nvPicPr>
            <p:cNvPr id="52" name="Picture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3" name="TextBox 5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31" name="Group 30"/>
          <p:cNvGrpSpPr/>
          <p:nvPr/>
        </p:nvGrpSpPr>
        <p:grpSpPr>
          <a:xfrm>
            <a:off x="1965792" y="750954"/>
            <a:ext cx="661687" cy="599170"/>
            <a:chOff x="2428577" y="858424"/>
            <a:chExt cx="661687" cy="599170"/>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8577" y="1014948"/>
              <a:ext cx="661687" cy="442646"/>
            </a:xfrm>
            <a:prstGeom prst="rect">
              <a:avLst/>
            </a:prstGeom>
          </p:spPr>
        </p:pic>
        <p:sp>
          <p:nvSpPr>
            <p:cNvPr id="33" name="TextBox 32"/>
            <p:cNvSpPr txBox="1"/>
            <p:nvPr/>
          </p:nvSpPr>
          <p:spPr>
            <a:xfrm>
              <a:off x="2647190" y="858424"/>
              <a:ext cx="269626" cy="276999"/>
            </a:xfrm>
            <a:prstGeom prst="rect">
              <a:avLst/>
            </a:prstGeom>
            <a:noFill/>
          </p:spPr>
          <p:txBody>
            <a:bodyPr wrap="none" rtlCol="0">
              <a:spAutoFit/>
            </a:bodyPr>
            <a:lstStyle/>
            <a:p>
              <a:r>
                <a:rPr lang="en-US" dirty="0">
                  <a:solidFill>
                    <a:schemeClr val="accent6"/>
                  </a:solidFill>
                </a:rPr>
                <a:t>1</a:t>
              </a:r>
            </a:p>
          </p:txBody>
        </p:sp>
      </p:grpSp>
      <p:grpSp>
        <p:nvGrpSpPr>
          <p:cNvPr id="54" name="Group 53"/>
          <p:cNvGrpSpPr/>
          <p:nvPr/>
        </p:nvGrpSpPr>
        <p:grpSpPr>
          <a:xfrm>
            <a:off x="-13892" y="1964904"/>
            <a:ext cx="591940" cy="481707"/>
            <a:chOff x="1707517" y="1467106"/>
            <a:chExt cx="591940" cy="481707"/>
          </a:xfrm>
        </p:grpSpPr>
        <p:pic>
          <p:nvPicPr>
            <p:cNvPr id="55" name="Picture 5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56" name="TextBox 5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
        <p:nvSpPr>
          <p:cNvPr id="38" name="Rounded Rectangle 37"/>
          <p:cNvSpPr/>
          <p:nvPr/>
        </p:nvSpPr>
        <p:spPr bwMode="auto">
          <a:xfrm>
            <a:off x="6867332" y="1557341"/>
            <a:ext cx="517718" cy="216051"/>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Tree>
    <p:extLst>
      <p:ext uri="{BB962C8B-B14F-4D97-AF65-F5344CB8AC3E}">
        <p14:creationId xmlns:p14="http://schemas.microsoft.com/office/powerpoint/2010/main" val="1882880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165336"/>
            <a:ext cx="8559800" cy="2215991"/>
          </a:xfrm>
        </p:spPr>
        <p:txBody>
          <a:bodyPr/>
          <a:lstStyle/>
          <a:p>
            <a:pPr>
              <a:buFont typeface="+mj-lt"/>
              <a:buAutoNum type="arabicPeriod"/>
            </a:pPr>
            <a:r>
              <a:rPr lang="en-US" dirty="0"/>
              <a:t>To change the scale horizontally click one time, for vertical two times</a:t>
            </a:r>
          </a:p>
          <a:p>
            <a:pPr>
              <a:buFont typeface="+mj-lt"/>
              <a:buAutoNum type="arabicPeriod"/>
            </a:pPr>
            <a:r>
              <a:rPr lang="en-US" dirty="0"/>
              <a:t>Click in the </a:t>
            </a:r>
            <a:r>
              <a:rPr lang="en-US" u="sng" dirty="0"/>
              <a:t>red </a:t>
            </a:r>
            <a:r>
              <a:rPr lang="en-US" u="sng" dirty="0" err="1"/>
              <a:t>buttom</a:t>
            </a:r>
            <a:r>
              <a:rPr lang="en-US" dirty="0"/>
              <a:t> and draw to the left or to the right</a:t>
            </a:r>
          </a:p>
          <a:p>
            <a:pPr>
              <a:buFont typeface="+mj-lt"/>
              <a:buAutoNum type="arabicPeriod"/>
            </a:pPr>
            <a:r>
              <a:rPr lang="en-US" dirty="0"/>
              <a:t>To change the scale vertically click two times</a:t>
            </a:r>
          </a:p>
          <a:p>
            <a:pPr>
              <a:buFont typeface="+mj-lt"/>
              <a:buAutoNum type="arabicPeriod"/>
            </a:pPr>
            <a:r>
              <a:rPr lang="en-US" dirty="0"/>
              <a:t>To move the trace across the time click one of the three the </a:t>
            </a:r>
            <a:r>
              <a:rPr lang="en-US" u="sng" dirty="0"/>
              <a:t>red </a:t>
            </a:r>
            <a:r>
              <a:rPr lang="en-US" u="sng" dirty="0" err="1"/>
              <a:t>buttoms</a:t>
            </a:r>
            <a:r>
              <a:rPr lang="en-US" dirty="0"/>
              <a:t> and draw the finger up and down</a:t>
            </a:r>
          </a:p>
          <a:p>
            <a:pPr>
              <a:buFont typeface="+mj-lt"/>
              <a:buAutoNum type="arabicPeriod"/>
            </a:pPr>
            <a:r>
              <a:rPr lang="en-US" dirty="0"/>
              <a:t>Click in the auto-scale symbol to return to the initial conditions</a:t>
            </a:r>
          </a:p>
          <a:p>
            <a:pPr>
              <a:buFont typeface="+mj-lt"/>
              <a:buAutoNum type="arabicPeriod"/>
            </a:pP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Scaling</a:t>
            </a:r>
            <a:r>
              <a:rPr lang="en-US" dirty="0"/>
              <a:t> the trace</a:t>
            </a:r>
          </a:p>
        </p:txBody>
      </p:sp>
      <p:pic>
        <p:nvPicPr>
          <p:cNvPr id="6" name="Picture 5"/>
          <p:cNvPicPr>
            <a:picLocks noChangeAspect="1"/>
          </p:cNvPicPr>
          <p:nvPr/>
        </p:nvPicPr>
        <p:blipFill>
          <a:blip r:embed="rId2"/>
          <a:stretch>
            <a:fillRect/>
          </a:stretch>
        </p:blipFill>
        <p:spPr>
          <a:xfrm>
            <a:off x="4682092" y="1080147"/>
            <a:ext cx="4320000" cy="258661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3"/>
          <a:stretch>
            <a:fillRect/>
          </a:stretch>
        </p:blipFill>
        <p:spPr>
          <a:xfrm>
            <a:off x="180254" y="1086191"/>
            <a:ext cx="4320000" cy="2595244"/>
          </a:xfrm>
          <a:prstGeom prst="rect">
            <a:avLst/>
          </a:prstGeom>
          <a:ln>
            <a:noFill/>
          </a:ln>
          <a:effectLst>
            <a:outerShdw blurRad="190500" algn="tl" rotWithShape="0">
              <a:srgbClr val="000000">
                <a:alpha val="70000"/>
              </a:srgbClr>
            </a:outerShdw>
          </a:effectLst>
        </p:spPr>
      </p:pic>
      <p:grpSp>
        <p:nvGrpSpPr>
          <p:cNvPr id="8" name="Group 7"/>
          <p:cNvGrpSpPr/>
          <p:nvPr/>
        </p:nvGrpSpPr>
        <p:grpSpPr>
          <a:xfrm>
            <a:off x="47548" y="3455421"/>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1" name="Group 10"/>
          <p:cNvGrpSpPr/>
          <p:nvPr/>
        </p:nvGrpSpPr>
        <p:grpSpPr>
          <a:xfrm>
            <a:off x="7898616" y="2179105"/>
            <a:ext cx="591940" cy="481707"/>
            <a:chOff x="1707517" y="1467106"/>
            <a:chExt cx="591940" cy="481707"/>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3" name="TextBox 1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cxnSp>
        <p:nvCxnSpPr>
          <p:cNvPr id="5" name="Straight Arrow Connector 4"/>
          <p:cNvCxnSpPr/>
          <p:nvPr/>
        </p:nvCxnSpPr>
        <p:spPr bwMode="auto">
          <a:xfrm>
            <a:off x="1651000" y="3263900"/>
            <a:ext cx="787400" cy="0"/>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7" name="Straight Arrow Connector 16"/>
          <p:cNvCxnSpPr/>
          <p:nvPr/>
        </p:nvCxnSpPr>
        <p:spPr bwMode="auto">
          <a:xfrm flipH="1" flipV="1">
            <a:off x="587855" y="3251626"/>
            <a:ext cx="815040" cy="7459"/>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1093682" y="3139840"/>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4" name="Group 23"/>
          <p:cNvGrpSpPr/>
          <p:nvPr/>
        </p:nvGrpSpPr>
        <p:grpSpPr>
          <a:xfrm>
            <a:off x="4646302" y="3496632"/>
            <a:ext cx="591940" cy="481707"/>
            <a:chOff x="1707517" y="1467106"/>
            <a:chExt cx="591940" cy="481707"/>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6" name="TextBox 2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27" name="Group 26"/>
          <p:cNvGrpSpPr/>
          <p:nvPr/>
        </p:nvGrpSpPr>
        <p:grpSpPr>
          <a:xfrm>
            <a:off x="4557497" y="3300164"/>
            <a:ext cx="591940" cy="481707"/>
            <a:chOff x="1707517" y="1467106"/>
            <a:chExt cx="591940" cy="481707"/>
          </a:xfrm>
        </p:grpSpPr>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9" name="TextBox 2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5</a:t>
              </a:r>
            </a:p>
          </p:txBody>
        </p:sp>
      </p:grpSp>
    </p:spTree>
    <p:extLst>
      <p:ext uri="{BB962C8B-B14F-4D97-AF65-F5344CB8AC3E}">
        <p14:creationId xmlns:p14="http://schemas.microsoft.com/office/powerpoint/2010/main" val="20055949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179797" y="1080000"/>
            <a:ext cx="4320000" cy="2610581"/>
          </a:xfrm>
          <a:prstGeom prst="rect">
            <a:avLst/>
          </a:prstGeom>
          <a:ln>
            <a:noFill/>
          </a:ln>
          <a:effectLst>
            <a:outerShdw blurRad="190500" algn="tl" rotWithShape="0">
              <a:srgbClr val="000000">
                <a:alpha val="70000"/>
              </a:srgbClr>
            </a:outerShdw>
          </a:effectLst>
        </p:spPr>
      </p:pic>
      <p:pic>
        <p:nvPicPr>
          <p:cNvPr id="18" name="Picture 17"/>
          <p:cNvPicPr>
            <a:picLocks noChangeAspect="1"/>
          </p:cNvPicPr>
          <p:nvPr/>
        </p:nvPicPr>
        <p:blipFill>
          <a:blip r:embed="rId3"/>
          <a:stretch>
            <a:fillRect/>
          </a:stretch>
        </p:blipFill>
        <p:spPr>
          <a:xfrm>
            <a:off x="4664779" y="1080000"/>
            <a:ext cx="4352221" cy="2639693"/>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57200" y="4165336"/>
            <a:ext cx="8559800" cy="2215991"/>
          </a:xfrm>
        </p:spPr>
        <p:txBody>
          <a:bodyPr/>
          <a:lstStyle/>
          <a:p>
            <a:pPr marL="0" indent="0">
              <a:buNone/>
            </a:pPr>
            <a:r>
              <a:rPr lang="en-US" dirty="0"/>
              <a:t>To export log files in CSV format:</a:t>
            </a:r>
          </a:p>
          <a:p>
            <a:pPr>
              <a:buFont typeface="+mj-lt"/>
              <a:buAutoNum type="arabicPeriod"/>
            </a:pPr>
            <a:r>
              <a:rPr lang="en-US" dirty="0"/>
              <a:t>Go </a:t>
            </a:r>
            <a:r>
              <a:rPr lang="en-US" u="sng" dirty="0"/>
              <a:t>Home</a:t>
            </a:r>
            <a:r>
              <a:rPr lang="en-US" dirty="0"/>
              <a:t> &gt; [</a:t>
            </a:r>
            <a:r>
              <a:rPr lang="en-US" u="sng" dirty="0"/>
              <a:t>File</a:t>
            </a:r>
            <a:r>
              <a:rPr lang="en-US" i="1" u="sng" dirty="0"/>
              <a:t> </a:t>
            </a:r>
            <a:r>
              <a:rPr lang="en-US" u="sng" dirty="0"/>
              <a:t>icon</a:t>
            </a:r>
            <a:r>
              <a:rPr lang="en-US" dirty="0"/>
              <a:t>] &gt; </a:t>
            </a:r>
            <a:r>
              <a:rPr lang="en-US" u="sng" dirty="0"/>
              <a:t>Configuration files</a:t>
            </a:r>
            <a:r>
              <a:rPr lang="en-US" i="1" dirty="0"/>
              <a:t> </a:t>
            </a:r>
            <a:r>
              <a:rPr lang="en-US" dirty="0"/>
              <a:t>| </a:t>
            </a:r>
            <a:r>
              <a:rPr lang="en-US" u="sng" dirty="0"/>
              <a:t>Report files</a:t>
            </a:r>
            <a:r>
              <a:rPr lang="en-US" dirty="0"/>
              <a:t> &gt; </a:t>
            </a:r>
            <a:r>
              <a:rPr lang="en-US" u="sng" dirty="0"/>
              <a:t>Internal memory</a:t>
            </a:r>
            <a:br>
              <a:rPr lang="en-US" u="sng" dirty="0"/>
            </a:br>
            <a:r>
              <a:rPr lang="en-US" dirty="0"/>
              <a:t>to list the files currently stored in the unit</a:t>
            </a:r>
          </a:p>
          <a:p>
            <a:pPr>
              <a:buFont typeface="+mj-lt"/>
              <a:buAutoNum type="arabicPeriod"/>
            </a:pPr>
            <a:r>
              <a:rPr lang="en-US" dirty="0"/>
              <a:t>Select the files you want to export: </a:t>
            </a:r>
            <a:r>
              <a:rPr lang="en-US" u="sng" dirty="0"/>
              <a:t>File name</a:t>
            </a:r>
            <a:r>
              <a:rPr lang="en-US" dirty="0"/>
              <a:t> &gt; </a:t>
            </a:r>
            <a:r>
              <a:rPr lang="en-US" u="sng" dirty="0"/>
              <a:t>Export</a:t>
            </a:r>
            <a:r>
              <a:rPr lang="en-US" dirty="0"/>
              <a:t>  </a:t>
            </a:r>
          </a:p>
          <a:p>
            <a:pPr>
              <a:buFont typeface="+mj-lt"/>
              <a:buAutoNum type="arabicPeriod"/>
            </a:pPr>
            <a:r>
              <a:rPr lang="en-US" dirty="0"/>
              <a:t>Choose an external device:  </a:t>
            </a:r>
            <a:r>
              <a:rPr lang="en-US" u="sng" dirty="0"/>
              <a:t>micro SD</a:t>
            </a:r>
            <a:r>
              <a:rPr lang="en-US" dirty="0"/>
              <a:t> | </a:t>
            </a:r>
            <a:r>
              <a:rPr lang="en-US" u="sng" dirty="0"/>
              <a:t>USB</a:t>
            </a:r>
          </a:p>
          <a:p>
            <a:pPr>
              <a:buFont typeface="+mj-lt"/>
              <a:buAutoNum type="arabicPeriod"/>
            </a:pPr>
            <a:r>
              <a:rPr lang="en-US" dirty="0"/>
              <a:t>If no external device a popup will appear: ‘No devices present</a:t>
            </a:r>
            <a:r>
              <a:rPr lang="en-US" i="1" dirty="0"/>
              <a:t>’</a:t>
            </a:r>
            <a:endParaRPr lang="en-US" dirty="0"/>
          </a:p>
          <a:p>
            <a:pPr>
              <a:buFont typeface="+mj-lt"/>
              <a:buAutoNum type="arabicPeriod"/>
            </a:pPr>
            <a:endParaRPr lang="en-US" dirty="0"/>
          </a:p>
          <a:p>
            <a:pPr>
              <a:buFont typeface="+mj-lt"/>
              <a:buAutoNum type="arabicPeriod"/>
            </a:pPr>
            <a:endParaRPr lang="en-US" dirty="0"/>
          </a:p>
          <a:p>
            <a:endParaRPr lang="en-US" dirty="0"/>
          </a:p>
        </p:txBody>
      </p:sp>
      <p:sp>
        <p:nvSpPr>
          <p:cNvPr id="3" name="Title 2"/>
          <p:cNvSpPr>
            <a:spLocks noGrp="1"/>
          </p:cNvSpPr>
          <p:nvPr>
            <p:ph type="title" idx="4294967295"/>
          </p:nvPr>
        </p:nvSpPr>
        <p:spPr/>
        <p:txBody>
          <a:bodyPr/>
          <a:lstStyle/>
          <a:p>
            <a:r>
              <a:rPr lang="en-US" b="1" dirty="0"/>
              <a:t>Exporting</a:t>
            </a:r>
            <a:r>
              <a:rPr lang="en-US" dirty="0"/>
              <a:t> Logs</a:t>
            </a:r>
          </a:p>
        </p:txBody>
      </p:sp>
      <p:cxnSp>
        <p:nvCxnSpPr>
          <p:cNvPr id="19" name="Straight Arrow Connector 18"/>
          <p:cNvCxnSpPr/>
          <p:nvPr/>
        </p:nvCxnSpPr>
        <p:spPr bwMode="auto">
          <a:xfrm flipV="1">
            <a:off x="8305800" y="1535538"/>
            <a:ext cx="6350" cy="597572"/>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cxnSp>
        <p:nvCxnSpPr>
          <p:cNvPr id="22" name="Straight Arrow Connector 21"/>
          <p:cNvCxnSpPr/>
          <p:nvPr/>
        </p:nvCxnSpPr>
        <p:spPr bwMode="auto">
          <a:xfrm>
            <a:off x="8312150" y="2447281"/>
            <a:ext cx="13440" cy="706341"/>
          </a:xfrm>
          <a:prstGeom prst="straightConnector1">
            <a:avLst/>
          </a:prstGeom>
          <a:solidFill>
            <a:srgbClr val="00B8FF"/>
          </a:solidFill>
          <a:ln w="28575" cap="flat" cmpd="sng" algn="ctr">
            <a:solidFill>
              <a:schemeClr val="bg1"/>
            </a:solidFill>
            <a:prstDash val="sysDash"/>
            <a:round/>
            <a:headEnd type="none" w="med" len="med"/>
            <a:tailEnd type="triangle"/>
          </a:ln>
          <a:effectLst/>
        </p:spPr>
      </p:cxnSp>
      <p:grpSp>
        <p:nvGrpSpPr>
          <p:cNvPr id="14" name="Group 13"/>
          <p:cNvGrpSpPr/>
          <p:nvPr/>
        </p:nvGrpSpPr>
        <p:grpSpPr>
          <a:xfrm>
            <a:off x="6544349" y="3548613"/>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8" name="Group 7"/>
          <p:cNvGrpSpPr/>
          <p:nvPr/>
        </p:nvGrpSpPr>
        <p:grpSpPr>
          <a:xfrm>
            <a:off x="6771218" y="2398632"/>
            <a:ext cx="591940" cy="481707"/>
            <a:chOff x="1707517" y="1467106"/>
            <a:chExt cx="591940" cy="48170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0" name="TextBox 9"/>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grpSp>
        <p:nvGrpSpPr>
          <p:cNvPr id="30" name="Group 29"/>
          <p:cNvGrpSpPr/>
          <p:nvPr/>
        </p:nvGrpSpPr>
        <p:grpSpPr>
          <a:xfrm>
            <a:off x="4436032" y="2449784"/>
            <a:ext cx="591940" cy="481707"/>
            <a:chOff x="1707517" y="1467106"/>
            <a:chExt cx="591940" cy="481707"/>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2" name="TextBox 3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36" name="Group 35"/>
          <p:cNvGrpSpPr/>
          <p:nvPr/>
        </p:nvGrpSpPr>
        <p:grpSpPr>
          <a:xfrm>
            <a:off x="2150032" y="1352617"/>
            <a:ext cx="591940" cy="481707"/>
            <a:chOff x="1707517" y="1467106"/>
            <a:chExt cx="591940" cy="481707"/>
          </a:xfrm>
        </p:grpSpPr>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38" name="TextBox 3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560110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2"/>
          <p:cNvSpPr txBox="1"/>
          <p:nvPr/>
        </p:nvSpPr>
        <p:spPr>
          <a:xfrm>
            <a:off x="171451" y="1023883"/>
            <a:ext cx="8794750" cy="5839419"/>
          </a:xfrm>
          <a:prstGeom prst="rect">
            <a:avLst/>
          </a:prstGeom>
        </p:spPr>
        <p:txBody>
          <a:bodyPr vert="horz" wrap="square" lIns="0" tIns="22225" rIns="0" bIns="0" numCol="3" rtlCol="0">
            <a:spAutoFit/>
          </a:bodyPr>
          <a:lstStyle/>
          <a:p>
            <a:pPr marL="12700">
              <a:lnSpc>
                <a:spcPct val="100000"/>
              </a:lnSpc>
              <a:spcBef>
                <a:spcPts val="1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AAA</a:t>
            </a:r>
            <a:r>
              <a:rPr sz="900" kern="1700" spc="10" dirty="0">
                <a:solidFill>
                  <a:schemeClr val="accent6">
                    <a:lumMod val="50000"/>
                  </a:schemeClr>
                </a:solidFill>
                <a:latin typeface="Calibri Light" panose="020F0302020204030204" pitchFamily="34" charset="0"/>
                <a:cs typeface="Calibri Light" panose="020F0302020204030204" pitchFamily="34" charset="0"/>
              </a:rPr>
              <a:t>: Authentication, Authorization, and Accounting</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ACL</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Control List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AP</a:t>
            </a:r>
            <a:r>
              <a:rPr sz="900" kern="1700" spc="10" dirty="0">
                <a:solidFill>
                  <a:schemeClr val="accent6">
                    <a:lumMod val="50000"/>
                  </a:schemeClr>
                </a:solidFill>
                <a:latin typeface="Calibri Light" panose="020F0302020204030204" pitchFamily="34" charset="0"/>
                <a:cs typeface="Calibri Light" panose="020F0302020204030204" pitchFamily="34" charset="0"/>
              </a:rPr>
              <a:t>: Access Point</a:t>
            </a:r>
          </a:p>
          <a:p>
            <a:pPr marL="12700" marR="146685">
              <a:lnSpc>
                <a:spcPct val="102299"/>
              </a:lnSpc>
              <a:spcBef>
                <a:spcPts val="5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Busbar</a:t>
            </a:r>
            <a:r>
              <a:rPr sz="900" kern="1700" spc="10" dirty="0">
                <a:solidFill>
                  <a:schemeClr val="accent6">
                    <a:lumMod val="50000"/>
                  </a:schemeClr>
                </a:solidFill>
                <a:latin typeface="Calibri Light" panose="020F0302020204030204" pitchFamily="34" charset="0"/>
                <a:cs typeface="Calibri Light" panose="020F0302020204030204" pitchFamily="34" charset="0"/>
              </a:rPr>
              <a:t>: Metallic strip or bar, typically housed inside switchgear, panel  boards, and busway enclosures for local high current power distribution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C37.94</a:t>
            </a:r>
            <a:r>
              <a:rPr sz="900" kern="1700" spc="10" dirty="0">
                <a:solidFill>
                  <a:schemeClr val="accent6">
                    <a:lumMod val="50000"/>
                  </a:schemeClr>
                </a:solidFill>
                <a:latin typeface="Calibri Light" panose="020F0302020204030204" pitchFamily="34" charset="0"/>
                <a:cs typeface="Calibri Light" panose="020F0302020204030204" pitchFamily="34" charset="0"/>
              </a:rPr>
              <a:t>: TDM interface devoted for teleprotection</a:t>
            </a:r>
          </a:p>
          <a:p>
            <a:pPr marL="12700" marR="5080">
              <a:lnSpc>
                <a:spcPts val="1300"/>
              </a:lnSpc>
              <a:spcBef>
                <a:spcPts val="1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a:t>
            </a:r>
            <a:r>
              <a:rPr sz="900" kern="1700" spc="10" dirty="0">
                <a:solidFill>
                  <a:schemeClr val="accent6">
                    <a:lumMod val="50000"/>
                  </a:schemeClr>
                </a:solidFill>
                <a:latin typeface="Calibri Light" panose="020F0302020204030204" pitchFamily="34" charset="0"/>
                <a:cs typeface="Calibri Light" panose="020F0302020204030204" pitchFamily="34" charset="0"/>
              </a:rPr>
              <a:t>: Circuit Breaker designed to close or open electrical circuit under normal  or abnormal conditions. It operates on relays command.</a:t>
            </a:r>
          </a:p>
          <a:p>
            <a:pPr marL="12700">
              <a:lnSpc>
                <a:spcPct val="100000"/>
              </a:lnSpc>
              <a:spcBef>
                <a:spcPts val="4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CBWFQ</a:t>
            </a:r>
            <a:r>
              <a:rPr sz="900" kern="1700" spc="10" dirty="0">
                <a:solidFill>
                  <a:schemeClr val="accent6">
                    <a:lumMod val="50000"/>
                  </a:schemeClr>
                </a:solidFill>
                <a:latin typeface="Calibri Light" panose="020F0302020204030204" pitchFamily="34" charset="0"/>
                <a:cs typeface="Calibri Light" panose="020F0302020204030204" pitchFamily="34" charset="0"/>
              </a:rPr>
              <a:t>: Class-Based Weighted Fair Queuing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CG</a:t>
            </a:r>
            <a:r>
              <a:rPr sz="900" kern="1700" spc="10" dirty="0">
                <a:solidFill>
                  <a:schemeClr val="accent6">
                    <a:lumMod val="50000"/>
                  </a:schemeClr>
                </a:solidFill>
                <a:latin typeface="Calibri Light" panose="020F0302020204030204" pitchFamily="34" charset="0"/>
                <a:cs typeface="Calibri Light" panose="020F0302020204030204" pitchFamily="34" charset="0"/>
              </a:rPr>
              <a:t>: Connected Grid</a:t>
            </a:r>
          </a:p>
          <a:p>
            <a:pPr marL="12700" marR="1454785">
              <a:lnSpc>
                <a:spcPct val="106100"/>
              </a:lnSpc>
              <a:spcBef>
                <a:spcPts val="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CID</a:t>
            </a:r>
            <a:r>
              <a:rPr sz="900" kern="1700" spc="10" dirty="0">
                <a:solidFill>
                  <a:schemeClr val="accent6">
                    <a:lumMod val="50000"/>
                  </a:schemeClr>
                </a:solidFill>
                <a:latin typeface="Calibri Light" panose="020F0302020204030204" pitchFamily="34" charset="0"/>
                <a:cs typeface="Calibri Light" panose="020F0302020204030204" pitchFamily="34" charset="0"/>
              </a:rPr>
              <a:t>: Individual configuration of each IED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CIP</a:t>
            </a:r>
            <a:r>
              <a:rPr sz="900" kern="1700" spc="10" dirty="0">
                <a:solidFill>
                  <a:schemeClr val="accent6">
                    <a:lumMod val="50000"/>
                  </a:schemeClr>
                </a:solidFill>
                <a:latin typeface="Calibri Light" panose="020F0302020204030204" pitchFamily="34" charset="0"/>
                <a:cs typeface="Calibri Light" panose="020F0302020204030204" pitchFamily="34" charset="0"/>
              </a:rPr>
              <a:t>: Critical Infrastructure Protection  </a:t>
            </a:r>
            <a:r>
              <a:rPr sz="900" b="1" kern="1700" spc="10" dirty="0">
                <a:solidFill>
                  <a:schemeClr val="accent6">
                    <a:lumMod val="50000"/>
                  </a:schemeClr>
                </a:solidFill>
                <a:latin typeface="Calibri Light" panose="020F0302020204030204" pitchFamily="34" charset="0"/>
                <a:cs typeface="Calibri Light" panose="020F0302020204030204" pitchFamily="34" charset="0"/>
              </a:rPr>
              <a:t>CLI</a:t>
            </a:r>
            <a:r>
              <a:rPr sz="900" kern="1700" spc="1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CorpSS</a:t>
            </a:r>
            <a:r>
              <a:rPr sz="900" kern="1700" spc="10" dirty="0">
                <a:solidFill>
                  <a:schemeClr val="accent6">
                    <a:lumMod val="50000"/>
                  </a:schemeClr>
                </a:solidFill>
                <a:latin typeface="Calibri Light" panose="020F0302020204030204" pitchFamily="34" charset="0"/>
                <a:cs typeface="Calibri Light" panose="020F0302020204030204" pitchFamily="34" charset="0"/>
              </a:rPr>
              <a:t>: Corporate Substation</a:t>
            </a:r>
          </a:p>
          <a:p>
            <a:pPr marL="12700" marR="40640">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CT</a:t>
            </a:r>
            <a:r>
              <a:rPr sz="900" kern="1700" spc="10" dirty="0">
                <a:solidFill>
                  <a:schemeClr val="accent6">
                    <a:lumMod val="50000"/>
                  </a:schemeClr>
                </a:solidFill>
                <a:latin typeface="Calibri Light" panose="020F0302020204030204" pitchFamily="34" charset="0"/>
                <a:cs typeface="Calibri Light" panose="020F0302020204030204" pitchFamily="34" charset="0"/>
              </a:rPr>
              <a:t>: Current Transformer, used for measurement of current, if too high to  apply directly to measuring instruments, a CT produces a proportional  current which can be measured and recorded, CT are used in metering and  protective relays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DAN</a:t>
            </a:r>
            <a:r>
              <a:rPr sz="900" kern="1700" spc="10" dirty="0">
                <a:solidFill>
                  <a:schemeClr val="accent6">
                    <a:lumMod val="50000"/>
                  </a:schemeClr>
                </a:solidFill>
                <a:latin typeface="Calibri Light" panose="020F0302020204030204" pitchFamily="34" charset="0"/>
                <a:cs typeface="Calibri Light" panose="020F0302020204030204" pitchFamily="34" charset="0"/>
              </a:rPr>
              <a:t>: Doubly Attached Nodes implementing HSR or PRP</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DAU</a:t>
            </a:r>
            <a:r>
              <a:rPr sz="900" kern="1700" spc="10" dirty="0">
                <a:solidFill>
                  <a:schemeClr val="accent6">
                    <a:lumMod val="50000"/>
                  </a:schemeClr>
                </a:solidFill>
                <a:latin typeface="Calibri Light" panose="020F0302020204030204" pitchFamily="34" charset="0"/>
                <a:cs typeface="Calibri Light" panose="020F0302020204030204" pitchFamily="34" charset="0"/>
              </a:rPr>
              <a:t>: Data Acquisition Unit</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Disconnector</a:t>
            </a:r>
            <a:r>
              <a:rPr sz="900" kern="1700" spc="10" dirty="0">
                <a:solidFill>
                  <a:schemeClr val="accent6">
                    <a:lumMod val="50000"/>
                  </a:schemeClr>
                </a:solidFill>
                <a:latin typeface="Calibri Light" panose="020F0302020204030204" pitchFamily="34" charset="0"/>
                <a:cs typeface="Calibri Light" panose="020F0302020204030204" pitchFamily="34" charset="0"/>
              </a:rPr>
              <a:t>: isolates physically and visually the lines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DMZ</a:t>
            </a:r>
            <a:r>
              <a:rPr sz="900" kern="1700" spc="10" dirty="0">
                <a:solidFill>
                  <a:schemeClr val="accent6">
                    <a:lumMod val="50000"/>
                  </a:schemeClr>
                </a:solidFill>
                <a:latin typeface="Calibri Light" panose="020F0302020204030204" pitchFamily="34" charset="0"/>
                <a:cs typeface="Calibri Light" panose="020F0302020204030204" pitchFamily="34" charset="0"/>
              </a:rPr>
              <a:t>: Demilitarized Zone</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DCB</a:t>
            </a:r>
            <a:r>
              <a:rPr sz="900" kern="1700" spc="10" dirty="0">
                <a:solidFill>
                  <a:schemeClr val="accent6">
                    <a:lumMod val="50000"/>
                  </a:schemeClr>
                </a:solidFill>
                <a:latin typeface="Calibri Light" panose="020F0302020204030204" pitchFamily="34" charset="0"/>
                <a:cs typeface="Calibri Light" panose="020F0302020204030204" pitchFamily="34" charset="0"/>
              </a:rPr>
              <a:t>: Directional Comparison Blocking</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DCS</a:t>
            </a:r>
            <a:r>
              <a:rPr sz="900" kern="1700" spc="10" dirty="0">
                <a:solidFill>
                  <a:schemeClr val="accent6">
                    <a:lumMod val="50000"/>
                  </a:schemeClr>
                </a:solidFill>
                <a:latin typeface="Calibri Light" panose="020F0302020204030204" pitchFamily="34" charset="0"/>
                <a:cs typeface="Calibri Light" panose="020F0302020204030204" pitchFamily="34" charset="0"/>
              </a:rPr>
              <a:t>: distributed control systems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DSC</a:t>
            </a:r>
            <a:r>
              <a:rPr sz="900" kern="1700" spc="10" dirty="0">
                <a:solidFill>
                  <a:schemeClr val="accent6">
                    <a:lumMod val="50000"/>
                  </a:schemeClr>
                </a:solidFill>
                <a:latin typeface="Calibri Light" panose="020F0302020204030204" pitchFamily="34" charset="0"/>
                <a:cs typeface="Calibri Light" panose="020F0302020204030204" pitchFamily="34" charset="0"/>
              </a:rPr>
              <a:t>: Differentiated Services Code Point</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ESP</a:t>
            </a:r>
            <a:r>
              <a:rPr sz="900" kern="1700" spc="10" dirty="0">
                <a:solidFill>
                  <a:schemeClr val="accent6">
                    <a:lumMod val="50000"/>
                  </a:schemeClr>
                </a:solidFill>
                <a:latin typeface="Calibri Light" panose="020F0302020204030204" pitchFamily="34" charset="0"/>
                <a:cs typeface="Calibri Light" panose="020F0302020204030204" pitchFamily="34" charset="0"/>
              </a:rPr>
              <a:t>: Electronic Security Perimeter</a:t>
            </a:r>
          </a:p>
          <a:p>
            <a:pPr marL="12700">
              <a:lnSpc>
                <a:spcPct val="100000"/>
              </a:lnSpc>
              <a:spcBef>
                <a:spcPts val="7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Feeder: </a:t>
            </a:r>
            <a:r>
              <a:rPr sz="900" kern="1700" spc="10" dirty="0">
                <a:solidFill>
                  <a:schemeClr val="accent6">
                    <a:lumMod val="50000"/>
                  </a:schemeClr>
                </a:solidFill>
                <a:latin typeface="Calibri Light" panose="020F0302020204030204" pitchFamily="34" charset="0"/>
                <a:cs typeface="Calibri Light" panose="020F0302020204030204" pitchFamily="34" charset="0"/>
              </a:rPr>
              <a:t>Transmits power to the distribution points</a:t>
            </a:r>
          </a:p>
          <a:p>
            <a:pPr marL="12700">
              <a:lnSpc>
                <a:spcPct val="100000"/>
              </a:lnSpc>
              <a:spcBef>
                <a:spcPts val="8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GM</a:t>
            </a:r>
            <a:r>
              <a:rPr sz="900" kern="1700" spc="10" dirty="0">
                <a:solidFill>
                  <a:schemeClr val="accent6">
                    <a:lumMod val="50000"/>
                  </a:schemeClr>
                </a:solidFill>
                <a:latin typeface="Calibri Light" panose="020F0302020204030204" pitchFamily="34" charset="0"/>
                <a:cs typeface="Calibri Light" panose="020F0302020204030204" pitchFamily="34" charset="0"/>
              </a:rPr>
              <a:t>: Grandmaster</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GNSS</a:t>
            </a:r>
            <a:r>
              <a:rPr sz="900" kern="1700" spc="10" dirty="0">
                <a:solidFill>
                  <a:schemeClr val="accent6">
                    <a:lumMod val="50000"/>
                  </a:schemeClr>
                </a:solidFill>
                <a:latin typeface="Calibri Light" panose="020F0302020204030204" pitchFamily="34" charset="0"/>
                <a:cs typeface="Calibri Light" panose="020F0302020204030204" pitchFamily="34" charset="0"/>
              </a:rPr>
              <a:t>: Global Navigation Satellite System</a:t>
            </a:r>
          </a:p>
          <a:p>
            <a:pPr marL="12700" marR="83185">
              <a:lnSpc>
                <a:spcPct val="98500"/>
              </a:lnSpc>
              <a:spcBef>
                <a:spcPts val="95"/>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GOOSE</a:t>
            </a:r>
            <a:r>
              <a:rPr sz="900" kern="1700" spc="10" dirty="0">
                <a:solidFill>
                  <a:schemeClr val="accent6">
                    <a:lumMod val="50000"/>
                  </a:schemeClr>
                </a:solidFill>
                <a:latin typeface="Calibri Light" panose="020F0302020204030204" pitchFamily="34" charset="0"/>
                <a:cs typeface="Calibri Light" panose="020F0302020204030204" pitchFamily="34" charset="0"/>
              </a:rPr>
              <a:t>: Generic Object-Oriented Substation Events is a control model  defined as per IEC 61850 which provides a fast and reliable mechanism of  transferring event data over entire electrical substation networks. When  implemented, this model ensures the same event message is received by  multiple physical devices using multicast or broadcast services</a:t>
            </a:r>
          </a:p>
          <a:p>
            <a:pPr marL="12700">
              <a:lnSpc>
                <a:spcPct val="100000"/>
              </a:lnSpc>
              <a:spcBef>
                <a:spcPts val="80"/>
              </a:spcBef>
            </a:pPr>
            <a:r>
              <a:rPr sz="900" b="1" kern="1700" spc="10" dirty="0">
                <a:solidFill>
                  <a:schemeClr val="accent6">
                    <a:lumMod val="50000"/>
                  </a:schemeClr>
                </a:solidFill>
                <a:latin typeface="Calibri Light" panose="020F0302020204030204" pitchFamily="34" charset="0"/>
                <a:cs typeface="Calibri Light" panose="020F0302020204030204" pitchFamily="34" charset="0"/>
              </a:rPr>
              <a:t>HMI</a:t>
            </a:r>
            <a:r>
              <a:rPr sz="900" kern="1700" spc="10" dirty="0">
                <a:solidFill>
                  <a:schemeClr val="accent6">
                    <a:lumMod val="50000"/>
                  </a:schemeClr>
                </a:solidFill>
                <a:latin typeface="Calibri Light" panose="020F0302020204030204" pitchFamily="34" charset="0"/>
                <a:cs typeface="Calibri Light" panose="020F0302020204030204" pitchFamily="34" charset="0"/>
              </a:rPr>
              <a:t>: Human Machine Interface</a:t>
            </a:r>
            <a:endParaRPr lang="es-ES" sz="900" kern="1700" spc="10" dirty="0">
              <a:solidFill>
                <a:schemeClr val="accent6">
                  <a:lumMod val="50000"/>
                </a:schemeClr>
              </a:solidFill>
              <a:latin typeface="Calibri Light" panose="020F0302020204030204" pitchFamily="34" charset="0"/>
              <a:cs typeface="Calibri Light" panose="020F0302020204030204" pitchFamily="34" charset="0"/>
            </a:endParaRPr>
          </a:p>
          <a:p>
            <a:r>
              <a:rPr lang="en-US" sz="900" b="1" dirty="0">
                <a:solidFill>
                  <a:schemeClr val="accent6">
                    <a:lumMod val="50000"/>
                  </a:schemeClr>
                </a:solidFill>
                <a:latin typeface="Calibri Light" panose="020F0302020204030204" pitchFamily="34" charset="0"/>
                <a:cs typeface="Calibri Light" panose="020F0302020204030204" pitchFamily="34" charset="0"/>
              </a:rPr>
              <a:t>PTP</a:t>
            </a:r>
            <a:r>
              <a:rPr lang="en-US" sz="900" dirty="0">
                <a:solidFill>
                  <a:schemeClr val="accent6">
                    <a:lumMod val="50000"/>
                  </a:schemeClr>
                </a:solidFill>
                <a:latin typeface="Calibri Light" panose="020F0302020204030204" pitchFamily="34" charset="0"/>
                <a:cs typeface="Calibri Light" panose="020F0302020204030204" pitchFamily="34" charset="0"/>
              </a:rPr>
              <a:t>: Precision Time Protocol</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RedBox</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Box</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Relay: </a:t>
            </a:r>
            <a:r>
              <a:rPr lang="en-US" sz="900" dirty="0">
                <a:solidFill>
                  <a:schemeClr val="accent6">
                    <a:lumMod val="50000"/>
                  </a:schemeClr>
                </a:solidFill>
                <a:latin typeface="Calibri Light" panose="020F0302020204030204" pitchFamily="34" charset="0"/>
                <a:cs typeface="Calibri Light" panose="020F0302020204030204" pitchFamily="34" charset="0"/>
              </a:rPr>
              <a:t>is automatic device which senses an abnormal condition of electrical  circuit and closes its contacts and complete the circuit breaker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REP</a:t>
            </a:r>
            <a:r>
              <a:rPr lang="en-US" sz="900" dirty="0">
                <a:solidFill>
                  <a:schemeClr val="accent6">
                    <a:lumMod val="50000"/>
                  </a:schemeClr>
                </a:solidFill>
                <a:latin typeface="Calibri Light" panose="020F0302020204030204" pitchFamily="34" charset="0"/>
                <a:cs typeface="Calibri Light" panose="020F0302020204030204" pitchFamily="34" charset="0"/>
              </a:rPr>
              <a:t>: Resilient Ethernet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RCT</a:t>
            </a:r>
            <a:r>
              <a:rPr lang="en-US" sz="900" dirty="0">
                <a:solidFill>
                  <a:schemeClr val="accent6">
                    <a:lumMod val="50000"/>
                  </a:schemeClr>
                </a:solidFill>
                <a:latin typeface="Calibri Light" panose="020F0302020204030204" pitchFamily="34" charset="0"/>
                <a:cs typeface="Calibri Light" panose="020F0302020204030204" pitchFamily="34" charset="0"/>
              </a:rPr>
              <a:t>: Redundancy Control Trailer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RTU</a:t>
            </a:r>
            <a:r>
              <a:rPr lang="en-US" sz="900" dirty="0">
                <a:solidFill>
                  <a:schemeClr val="accent6">
                    <a:lumMod val="50000"/>
                  </a:schemeClr>
                </a:solidFill>
                <a:latin typeface="Calibri Light" panose="020F0302020204030204" pitchFamily="34" charset="0"/>
                <a:cs typeface="Calibri Light" panose="020F0302020204030204" pitchFamily="34" charset="0"/>
              </a:rPr>
              <a:t>: Remote  Terminal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SAN</a:t>
            </a:r>
            <a:r>
              <a:rPr lang="en-US" sz="900" dirty="0">
                <a:solidFill>
                  <a:schemeClr val="accent6">
                    <a:lumMod val="50000"/>
                  </a:schemeClr>
                </a:solidFill>
                <a:latin typeface="Calibri Light" panose="020F0302020204030204" pitchFamily="34" charset="0"/>
                <a:cs typeface="Calibri Light" panose="020F0302020204030204" pitchFamily="34" charset="0"/>
              </a:rPr>
              <a:t>:  Singly-Attached Node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Secondary Lines: </a:t>
            </a:r>
            <a:r>
              <a:rPr lang="en-US" sz="900" dirty="0">
                <a:solidFill>
                  <a:schemeClr val="accent6">
                    <a:lumMod val="50000"/>
                  </a:schemeClr>
                </a:solidFill>
                <a:latin typeface="Calibri Light" panose="020F0302020204030204" pitchFamily="34" charset="0"/>
                <a:cs typeface="Calibri Light" panose="020F0302020204030204" pitchFamily="34" charset="0"/>
              </a:rPr>
              <a:t>lower voltage side at the substation</a:t>
            </a:r>
          </a:p>
          <a:p>
            <a:pPr marR="1700"/>
            <a:r>
              <a:rPr lang="en-US" sz="900" b="1" dirty="0">
                <a:solidFill>
                  <a:schemeClr val="accent6">
                    <a:lumMod val="50000"/>
                  </a:schemeClr>
                </a:solidFill>
                <a:latin typeface="Calibri Light" panose="020F0302020204030204" pitchFamily="34" charset="0"/>
                <a:cs typeface="Calibri Light" panose="020F0302020204030204" pitchFamily="34" charset="0"/>
              </a:rPr>
              <a:t>SCADA</a:t>
            </a:r>
            <a:r>
              <a:rPr lang="en-US" sz="900" dirty="0">
                <a:solidFill>
                  <a:schemeClr val="accent6">
                    <a:lumMod val="50000"/>
                  </a:schemeClr>
                </a:solidFill>
                <a:latin typeface="Calibri Light" panose="020F0302020204030204" pitchFamily="34" charset="0"/>
                <a:cs typeface="Calibri Light" panose="020F0302020204030204" pitchFamily="34" charset="0"/>
              </a:rPr>
              <a:t>: Supervisory Control And Data Acquisition, transmits and receives  data from events of controls, measuring, safety and monitoring. Power  system elements can be controlled remotely over. Remote switching,  telemetering of grids showing voltage, current, power, direction,  consumption in kWh, synchronization.</a:t>
            </a:r>
          </a:p>
          <a:p>
            <a:pPr marR="22260"/>
            <a:r>
              <a:rPr lang="en-US" sz="900" b="1" dirty="0">
                <a:solidFill>
                  <a:schemeClr val="accent6">
                    <a:lumMod val="50000"/>
                  </a:schemeClr>
                </a:solidFill>
                <a:latin typeface="Calibri Light" panose="020F0302020204030204" pitchFamily="34" charset="0"/>
                <a:cs typeface="Calibri Light" panose="020F0302020204030204" pitchFamily="34" charset="0"/>
              </a:rPr>
              <a:t>SCD</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Description  </a:t>
            </a:r>
            <a:r>
              <a:rPr lang="en-US" sz="900" b="1" dirty="0">
                <a:solidFill>
                  <a:schemeClr val="accent6">
                    <a:lumMod val="50000"/>
                  </a:schemeClr>
                </a:solidFill>
                <a:latin typeface="Calibri Light" panose="020F0302020204030204" pitchFamily="34" charset="0"/>
                <a:cs typeface="Calibri Light" panose="020F0302020204030204" pitchFamily="34" charset="0"/>
              </a:rPr>
              <a:t>SCL</a:t>
            </a:r>
            <a:r>
              <a:rPr lang="en-US" sz="900" dirty="0">
                <a:solidFill>
                  <a:schemeClr val="accent6">
                    <a:lumMod val="50000"/>
                  </a:schemeClr>
                </a:solidFill>
                <a:latin typeface="Calibri Light" panose="020F0302020204030204" pitchFamily="34" charset="0"/>
                <a:cs typeface="Calibri Light" panose="020F0302020204030204" pitchFamily="34" charset="0"/>
              </a:rPr>
              <a:t>: Substation Configuration Language  </a:t>
            </a:r>
            <a:r>
              <a:rPr lang="en-US" sz="900" b="1" dirty="0">
                <a:solidFill>
                  <a:schemeClr val="accent6">
                    <a:lumMod val="50000"/>
                  </a:schemeClr>
                </a:solidFill>
                <a:latin typeface="Calibri Light" panose="020F0302020204030204" pitchFamily="34" charset="0"/>
                <a:cs typeface="Calibri Light" panose="020F0302020204030204" pitchFamily="34" charset="0"/>
              </a:rPr>
              <a:t>SNTP: </a:t>
            </a:r>
            <a:r>
              <a:rPr lang="en-US" sz="900" dirty="0">
                <a:solidFill>
                  <a:schemeClr val="accent6">
                    <a:lumMod val="50000"/>
                  </a:schemeClr>
                </a:solidFill>
                <a:latin typeface="Calibri Light" panose="020F0302020204030204" pitchFamily="34" charset="0"/>
                <a:cs typeface="Calibri Light" panose="020F0302020204030204" pitchFamily="34" charset="0"/>
              </a:rPr>
              <a:t>Simple Network Time Protocol</a:t>
            </a:r>
          </a:p>
          <a:p>
            <a:pPr marR="90"/>
            <a:r>
              <a:rPr lang="en-US" sz="900" b="1" dirty="0">
                <a:solidFill>
                  <a:schemeClr val="accent6">
                    <a:lumMod val="50000"/>
                  </a:schemeClr>
                </a:solidFill>
                <a:latin typeface="Calibri Light" panose="020F0302020204030204" pitchFamily="34" charset="0"/>
                <a:cs typeface="Calibri Light" panose="020F0302020204030204" pitchFamily="34" charset="0"/>
              </a:rPr>
              <a:t>Station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the entire substation and helps provide connectivity  between central management and individual bays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STP</a:t>
            </a:r>
            <a:r>
              <a:rPr lang="en-US" sz="900" dirty="0">
                <a:solidFill>
                  <a:schemeClr val="accent6">
                    <a:lumMod val="50000"/>
                  </a:schemeClr>
                </a:solidFill>
                <a:latin typeface="Calibri Light" panose="020F0302020204030204" pitchFamily="34" charset="0"/>
                <a:cs typeface="Calibri Light" panose="020F0302020204030204" pitchFamily="34" charset="0"/>
              </a:rPr>
              <a:t>: Spanning Tree Protocol</a:t>
            </a:r>
          </a:p>
          <a:p>
            <a:pPr marR="2090"/>
            <a:r>
              <a:rPr lang="en-US" sz="900" b="1" dirty="0">
                <a:solidFill>
                  <a:schemeClr val="accent6">
                    <a:lumMod val="50000"/>
                  </a:schemeClr>
                </a:solidFill>
                <a:latin typeface="Calibri Light" panose="020F0302020204030204" pitchFamily="34" charset="0"/>
                <a:cs typeface="Calibri Light" panose="020F0302020204030204" pitchFamily="34" charset="0"/>
              </a:rPr>
              <a:t>SV</a:t>
            </a:r>
            <a:r>
              <a:rPr lang="en-US" sz="900" dirty="0">
                <a:solidFill>
                  <a:schemeClr val="accent6">
                    <a:lumMod val="50000"/>
                  </a:schemeClr>
                </a:solidFill>
                <a:latin typeface="Calibri Light" panose="020F0302020204030204" pitchFamily="34" charset="0"/>
                <a:cs typeface="Calibri Light" panose="020F0302020204030204" pitchFamily="34" charset="0"/>
              </a:rPr>
              <a:t>: Sampled Values, is a method to read instantaneous values such as  currents, voltages, impedances, etc. from CTs, VTs or digital I/O and then  transmitted to make them are available for those IED subscribed.</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Switchgear</a:t>
            </a:r>
            <a:r>
              <a:rPr lang="en-US" sz="900" dirty="0">
                <a:solidFill>
                  <a:schemeClr val="accent6">
                    <a:lumMod val="50000"/>
                  </a:schemeClr>
                </a:solidFill>
                <a:latin typeface="Calibri Light" panose="020F0302020204030204" pitchFamily="34" charset="0"/>
                <a:cs typeface="Calibri Light" panose="020F0302020204030204" pitchFamily="34" charset="0"/>
              </a:rPr>
              <a:t>: combination of switches, fuses or CB to control, protect and  isolate electrical equipment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SyncE: </a:t>
            </a:r>
            <a:r>
              <a:rPr lang="en-US" sz="900" dirty="0">
                <a:solidFill>
                  <a:schemeClr val="accent6">
                    <a:lumMod val="50000"/>
                  </a:schemeClr>
                </a:solidFill>
                <a:latin typeface="Calibri Light" panose="020F0302020204030204" pitchFamily="34" charset="0"/>
                <a:cs typeface="Calibri Light" panose="020F0302020204030204" pitchFamily="34" charset="0"/>
              </a:rPr>
              <a:t>Synchronous Ethernet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TLV</a:t>
            </a:r>
            <a:r>
              <a:rPr lang="en-US" sz="900" dirty="0">
                <a:solidFill>
                  <a:schemeClr val="accent6">
                    <a:lumMod val="50000"/>
                  </a:schemeClr>
                </a:solidFill>
                <a:latin typeface="Calibri Light" panose="020F0302020204030204" pitchFamily="34" charset="0"/>
                <a:cs typeface="Calibri Light" panose="020F0302020204030204" pitchFamily="34" charset="0"/>
              </a:rPr>
              <a:t>: Type, Length, Value</a:t>
            </a:r>
          </a:p>
          <a:p>
            <a:pPr marR="240"/>
            <a:r>
              <a:rPr lang="en-US" sz="900" b="1" dirty="0">
                <a:solidFill>
                  <a:schemeClr val="accent6">
                    <a:lumMod val="50000"/>
                  </a:schemeClr>
                </a:solidFill>
                <a:latin typeface="Calibri Light" panose="020F0302020204030204" pitchFamily="34" charset="0"/>
                <a:cs typeface="Calibri Light" panose="020F0302020204030204" pitchFamily="34" charset="0"/>
              </a:rPr>
              <a:t>VT: </a:t>
            </a:r>
            <a:r>
              <a:rPr lang="en-US" sz="900" dirty="0">
                <a:solidFill>
                  <a:schemeClr val="accent6">
                    <a:lumMod val="50000"/>
                  </a:schemeClr>
                </a:solidFill>
                <a:latin typeface="Calibri Light" panose="020F0302020204030204" pitchFamily="34" charset="0"/>
                <a:cs typeface="Calibri Light" panose="020F0302020204030204" pitchFamily="34" charset="0"/>
              </a:rPr>
              <a:t>Voltage Transformer (see CT)Potential Transformer, gives the reference  voltage to the Relay for Over-voltage or Under-voltage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UCA </a:t>
            </a:r>
            <a:r>
              <a:rPr lang="en-US" sz="900" b="1" dirty="0" err="1">
                <a:solidFill>
                  <a:schemeClr val="accent6">
                    <a:lumMod val="50000"/>
                  </a:schemeClr>
                </a:solidFill>
                <a:latin typeface="Calibri Light" panose="020F0302020204030204" pitchFamily="34" charset="0"/>
                <a:cs typeface="Calibri Light" panose="020F0302020204030204" pitchFamily="34" charset="0"/>
              </a:rPr>
              <a:t>IuG</a:t>
            </a:r>
            <a:r>
              <a:rPr lang="en-US" sz="900" dirty="0">
                <a:solidFill>
                  <a:schemeClr val="accent6">
                    <a:lumMod val="50000"/>
                  </a:schemeClr>
                </a:solidFill>
                <a:latin typeface="Calibri Light" panose="020F0302020204030204" pitchFamily="34" charset="0"/>
                <a:cs typeface="Calibri Light" panose="020F0302020204030204" pitchFamily="34" charset="0"/>
              </a:rPr>
              <a:t>: Utility Communications Architecture International Users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VDAN</a:t>
            </a:r>
            <a:r>
              <a:rPr lang="en-US" sz="900" dirty="0">
                <a:solidFill>
                  <a:schemeClr val="accent6">
                    <a:lumMod val="50000"/>
                  </a:schemeClr>
                </a:solidFill>
                <a:latin typeface="Calibri Light" panose="020F0302020204030204" pitchFamily="34" charset="0"/>
                <a:cs typeface="Calibri Light" panose="020F0302020204030204" pitchFamily="34" charset="0"/>
              </a:rPr>
              <a:t>: Virtual D</a:t>
            </a:r>
          </a:p>
          <a:p>
            <a:r>
              <a:rPr lang="en-US" sz="900" b="1" dirty="0" err="1">
                <a:solidFill>
                  <a:schemeClr val="accent6">
                    <a:lumMod val="50000"/>
                  </a:schemeClr>
                </a:solidFill>
                <a:latin typeface="Calibri Light" panose="020F0302020204030204" pitchFamily="34" charset="0"/>
                <a:cs typeface="Calibri Light" panose="020F0302020204030204" pitchFamily="34" charset="0"/>
              </a:rPr>
              <a:t>HQoS</a:t>
            </a:r>
            <a:r>
              <a:rPr lang="en-US" sz="900" dirty="0">
                <a:solidFill>
                  <a:schemeClr val="accent6">
                    <a:lumMod val="50000"/>
                  </a:schemeClr>
                </a:solidFill>
                <a:latin typeface="Calibri Light" panose="020F0302020204030204" pitchFamily="34" charset="0"/>
                <a:cs typeface="Calibri Light" panose="020F0302020204030204" pitchFamily="34" charset="0"/>
              </a:rPr>
              <a:t>: Hierarchical Quality of Service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HSR</a:t>
            </a:r>
            <a:r>
              <a:rPr lang="en-US" sz="900" dirty="0">
                <a:solidFill>
                  <a:schemeClr val="accent6">
                    <a:lumMod val="50000"/>
                  </a:schemeClr>
                </a:solidFill>
                <a:latin typeface="Calibri Light" panose="020F0302020204030204" pitchFamily="34" charset="0"/>
                <a:cs typeface="Calibri Light" panose="020F0302020204030204" pitchFamily="34" charset="0"/>
              </a:rPr>
              <a:t>: High-Availability Seamless Redundancy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IA</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ICS</a:t>
            </a:r>
            <a:r>
              <a:rPr lang="en-US" sz="900" dirty="0">
                <a:solidFill>
                  <a:schemeClr val="accent6">
                    <a:lumMod val="50000"/>
                  </a:schemeClr>
                </a:solidFill>
                <a:latin typeface="Calibri Light" panose="020F0302020204030204" pitchFamily="34" charset="0"/>
                <a:cs typeface="Calibri Light" panose="020F0302020204030204" pitchFamily="34" charset="0"/>
              </a:rPr>
              <a:t>: Industrial control systems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ICU</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Control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IEC</a:t>
            </a:r>
            <a:r>
              <a:rPr lang="en-US" sz="900" dirty="0">
                <a:solidFill>
                  <a:schemeClr val="accent6">
                    <a:lumMod val="50000"/>
                  </a:schemeClr>
                </a:solidFill>
                <a:latin typeface="Calibri Light" panose="020F0302020204030204" pitchFamily="34" charset="0"/>
                <a:cs typeface="Calibri Light" panose="020F0302020204030204" pitchFamily="34" charset="0"/>
              </a:rPr>
              <a:t>: International Electrotechnical Commission</a:t>
            </a:r>
          </a:p>
          <a:p>
            <a:pPr marR="1490"/>
            <a:r>
              <a:rPr lang="en-US" sz="900" b="1" dirty="0">
                <a:solidFill>
                  <a:schemeClr val="accent6">
                    <a:lumMod val="50000"/>
                  </a:schemeClr>
                </a:solidFill>
                <a:latin typeface="Calibri Light" panose="020F0302020204030204" pitchFamily="34" charset="0"/>
                <a:cs typeface="Calibri Light" panose="020F0302020204030204" pitchFamily="34" charset="0"/>
              </a:rPr>
              <a:t>IEC 61850</a:t>
            </a:r>
            <a:r>
              <a:rPr lang="en-US" sz="900" dirty="0">
                <a:solidFill>
                  <a:schemeClr val="accent6">
                    <a:lumMod val="50000"/>
                  </a:schemeClr>
                </a:solidFill>
                <a:latin typeface="Calibri Light" panose="020F0302020204030204" pitchFamily="34" charset="0"/>
                <a:cs typeface="Calibri Light" panose="020F0302020204030204" pitchFamily="34" charset="0"/>
              </a:rPr>
              <a:t>: Standard defining communication protocols for intelligent  electronic devices at electrical substations</a:t>
            </a:r>
          </a:p>
          <a:p>
            <a:pPr marR="1230" algn="just"/>
            <a:r>
              <a:rPr lang="en-US" sz="900" b="1" dirty="0">
                <a:solidFill>
                  <a:schemeClr val="accent6">
                    <a:lumMod val="50000"/>
                  </a:schemeClr>
                </a:solidFill>
                <a:latin typeface="Calibri Light" panose="020F0302020204030204" pitchFamily="34" charset="0"/>
                <a:cs typeface="Calibri Light" panose="020F0302020204030204" pitchFamily="34" charset="0"/>
              </a:rPr>
              <a:t>IED</a:t>
            </a:r>
            <a:r>
              <a:rPr lang="en-US" sz="900" dirty="0">
                <a:solidFill>
                  <a:schemeClr val="accent6">
                    <a:lumMod val="50000"/>
                  </a:schemeClr>
                </a:solidFill>
                <a:latin typeface="Calibri Light" panose="020F0302020204030204" pitchFamily="34" charset="0"/>
                <a:cs typeface="Calibri Light" panose="020F0302020204030204" pitchFamily="34" charset="0"/>
              </a:rPr>
              <a:t>: Intelligent End Device, microprocessor-based controllers of power  system equipment, such as circuit breakers, transformers and capacitor  banks to enable advanced power automation.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IRIG</a:t>
            </a:r>
            <a:r>
              <a:rPr lang="en-US" sz="900" dirty="0">
                <a:solidFill>
                  <a:schemeClr val="accent6">
                    <a:lumMod val="50000"/>
                  </a:schemeClr>
                </a:solidFill>
                <a:latin typeface="Calibri Light" panose="020F0302020204030204" pitchFamily="34" charset="0"/>
                <a:cs typeface="Calibri Light" panose="020F0302020204030204" pitchFamily="34" charset="0"/>
              </a:rPr>
              <a:t>: Inter-Range Instrumentation Group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ISE</a:t>
            </a:r>
            <a:r>
              <a:rPr lang="en-US" sz="900" dirty="0">
                <a:solidFill>
                  <a:schemeClr val="accent6">
                    <a:lumMod val="50000"/>
                  </a:schemeClr>
                </a:solidFill>
                <a:latin typeface="Calibri Light" panose="020F0302020204030204" pitchFamily="34" charset="0"/>
                <a:cs typeface="Calibri Light" panose="020F0302020204030204" pitchFamily="34" charset="0"/>
              </a:rPr>
              <a:t>: Identity Services Engine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L3VPN</a:t>
            </a:r>
            <a:r>
              <a:rPr lang="en-US" sz="900" dirty="0">
                <a:solidFill>
                  <a:schemeClr val="accent6">
                    <a:lumMod val="50000"/>
                  </a:schemeClr>
                </a:solidFill>
                <a:latin typeface="Calibri Light" panose="020F0302020204030204" pitchFamily="34" charset="0"/>
                <a:cs typeface="Calibri Light" panose="020F0302020204030204" pitchFamily="34" charset="0"/>
              </a:rPr>
              <a:t>: Layer 3 Virtual Private Network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LA</a:t>
            </a:r>
            <a:r>
              <a:rPr lang="en-US" sz="900" dirty="0">
                <a:solidFill>
                  <a:schemeClr val="accent6">
                    <a:lumMod val="50000"/>
                  </a:schemeClr>
                </a:solidFill>
                <a:latin typeface="Calibri Light" panose="020F0302020204030204" pitchFamily="34" charset="0"/>
                <a:cs typeface="Calibri Light" panose="020F0302020204030204" pitchFamily="34" charset="0"/>
              </a:rPr>
              <a:t>: Lightning Arrester protects the power grid from electric storms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MQC</a:t>
            </a:r>
            <a:r>
              <a:rPr lang="en-US" sz="900" dirty="0">
                <a:solidFill>
                  <a:schemeClr val="accent6">
                    <a:lumMod val="50000"/>
                  </a:schemeClr>
                </a:solidFill>
                <a:latin typeface="Calibri Light" panose="020F0302020204030204" pitchFamily="34" charset="0"/>
                <a:cs typeface="Calibri Light" panose="020F0302020204030204" pitchFamily="34" charset="0"/>
              </a:rPr>
              <a:t>: Modular </a:t>
            </a:r>
            <a:r>
              <a:rPr lang="en-US" sz="900" dirty="0" err="1">
                <a:solidFill>
                  <a:schemeClr val="accent6">
                    <a:lumMod val="50000"/>
                  </a:schemeClr>
                </a:solidFill>
                <a:latin typeface="Calibri Light" panose="020F0302020204030204" pitchFamily="34" charset="0"/>
                <a:cs typeface="Calibri Light" panose="020F0302020204030204" pitchFamily="34" charset="0"/>
              </a:rPr>
              <a:t>QoS</a:t>
            </a:r>
            <a:r>
              <a:rPr lang="en-US" sz="900" dirty="0">
                <a:solidFill>
                  <a:schemeClr val="accent6">
                    <a:lumMod val="50000"/>
                  </a:schemeClr>
                </a:solidFill>
                <a:latin typeface="Calibri Light" panose="020F0302020204030204" pitchFamily="34" charset="0"/>
                <a:cs typeface="Calibri Light" panose="020F0302020204030204" pitchFamily="34" charset="0"/>
              </a:rPr>
              <a:t> Command-Line Interface</a:t>
            </a:r>
          </a:p>
          <a:p>
            <a:pPr marR="80"/>
            <a:r>
              <a:rPr lang="en-US" sz="900" b="1" dirty="0">
                <a:solidFill>
                  <a:schemeClr val="accent6">
                    <a:lumMod val="50000"/>
                  </a:schemeClr>
                </a:solidFill>
                <a:latin typeface="Calibri Light" panose="020F0302020204030204" pitchFamily="34" charset="0"/>
                <a:cs typeface="Calibri Light" panose="020F0302020204030204" pitchFamily="34" charset="0"/>
              </a:rPr>
              <a:t>MMS</a:t>
            </a:r>
            <a:r>
              <a:rPr lang="en-US" sz="900" dirty="0">
                <a:solidFill>
                  <a:schemeClr val="accent6">
                    <a:lumMod val="50000"/>
                  </a:schemeClr>
                </a:solidFill>
                <a:latin typeface="Calibri Light" panose="020F0302020204030204" pitchFamily="34" charset="0"/>
                <a:cs typeface="Calibri Light" panose="020F0302020204030204" pitchFamily="34" charset="0"/>
              </a:rPr>
              <a:t>: Manufacturing Message Specification, messaging system for  exchanging real-time data and supervisory control information. Allows  client such as SCADA, an OPC server or a gateway to access all IED objects  </a:t>
            </a:r>
            <a:r>
              <a:rPr lang="en-US" sz="900" b="1" dirty="0">
                <a:solidFill>
                  <a:schemeClr val="accent6">
                    <a:lumMod val="50000"/>
                  </a:schemeClr>
                </a:solidFill>
                <a:latin typeface="Calibri Light" panose="020F0302020204030204" pitchFamily="34" charset="0"/>
                <a:cs typeface="Calibri Light" panose="020F0302020204030204" pitchFamily="34" charset="0"/>
              </a:rPr>
              <a:t>MPLS</a:t>
            </a:r>
            <a:r>
              <a:rPr lang="en-US" sz="900" dirty="0">
                <a:solidFill>
                  <a:schemeClr val="accent6">
                    <a:lumMod val="50000"/>
                  </a:schemeClr>
                </a:solidFill>
                <a:latin typeface="Calibri Light" panose="020F0302020204030204" pitchFamily="34" charset="0"/>
                <a:cs typeface="Calibri Light" panose="020F0302020204030204" pitchFamily="34" charset="0"/>
              </a:rPr>
              <a:t>: Multi-protocol Label Switching</a:t>
            </a:r>
          </a:p>
          <a:p>
            <a:pPr marR="270"/>
            <a:r>
              <a:rPr lang="en-US" sz="900" b="1" dirty="0">
                <a:solidFill>
                  <a:schemeClr val="accent6">
                    <a:lumMod val="50000"/>
                  </a:schemeClr>
                </a:solidFill>
                <a:latin typeface="Calibri Light" panose="020F0302020204030204" pitchFamily="34" charset="0"/>
                <a:cs typeface="Calibri Light" panose="020F0302020204030204" pitchFamily="34" charset="0"/>
              </a:rPr>
              <a:t>MU</a:t>
            </a:r>
            <a:r>
              <a:rPr lang="en-US" sz="900" dirty="0">
                <a:solidFill>
                  <a:schemeClr val="accent6">
                    <a:lumMod val="50000"/>
                  </a:schemeClr>
                </a:solidFill>
                <a:latin typeface="Calibri Light" panose="020F0302020204030204" pitchFamily="34" charset="0"/>
                <a:cs typeface="Calibri Light" panose="020F0302020204030204" pitchFamily="34" charset="0"/>
              </a:rPr>
              <a:t>: Merging Unit connected to the process bus converts analog data(</a:t>
            </a:r>
            <a:r>
              <a:rPr lang="en-US" sz="900" dirty="0" err="1">
                <a:solidFill>
                  <a:schemeClr val="accent6">
                    <a:lumMod val="50000"/>
                  </a:schemeClr>
                </a:solidFill>
                <a:latin typeface="Calibri Light" panose="020F0302020204030204" pitchFamily="34" charset="0"/>
                <a:cs typeface="Calibri Light" panose="020F0302020204030204" pitchFamily="34" charset="0"/>
              </a:rPr>
              <a:t>ie</a:t>
            </a:r>
            <a:r>
              <a:rPr lang="en-US" sz="900" dirty="0">
                <a:solidFill>
                  <a:schemeClr val="accent6">
                    <a:lumMod val="50000"/>
                  </a:schemeClr>
                </a:solidFill>
                <a:latin typeface="Calibri Light" panose="020F0302020204030204" pitchFamily="34" charset="0"/>
                <a:cs typeface="Calibri Light" panose="020F0302020204030204" pitchFamily="34" charset="0"/>
              </a:rPr>
              <a:t>.  volts, </a:t>
            </a:r>
            <a:r>
              <a:rPr lang="en-US" sz="900" dirty="0" err="1">
                <a:solidFill>
                  <a:schemeClr val="accent6">
                    <a:lumMod val="50000"/>
                  </a:schemeClr>
                </a:solidFill>
                <a:latin typeface="Calibri Light" panose="020F0302020204030204" pitchFamily="34" charset="0"/>
                <a:cs typeface="Calibri Light" panose="020F0302020204030204" pitchFamily="34" charset="0"/>
              </a:rPr>
              <a:t>currect</a:t>
            </a:r>
            <a:r>
              <a:rPr lang="en-US" sz="900" dirty="0">
                <a:solidFill>
                  <a:schemeClr val="accent6">
                    <a:lumMod val="50000"/>
                  </a:schemeClr>
                </a:solidFill>
                <a:latin typeface="Calibri Light" panose="020F0302020204030204" pitchFamily="34" charset="0"/>
                <a:cs typeface="Calibri Light" panose="020F0302020204030204" pitchFamily="34" charset="0"/>
              </a:rPr>
              <a:t>...) into digital information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NERC</a:t>
            </a:r>
            <a:r>
              <a:rPr lang="en-US" sz="900" dirty="0">
                <a:solidFill>
                  <a:schemeClr val="accent6">
                    <a:lumMod val="50000"/>
                  </a:schemeClr>
                </a:solidFill>
                <a:latin typeface="Calibri Light" panose="020F0302020204030204" pitchFamily="34" charset="0"/>
                <a:cs typeface="Calibri Light" panose="020F0302020204030204" pitchFamily="34" charset="0"/>
              </a:rPr>
              <a:t>: North  American  Electric Reliability Corporation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NIST</a:t>
            </a:r>
            <a:r>
              <a:rPr lang="en-US" sz="900" dirty="0">
                <a:solidFill>
                  <a:schemeClr val="accent6">
                    <a:lumMod val="50000"/>
                  </a:schemeClr>
                </a:solidFill>
                <a:latin typeface="Calibri Light" panose="020F0302020204030204" pitchFamily="34" charset="0"/>
                <a:cs typeface="Calibri Light" panose="020F0302020204030204" pitchFamily="34" charset="0"/>
              </a:rPr>
              <a:t>: National Institute of  Standards and  Technology</a:t>
            </a:r>
          </a:p>
          <a:p>
            <a:r>
              <a:rPr lang="en-US" sz="900" b="1" dirty="0">
                <a:solidFill>
                  <a:schemeClr val="accent6">
                    <a:lumMod val="50000"/>
                  </a:schemeClr>
                </a:solidFill>
                <a:latin typeface="Calibri Light" panose="020F0302020204030204" pitchFamily="34" charset="0"/>
                <a:cs typeface="Calibri Light" panose="020F0302020204030204" pitchFamily="34" charset="0"/>
              </a:rPr>
              <a:t>NMS</a:t>
            </a:r>
            <a:r>
              <a:rPr lang="en-US" sz="900" dirty="0">
                <a:solidFill>
                  <a:schemeClr val="accent6">
                    <a:lumMod val="50000"/>
                  </a:schemeClr>
                </a:solidFill>
                <a:latin typeface="Calibri Light" panose="020F0302020204030204" pitchFamily="34" charset="0"/>
                <a:cs typeface="Calibri Light" panose="020F0302020204030204" pitchFamily="34" charset="0"/>
              </a:rPr>
              <a:t>: Network Management System</a:t>
            </a:r>
          </a:p>
          <a:p>
            <a:r>
              <a:rPr lang="en-US" sz="900" b="1" dirty="0">
                <a:solidFill>
                  <a:schemeClr val="accent6">
                    <a:lumMod val="50000"/>
                  </a:schemeClr>
                </a:solidFill>
                <a:latin typeface="Calibri Light" panose="020F0302020204030204" pitchFamily="34" charset="0"/>
                <a:cs typeface="Calibri Light" panose="020F0302020204030204" pitchFamily="34" charset="0"/>
              </a:rPr>
              <a:t>OAM</a:t>
            </a:r>
            <a:r>
              <a:rPr lang="en-US" sz="900" dirty="0">
                <a:solidFill>
                  <a:schemeClr val="accent6">
                    <a:lumMod val="50000"/>
                  </a:schemeClr>
                </a:solidFill>
                <a:latin typeface="Calibri Light" panose="020F0302020204030204" pitchFamily="34" charset="0"/>
                <a:cs typeface="Calibri Light" panose="020F0302020204030204" pitchFamily="34" charset="0"/>
              </a:rPr>
              <a:t>: Operations and Maintenance</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PCP</a:t>
            </a:r>
            <a:r>
              <a:rPr lang="en-US" sz="900" dirty="0">
                <a:solidFill>
                  <a:schemeClr val="accent6">
                    <a:lumMod val="50000"/>
                  </a:schemeClr>
                </a:solidFill>
                <a:latin typeface="Calibri Light" panose="020F0302020204030204" pitchFamily="34" charset="0"/>
                <a:cs typeface="Calibri Light" panose="020F0302020204030204" pitchFamily="34" charset="0"/>
              </a:rPr>
              <a:t>: Priority Code Point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PIOC</a:t>
            </a:r>
            <a:r>
              <a:rPr lang="en-US" sz="900" dirty="0">
                <a:solidFill>
                  <a:schemeClr val="accent6">
                    <a:lumMod val="50000"/>
                  </a:schemeClr>
                </a:solidFill>
                <a:latin typeface="Calibri Light" panose="020F0302020204030204" pitchFamily="34" charset="0"/>
                <a:cs typeface="Calibri Light" panose="020F0302020204030204" pitchFamily="34" charset="0"/>
              </a:rPr>
              <a:t>: Instantaneous </a:t>
            </a:r>
            <a:r>
              <a:rPr lang="en-US" sz="900" dirty="0" err="1">
                <a:solidFill>
                  <a:schemeClr val="accent6">
                    <a:lumMod val="50000"/>
                  </a:schemeClr>
                </a:solidFill>
                <a:latin typeface="Calibri Light" panose="020F0302020204030204" pitchFamily="34" charset="0"/>
                <a:cs typeface="Calibri Light" panose="020F0302020204030204" pitchFamily="34" charset="0"/>
              </a:rPr>
              <a:t>overcorrent</a:t>
            </a:r>
            <a:r>
              <a:rPr lang="en-US" sz="900" dirty="0">
                <a:solidFill>
                  <a:schemeClr val="accent6">
                    <a:lumMod val="50000"/>
                  </a:schemeClr>
                </a:solidFill>
                <a:latin typeface="Calibri Light" panose="020F0302020204030204" pitchFamily="34" charset="0"/>
                <a:cs typeface="Calibri Light" panose="020F0302020204030204" pitchFamily="34" charset="0"/>
              </a:rPr>
              <a:t> Protection</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PLC</a:t>
            </a:r>
            <a:r>
              <a:rPr lang="en-US" sz="900" dirty="0">
                <a:solidFill>
                  <a:schemeClr val="accent6">
                    <a:lumMod val="50000"/>
                  </a:schemeClr>
                </a:solidFill>
                <a:latin typeface="Calibri Light" panose="020F0302020204030204" pitchFamily="34" charset="0"/>
                <a:cs typeface="Calibri Light" panose="020F0302020204030204" pitchFamily="34" charset="0"/>
              </a:rPr>
              <a:t>: Programmable Logic Controller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PMU</a:t>
            </a:r>
            <a:r>
              <a:rPr lang="en-US" sz="900" dirty="0">
                <a:solidFill>
                  <a:schemeClr val="accent6">
                    <a:lumMod val="50000"/>
                  </a:schemeClr>
                </a:solidFill>
                <a:latin typeface="Calibri Light" panose="020F0302020204030204" pitchFamily="34" charset="0"/>
                <a:cs typeface="Calibri Light" panose="020F0302020204030204" pitchFamily="34" charset="0"/>
              </a:rPr>
              <a:t>: Phasor Measurement Unit</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POTT: </a:t>
            </a:r>
            <a:r>
              <a:rPr lang="en-US" sz="900" dirty="0">
                <a:solidFill>
                  <a:schemeClr val="accent6">
                    <a:lumMod val="50000"/>
                  </a:schemeClr>
                </a:solidFill>
                <a:latin typeface="Calibri Light" panose="020F0302020204030204" pitchFamily="34" charset="0"/>
                <a:cs typeface="Calibri Light" panose="020F0302020204030204" pitchFamily="34" charset="0"/>
              </a:rPr>
              <a:t>Permissive Overreaching Transfer Trip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PP</a:t>
            </a:r>
            <a:r>
              <a:rPr lang="en-US" sz="900" dirty="0">
                <a:solidFill>
                  <a:schemeClr val="accent6">
                    <a:lumMod val="50000"/>
                  </a:schemeClr>
                </a:solidFill>
                <a:latin typeface="Calibri Light" panose="020F0302020204030204" pitchFamily="34" charset="0"/>
                <a:cs typeface="Calibri Light" panose="020F0302020204030204" pitchFamily="34" charset="0"/>
              </a:rPr>
              <a:t>: Primary Power</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Process Bus</a:t>
            </a:r>
            <a:r>
              <a:rPr lang="en-US" sz="900" dirty="0">
                <a:solidFill>
                  <a:schemeClr val="accent6">
                    <a:lumMod val="50000"/>
                  </a:schemeClr>
                </a:solidFill>
                <a:latin typeface="Calibri Light" panose="020F0302020204030204" pitchFamily="34" charset="0"/>
                <a:cs typeface="Calibri Light" panose="020F0302020204030204" pitchFamily="34" charset="0"/>
              </a:rPr>
              <a:t>: Connects primary units and control equipment to the IEDs</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PRP</a:t>
            </a:r>
            <a:r>
              <a:rPr lang="en-US" sz="900" dirty="0">
                <a:solidFill>
                  <a:schemeClr val="accent6">
                    <a:lumMod val="50000"/>
                  </a:schemeClr>
                </a:solidFill>
                <a:latin typeface="Calibri Light" panose="020F0302020204030204" pitchFamily="34" charset="0"/>
                <a:cs typeface="Calibri Light" panose="020F0302020204030204" pitchFamily="34" charset="0"/>
              </a:rPr>
              <a:t>: Parallel Redundancy Protocol</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PRTC: </a:t>
            </a:r>
            <a:r>
              <a:rPr lang="en-US" sz="900" dirty="0">
                <a:solidFill>
                  <a:schemeClr val="accent6">
                    <a:lumMod val="50000"/>
                  </a:schemeClr>
                </a:solidFill>
                <a:latin typeface="Calibri Light" panose="020F0302020204030204" pitchFamily="34" charset="0"/>
                <a:cs typeface="Calibri Light" panose="020F0302020204030204" pitchFamily="34" charset="0"/>
              </a:rPr>
              <a:t>Primary Reference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PT</a:t>
            </a:r>
            <a:r>
              <a:rPr lang="en-US" sz="900" dirty="0">
                <a:solidFill>
                  <a:schemeClr val="accent6">
                    <a:lumMod val="50000"/>
                  </a:schemeClr>
                </a:solidFill>
                <a:latin typeface="Calibri Light" panose="020F0302020204030204" pitchFamily="34" charset="0"/>
                <a:cs typeface="Calibri Light" panose="020F0302020204030204" pitchFamily="34" charset="0"/>
              </a:rPr>
              <a:t>: see VT </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T-GM: </a:t>
            </a:r>
            <a:r>
              <a:rPr lang="en-US" sz="900" dirty="0">
                <a:solidFill>
                  <a:schemeClr val="accent6">
                    <a:lumMod val="50000"/>
                  </a:schemeClr>
                </a:solidFill>
                <a:latin typeface="Calibri Light" panose="020F0302020204030204" pitchFamily="34" charset="0"/>
                <a:cs typeface="Calibri Light" panose="020F0302020204030204" pitchFamily="34" charset="0"/>
              </a:rPr>
              <a:t>Grand Master PTP</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T-BC: </a:t>
            </a:r>
            <a:r>
              <a:rPr lang="en-US" sz="900" dirty="0">
                <a:solidFill>
                  <a:schemeClr val="accent6">
                    <a:lumMod val="50000"/>
                  </a:schemeClr>
                </a:solidFill>
                <a:latin typeface="Calibri Light" panose="020F0302020204030204" pitchFamily="34" charset="0"/>
                <a:cs typeface="Calibri Light" panose="020F0302020204030204" pitchFamily="34" charset="0"/>
              </a:rPr>
              <a:t>Boundary Clock</a:t>
            </a:r>
          </a:p>
          <a:p>
            <a:r>
              <a:rPr lang="en-US" sz="900" b="1" dirty="0">
                <a:solidFill>
                  <a:schemeClr val="accent6">
                    <a:lumMod val="50000"/>
                  </a:schemeClr>
                </a:solidFill>
                <a:latin typeface="Calibri Light" panose="020F0302020204030204" pitchFamily="34" charset="0"/>
                <a:cs typeface="Calibri Light" panose="020F0302020204030204" pitchFamily="34" charset="0"/>
              </a:rPr>
              <a:t>T-TSC</a:t>
            </a:r>
            <a:r>
              <a:rPr lang="en-US" sz="900" dirty="0">
                <a:solidFill>
                  <a:schemeClr val="accent6">
                    <a:lumMod val="50000"/>
                  </a:schemeClr>
                </a:solidFill>
                <a:latin typeface="Calibri Light" panose="020F0302020204030204" pitchFamily="34" charset="0"/>
                <a:cs typeface="Calibri Light" panose="020F0302020204030204" pitchFamily="34" charset="0"/>
              </a:rPr>
              <a:t>: Slave Clock</a:t>
            </a:r>
          </a:p>
          <a:p>
            <a:endParaRPr lang="en-US" sz="900" dirty="0">
              <a:solidFill>
                <a:schemeClr val="accent6">
                  <a:lumMod val="50000"/>
                </a:schemeClr>
              </a:solidFill>
              <a:latin typeface="Calibri Light" panose="020F0302020204030204" pitchFamily="34" charset="0"/>
              <a:cs typeface="Calibri Light" panose="020F0302020204030204" pitchFamily="34" charset="0"/>
            </a:endParaRPr>
          </a:p>
        </p:txBody>
      </p:sp>
      <p:sp>
        <p:nvSpPr>
          <p:cNvPr id="5" name="Title 2"/>
          <p:cNvSpPr>
            <a:spLocks noGrp="1"/>
          </p:cNvSpPr>
          <p:nvPr>
            <p:ph type="title" idx="4294967295"/>
          </p:nvPr>
        </p:nvSpPr>
        <p:spPr>
          <a:xfrm>
            <a:off x="0" y="0"/>
            <a:ext cx="9144000" cy="836613"/>
          </a:xfrm>
        </p:spPr>
        <p:txBody>
          <a:bodyPr/>
          <a:lstStyle/>
          <a:p>
            <a:pPr marL="0" indent="0">
              <a:buNone/>
            </a:pPr>
            <a:r>
              <a:rPr lang="en-US" dirty="0"/>
              <a:t>Glossary</a:t>
            </a:r>
          </a:p>
        </p:txBody>
      </p:sp>
    </p:spTree>
    <p:extLst>
      <p:ext uri="{BB962C8B-B14F-4D97-AF65-F5344CB8AC3E}">
        <p14:creationId xmlns:p14="http://schemas.microsoft.com/office/powerpoint/2010/main" val="2714233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8229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ext Box 5"/>
          <p:cNvSpPr txBox="1">
            <a:spLocks noChangeArrowheads="1"/>
          </p:cNvSpPr>
          <p:nvPr/>
        </p:nvSpPr>
        <p:spPr bwMode="auto">
          <a:xfrm rot="16200000">
            <a:off x="-1026770" y="1348581"/>
            <a:ext cx="3581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SimSun" panose="02010600030101010101" pitchFamily="2" charset="-122"/>
              </a:defRPr>
            </a:lvl9pPr>
          </a:lstStyle>
          <a:p>
            <a:pPr algn="r" eaLnBrk="1" hangingPunct="1">
              <a:spcBef>
                <a:spcPts val="2250"/>
              </a:spcBef>
              <a:buClrTx/>
              <a:buFontTx/>
              <a:buNone/>
            </a:pPr>
            <a:r>
              <a:rPr lang="ca-ES" altLang="es-ES" sz="3600">
                <a:solidFill>
                  <a:srgbClr val="0951BD"/>
                </a:solidFill>
                <a:latin typeface="Arial Black" panose="020B0A04020102020204" pitchFamily="34" charset="0"/>
              </a:rPr>
              <a:t>That’s all</a:t>
            </a:r>
          </a:p>
        </p:txBody>
      </p:sp>
      <p:pic>
        <p:nvPicPr>
          <p:cNvPr id="4" name="Picture 8" descr="Alex"/>
          <p:cNvPicPr>
            <a:picLocks noChangeAspect="1" noChangeArrowheads="1"/>
          </p:cNvPicPr>
          <p:nvPr/>
        </p:nvPicPr>
        <p:blipFill>
          <a:blip r:embed="rId3"/>
          <a:srcRect/>
          <a:stretch>
            <a:fillRect/>
          </a:stretch>
        </p:blipFill>
        <p:spPr bwMode="auto">
          <a:xfrm>
            <a:off x="479426" y="4003675"/>
            <a:ext cx="1427163" cy="2857500"/>
          </a:xfrm>
          <a:prstGeom prst="rect">
            <a:avLst/>
          </a:prstGeom>
          <a:ln>
            <a:noFill/>
          </a:ln>
          <a:effectLst>
            <a:outerShdw blurRad="292100" dist="139700" dir="2700000" algn="tl" rotWithShape="0">
              <a:srgbClr val="333333">
                <a:alpha val="65000"/>
              </a:srgbClr>
            </a:outerShdw>
          </a:effectLst>
        </p:spPr>
      </p:pic>
      <p:pic>
        <p:nvPicPr>
          <p:cNvPr id="5" name="Picture 17"/>
          <p:cNvPicPr>
            <a:picLocks noChangeAspect="1" noChangeArrowheads="1"/>
          </p:cNvPicPr>
          <p:nvPr/>
        </p:nvPicPr>
        <p:blipFill>
          <a:blip r:embed="rId4"/>
          <a:srcRect/>
          <a:stretch>
            <a:fillRect/>
          </a:stretch>
        </p:blipFill>
        <p:spPr bwMode="auto">
          <a:xfrm>
            <a:off x="7301650" y="5373688"/>
            <a:ext cx="1835150" cy="954087"/>
          </a:xfrm>
          <a:prstGeom prst="rect">
            <a:avLst/>
          </a:prstGeom>
          <a:ln>
            <a:noFill/>
          </a:ln>
          <a:effectLst>
            <a:outerShdw blurRad="292100" dist="139700" dir="2700000" algn="tl" rotWithShape="0">
              <a:srgbClr val="333333">
                <a:alpha val="65000"/>
              </a:srgbClr>
            </a:outerShdw>
          </a:effectLst>
        </p:spPr>
      </p:pic>
      <p:sp>
        <p:nvSpPr>
          <p:cNvPr id="6" name="TextBox 10"/>
          <p:cNvSpPr txBox="1">
            <a:spLocks noChangeArrowheads="1"/>
          </p:cNvSpPr>
          <p:nvPr/>
        </p:nvSpPr>
        <p:spPr bwMode="auto">
          <a:xfrm rot="16200000">
            <a:off x="861220" y="4768056"/>
            <a:ext cx="19558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 altLang="es-ES" sz="1100">
                <a:latin typeface="Verdana" panose="020B0604030504040204" pitchFamily="34" charset="0"/>
              </a:rPr>
              <a:t>www.albedotelecom.com</a:t>
            </a:r>
          </a:p>
        </p:txBody>
      </p:sp>
    </p:spTree>
    <p:extLst>
      <p:ext uri="{BB962C8B-B14F-4D97-AF65-F5344CB8AC3E}">
        <p14:creationId xmlns:p14="http://schemas.microsoft.com/office/powerpoint/2010/main" val="158896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ontent Placeholder 1"/>
          <p:cNvSpPr>
            <a:spLocks noGrp="1"/>
          </p:cNvSpPr>
          <p:nvPr>
            <p:ph idx="1"/>
          </p:nvPr>
        </p:nvSpPr>
        <p:spPr>
          <a:xfrm>
            <a:off x="5664200" y="1145027"/>
            <a:ext cx="3191933" cy="2377105"/>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The unit is  equipped with GNSS receiver with SMA female connector for connecting an antenna typically supplied with a 5 m of coaxial cable plus a 10 m extension cable.</a:t>
            </a:r>
          </a:p>
        </p:txBody>
      </p:sp>
      <p:sp>
        <p:nvSpPr>
          <p:cNvPr id="57" name="Title 2"/>
          <p:cNvSpPr>
            <a:spLocks noGrp="1"/>
          </p:cNvSpPr>
          <p:nvPr>
            <p:ph type="title" idx="4294967295"/>
          </p:nvPr>
        </p:nvSpPr>
        <p:spPr>
          <a:xfrm>
            <a:off x="0" y="0"/>
            <a:ext cx="9144000" cy="827088"/>
          </a:xfrm>
        </p:spPr>
        <p:txBody>
          <a:bodyPr/>
          <a:lstStyle/>
          <a:p>
            <a:r>
              <a:rPr lang="en-US" altLang="en-US" b="1" dirty="0">
                <a:latin typeface="Century Gothic" panose="020B0502020202020204" pitchFamily="34" charset="0"/>
              </a:rPr>
              <a:t>Interfaces</a:t>
            </a:r>
            <a:r>
              <a:rPr lang="en-US" altLang="en-US" dirty="0">
                <a:latin typeface="Century Gothic" panose="020B0502020202020204" pitchFamily="34" charset="0"/>
              </a:rPr>
              <a:t> &amp; time </a:t>
            </a:r>
            <a:r>
              <a:rPr lang="en-US" altLang="en-US" b="1" dirty="0">
                <a:latin typeface="Century Gothic" panose="020B0502020202020204" pitchFamily="34" charset="0"/>
              </a:rPr>
              <a:t>References</a:t>
            </a:r>
            <a:endParaRPr lang="en-US" b="1" dirty="0"/>
          </a:p>
        </p:txBody>
      </p:sp>
      <p:graphicFrame>
        <p:nvGraphicFramePr>
          <p:cNvPr id="58" name="Table 57"/>
          <p:cNvGraphicFramePr>
            <a:graphicFrameLocks noGrp="1"/>
          </p:cNvGraphicFramePr>
          <p:nvPr>
            <p:extLst>
              <p:ext uri="{D42A27DB-BD31-4B8C-83A1-F6EECF244321}">
                <p14:modId xmlns:p14="http://schemas.microsoft.com/office/powerpoint/2010/main" val="3848570170"/>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pic>
        <p:nvPicPr>
          <p:cNvPr id="108" name="Picture 107"/>
          <p:cNvPicPr>
            <a:picLocks noChangeAspect="1"/>
          </p:cNvPicPr>
          <p:nvPr/>
        </p:nvPicPr>
        <p:blipFill>
          <a:blip r:embed="rId2"/>
          <a:stretch>
            <a:fillRect/>
          </a:stretch>
        </p:blipFill>
        <p:spPr>
          <a:xfrm>
            <a:off x="305441" y="1544363"/>
            <a:ext cx="5088056" cy="1291099"/>
          </a:xfrm>
          <a:prstGeom prst="rect">
            <a:avLst/>
          </a:prstGeom>
        </p:spPr>
      </p:pic>
      <p:cxnSp>
        <p:nvCxnSpPr>
          <p:cNvPr id="109" name="Straight Connector 108"/>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2" name="Straight Connector 111"/>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3" name="Straight Connector 112"/>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4" name="Straight Connector 113"/>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6" name="Straight Connector 115"/>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7" name="Straight Connector 116"/>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8" name="Straight Connector 117"/>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9" name="Straight Connector 118"/>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21" name="Straight Connector 120"/>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2" name="Straight Connector 121"/>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23" name="Straight Connector 122"/>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4" name="Straight Connector 123"/>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25" name="Straight Connector 124"/>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26" name="Straight Connector 125"/>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7" name="Straight Connector 126"/>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28" name="Straight Connector 127"/>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9" name="Straight Connector 128"/>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30" name="Straight Connector 129"/>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31" name="Straight Connector 130"/>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2" name="Straight Connector 131"/>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33" name="Straight Connector 132"/>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135" name="TextBox 134"/>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136" name="TextBox 135"/>
          <p:cNvSpPr txBox="1"/>
          <p:nvPr/>
        </p:nvSpPr>
        <p:spPr>
          <a:xfrm>
            <a:off x="1870553"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137" name="TextBox 136"/>
          <p:cNvSpPr txBox="1"/>
          <p:nvPr/>
        </p:nvSpPr>
        <p:spPr>
          <a:xfrm>
            <a:off x="259667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138" name="TextBox 137"/>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139" name="TextBox 138"/>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140" name="TextBox 139"/>
          <p:cNvSpPr txBox="1"/>
          <p:nvPr/>
        </p:nvSpPr>
        <p:spPr>
          <a:xfrm>
            <a:off x="4246869"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141" name="TextBox 140"/>
          <p:cNvSpPr txBox="1"/>
          <p:nvPr/>
        </p:nvSpPr>
        <p:spPr>
          <a:xfrm>
            <a:off x="4779949"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42" name="TextBox 141"/>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43" name="TextBox 142"/>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44" name="TextBox 143"/>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45" name="TextBox 144"/>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46" name="TextBox 145"/>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47" name="TextBox 146"/>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48" name="TextBox 147"/>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49" name="Right Brace 148"/>
          <p:cNvSpPr/>
          <p:nvPr/>
        </p:nvSpPr>
        <p:spPr bwMode="auto">
          <a:xfrm rot="16200000">
            <a:off x="2778245" y="937252"/>
            <a:ext cx="155591" cy="679731"/>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50" name="Straight Connector 149"/>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1" name="Straight Connector 150"/>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2" name="Straight Connector 151"/>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53" name="Straight Connector 152"/>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4" name="Straight Connector 153"/>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55" name="Picture 154"/>
          <p:cNvPicPr>
            <a:picLocks noChangeAspect="1"/>
          </p:cNvPicPr>
          <p:nvPr/>
        </p:nvPicPr>
        <p:blipFill>
          <a:blip r:embed="rId3"/>
          <a:stretch>
            <a:fillRect/>
          </a:stretch>
        </p:blipFill>
        <p:spPr>
          <a:xfrm>
            <a:off x="521292" y="1705877"/>
            <a:ext cx="1207496" cy="907147"/>
          </a:xfrm>
          <a:prstGeom prst="rect">
            <a:avLst/>
          </a:prstGeom>
        </p:spPr>
      </p:pic>
      <p:grpSp>
        <p:nvGrpSpPr>
          <p:cNvPr id="156" name="Group 155"/>
          <p:cNvGrpSpPr/>
          <p:nvPr/>
        </p:nvGrpSpPr>
        <p:grpSpPr>
          <a:xfrm>
            <a:off x="1163105" y="1208618"/>
            <a:ext cx="8469" cy="524934"/>
            <a:chOff x="1473200" y="1193800"/>
            <a:chExt cx="8469" cy="524934"/>
          </a:xfrm>
        </p:grpSpPr>
        <p:cxnSp>
          <p:nvCxnSpPr>
            <p:cNvPr id="157" name="Straight Connector 156"/>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8" name="Straight Connector 157"/>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59" name="TextBox 158"/>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spTree>
    <p:extLst>
      <p:ext uri="{BB962C8B-B14F-4D97-AF65-F5344CB8AC3E}">
        <p14:creationId xmlns:p14="http://schemas.microsoft.com/office/powerpoint/2010/main" val="6386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3" name="Straight Arrow Connector 342"/>
          <p:cNvCxnSpPr/>
          <p:nvPr/>
        </p:nvCxnSpPr>
        <p:spPr bwMode="auto">
          <a:xfrm>
            <a:off x="2225873" y="3378841"/>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cxnSp>
        <p:nvCxnSpPr>
          <p:cNvPr id="344" name="Straight Arrow Connector 343"/>
          <p:cNvCxnSpPr/>
          <p:nvPr/>
        </p:nvCxnSpPr>
        <p:spPr bwMode="auto">
          <a:xfrm>
            <a:off x="2219165" y="4287017"/>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4" name="Title 2"/>
          <p:cNvSpPr>
            <a:spLocks noGrp="1"/>
          </p:cNvSpPr>
          <p:nvPr>
            <p:ph type="title" idx="4294967295"/>
          </p:nvPr>
        </p:nvSpPr>
        <p:spPr>
          <a:xfrm>
            <a:off x="0" y="0"/>
            <a:ext cx="9134475" cy="827088"/>
          </a:xfrm>
        </p:spPr>
        <p:txBody>
          <a:bodyPr/>
          <a:lstStyle/>
          <a:p>
            <a:r>
              <a:rPr lang="es-ES" b="1" dirty="0"/>
              <a:t>PTP test </a:t>
            </a:r>
            <a:r>
              <a:rPr lang="es-ES" dirty="0" err="1"/>
              <a:t>with</a:t>
            </a:r>
            <a:r>
              <a:rPr lang="es-ES" dirty="0"/>
              <a:t> xGenius</a:t>
            </a:r>
            <a:endParaRPr lang="en-US" dirty="0"/>
          </a:p>
        </p:txBody>
      </p:sp>
      <p:sp>
        <p:nvSpPr>
          <p:cNvPr id="5" name="Rectangle 2"/>
          <p:cNvSpPr txBox="1">
            <a:spLocks noGrp="1" noChangeArrowheads="1"/>
          </p:cNvSpPr>
          <p:nvPr>
            <p:ph idx="1"/>
          </p:nvPr>
        </p:nvSpPr>
        <p:spPr bwMode="auto">
          <a:xfrm>
            <a:off x="5035418" y="2485290"/>
            <a:ext cx="3988764" cy="2264860"/>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000000"/>
              </a:buClr>
              <a:buSzPct val="100000"/>
              <a:buFont typeface="Wingdings" pitchFamily="2" charset="2"/>
              <a:buChar char="§"/>
              <a:defRPr sz="20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dirty="0"/>
              <a:t>This presentation describes how to verify the 1PPS performance in a site synchronized by ITU-T G.8275.1 phase and time profile.</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b="1" dirty="0"/>
              <a:t>xGenius</a:t>
            </a:r>
            <a:r>
              <a:rPr lang="en-US" dirty="0"/>
              <a:t> supports 1PPS analysis</a:t>
            </a:r>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dirty="0"/>
          </a:p>
          <a:p>
            <a:pPr marL="0" indent="0">
              <a:buClr>
                <a:srgbClr val="006BFF"/>
              </a:buClr>
              <a:buSzPct val="85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sz="2400" u="sng" kern="0" dirty="0">
              <a:solidFill>
                <a:srgbClr val="FF0000"/>
              </a:solidFill>
            </a:endParaRPr>
          </a:p>
        </p:txBody>
      </p:sp>
      <p:sp>
        <p:nvSpPr>
          <p:cNvPr id="8" name="object 25"/>
          <p:cNvSpPr/>
          <p:nvPr/>
        </p:nvSpPr>
        <p:spPr>
          <a:xfrm>
            <a:off x="1687431" y="3869913"/>
            <a:ext cx="1047750" cy="662743"/>
          </a:xfrm>
          <a:prstGeom prst="rect">
            <a:avLst/>
          </a:prstGeom>
          <a:blipFill>
            <a:blip r:embed="rId2" cstate="print"/>
            <a:stretch>
              <a:fillRect/>
            </a:stretch>
          </a:blipFill>
        </p:spPr>
        <p:txBody>
          <a:bodyPr wrap="square" lIns="0" tIns="0" rIns="0" bIns="0" rtlCol="0"/>
          <a:lstStyle/>
          <a:p>
            <a:endParaRPr/>
          </a:p>
        </p:txBody>
      </p:sp>
      <p:sp>
        <p:nvSpPr>
          <p:cNvPr id="9" name="object 140"/>
          <p:cNvSpPr/>
          <p:nvPr/>
        </p:nvSpPr>
        <p:spPr>
          <a:xfrm>
            <a:off x="2098074" y="1972418"/>
            <a:ext cx="247650" cy="247650"/>
          </a:xfrm>
          <a:prstGeom prst="rect">
            <a:avLst/>
          </a:prstGeom>
          <a:blipFill>
            <a:blip r:embed="rId3" cstate="print"/>
            <a:stretch>
              <a:fillRect/>
            </a:stretch>
          </a:blipFill>
        </p:spPr>
        <p:txBody>
          <a:bodyPr wrap="square" lIns="0" tIns="0" rIns="0" bIns="0" rtlCol="0"/>
          <a:lstStyle/>
          <a:p>
            <a:endParaRPr/>
          </a:p>
        </p:txBody>
      </p:sp>
      <p:sp>
        <p:nvSpPr>
          <p:cNvPr id="10" name="object 1097"/>
          <p:cNvSpPr/>
          <p:nvPr/>
        </p:nvSpPr>
        <p:spPr>
          <a:xfrm>
            <a:off x="1485757" y="2560200"/>
            <a:ext cx="1479041" cy="240030"/>
          </a:xfrm>
          <a:prstGeom prst="rect">
            <a:avLst/>
          </a:prstGeom>
          <a:blipFill>
            <a:blip r:embed="rId4" cstate="print"/>
            <a:stretch>
              <a:fillRect/>
            </a:stretch>
          </a:blipFill>
        </p:spPr>
        <p:txBody>
          <a:bodyPr wrap="square" lIns="0" tIns="0" rIns="0" bIns="0" rtlCol="0"/>
          <a:lstStyle/>
          <a:p>
            <a:endParaRPr/>
          </a:p>
        </p:txBody>
      </p:sp>
      <p:sp>
        <p:nvSpPr>
          <p:cNvPr id="15" name="object 126"/>
          <p:cNvSpPr txBox="1"/>
          <p:nvPr/>
        </p:nvSpPr>
        <p:spPr>
          <a:xfrm>
            <a:off x="1542784" y="1603289"/>
            <a:ext cx="1605879" cy="135293"/>
          </a:xfrm>
          <a:prstGeom prst="rect">
            <a:avLst/>
          </a:prstGeom>
        </p:spPr>
        <p:txBody>
          <a:bodyPr vert="horz" wrap="square" lIns="0" tIns="12065" rIns="0" bIns="0" rtlCol="0">
            <a:spAutoFit/>
          </a:bodyPr>
          <a:lstStyle/>
          <a:p>
            <a:pPr marL="12700">
              <a:lnSpc>
                <a:spcPct val="100000"/>
              </a:lnSpc>
              <a:spcBef>
                <a:spcPts val="95"/>
              </a:spcBef>
            </a:pPr>
            <a:r>
              <a:rPr lang="es-ES" sz="800" spc="-5" dirty="0">
                <a:solidFill>
                  <a:srgbClr val="00007F"/>
                </a:solidFill>
                <a:latin typeface="Verdana"/>
                <a:cs typeface="Verdana"/>
              </a:rPr>
              <a:t>Network Time Reference</a:t>
            </a:r>
            <a:endParaRPr sz="800" dirty="0">
              <a:latin typeface="Verdana"/>
              <a:cs typeface="Verdana"/>
            </a:endParaRPr>
          </a:p>
        </p:txBody>
      </p:sp>
      <p:grpSp>
        <p:nvGrpSpPr>
          <p:cNvPr id="342" name="Group 341"/>
          <p:cNvGrpSpPr/>
          <p:nvPr/>
        </p:nvGrpSpPr>
        <p:grpSpPr>
          <a:xfrm>
            <a:off x="1481163" y="3326016"/>
            <a:ext cx="1495274" cy="240830"/>
            <a:chOff x="1718837" y="2794906"/>
            <a:chExt cx="1495274" cy="240830"/>
          </a:xfrm>
        </p:grpSpPr>
        <p:sp>
          <p:nvSpPr>
            <p:cNvPr id="119" name="object 7"/>
            <p:cNvSpPr/>
            <p:nvPr/>
          </p:nvSpPr>
          <p:spPr>
            <a:xfrm>
              <a:off x="1729475" y="2897428"/>
              <a:ext cx="11284" cy="17732"/>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120" name="object 14"/>
            <p:cNvSpPr/>
            <p:nvPr/>
          </p:nvSpPr>
          <p:spPr>
            <a:xfrm>
              <a:off x="3172522" y="2916772"/>
              <a:ext cx="11284" cy="17732"/>
            </a:xfrm>
            <a:custGeom>
              <a:avLst/>
              <a:gdLst/>
              <a:ahLst/>
              <a:cxnLst/>
              <a:rect l="l" t="t" r="r" b="b"/>
              <a:pathLst>
                <a:path w="8889" h="13969">
                  <a:moveTo>
                    <a:pt x="6095" y="0"/>
                  </a:moveTo>
                  <a:lnTo>
                    <a:pt x="0" y="762"/>
                  </a:lnTo>
                  <a:lnTo>
                    <a:pt x="2285" y="13716"/>
                  </a:lnTo>
                  <a:lnTo>
                    <a:pt x="8381" y="12954"/>
                  </a:lnTo>
                  <a:lnTo>
                    <a:pt x="6095" y="0"/>
                  </a:lnTo>
                  <a:close/>
                </a:path>
              </a:pathLst>
            </a:custGeom>
            <a:solidFill>
              <a:srgbClr val="FF6D3C"/>
            </a:solidFill>
          </p:spPr>
          <p:txBody>
            <a:bodyPr wrap="square" lIns="0" tIns="0" rIns="0" bIns="0" rtlCol="0"/>
            <a:lstStyle/>
            <a:p>
              <a:endParaRPr/>
            </a:p>
          </p:txBody>
        </p:sp>
        <p:sp>
          <p:nvSpPr>
            <p:cNvPr id="121" name="object 21"/>
            <p:cNvSpPr/>
            <p:nvPr/>
          </p:nvSpPr>
          <p:spPr>
            <a:xfrm>
              <a:off x="1735278" y="2949656"/>
              <a:ext cx="11284" cy="17732"/>
            </a:xfrm>
            <a:custGeom>
              <a:avLst/>
              <a:gdLst/>
              <a:ahLst/>
              <a:cxnLst/>
              <a:rect l="l" t="t" r="r" b="b"/>
              <a:pathLst>
                <a:path w="8890" h="13969">
                  <a:moveTo>
                    <a:pt x="6096" y="0"/>
                  </a:moveTo>
                  <a:lnTo>
                    <a:pt x="0" y="761"/>
                  </a:lnTo>
                  <a:lnTo>
                    <a:pt x="2286" y="13715"/>
                  </a:lnTo>
                  <a:lnTo>
                    <a:pt x="8382" y="12953"/>
                  </a:lnTo>
                  <a:lnTo>
                    <a:pt x="6096" y="0"/>
                  </a:lnTo>
                  <a:close/>
                </a:path>
              </a:pathLst>
            </a:custGeom>
            <a:solidFill>
              <a:srgbClr val="FF6D3C"/>
            </a:solidFill>
          </p:spPr>
          <p:txBody>
            <a:bodyPr wrap="square" lIns="0" tIns="0" rIns="0" bIns="0" rtlCol="0"/>
            <a:lstStyle/>
            <a:p>
              <a:endParaRPr/>
            </a:p>
          </p:txBody>
        </p:sp>
        <p:sp>
          <p:nvSpPr>
            <p:cNvPr id="122" name="object 83"/>
            <p:cNvSpPr/>
            <p:nvPr/>
          </p:nvSpPr>
          <p:spPr>
            <a:xfrm>
              <a:off x="2456317" y="2818119"/>
              <a:ext cx="0" cy="47553"/>
            </a:xfrm>
            <a:custGeom>
              <a:avLst/>
              <a:gdLst/>
              <a:ahLst/>
              <a:cxnLst/>
              <a:rect l="l" t="t" r="r" b="b"/>
              <a:pathLst>
                <a:path h="37464">
                  <a:moveTo>
                    <a:pt x="0" y="0"/>
                  </a:moveTo>
                  <a:lnTo>
                    <a:pt x="0" y="37337"/>
                  </a:lnTo>
                </a:path>
              </a:pathLst>
            </a:custGeom>
            <a:ln w="16001">
              <a:solidFill>
                <a:srgbClr val="003357"/>
              </a:solidFill>
            </a:ln>
          </p:spPr>
          <p:txBody>
            <a:bodyPr wrap="square" lIns="0" tIns="0" rIns="0" bIns="0" rtlCol="0"/>
            <a:lstStyle/>
            <a:p>
              <a:endParaRPr/>
            </a:p>
          </p:txBody>
        </p:sp>
        <p:sp>
          <p:nvSpPr>
            <p:cNvPr id="124" name="object 127"/>
            <p:cNvSpPr/>
            <p:nvPr/>
          </p:nvSpPr>
          <p:spPr>
            <a:xfrm>
              <a:off x="1726573" y="2802644"/>
              <a:ext cx="1478993" cy="224871"/>
            </a:xfrm>
            <a:custGeom>
              <a:avLst/>
              <a:gdLst/>
              <a:ahLst/>
              <a:cxnLst/>
              <a:rect l="l" t="t" r="r" b="b"/>
              <a:pathLst>
                <a:path w="1165225" h="177164">
                  <a:moveTo>
                    <a:pt x="1034796" y="0"/>
                  </a:moveTo>
                  <a:lnTo>
                    <a:pt x="139446" y="0"/>
                  </a:lnTo>
                  <a:lnTo>
                    <a:pt x="0" y="40386"/>
                  </a:lnTo>
                  <a:lnTo>
                    <a:pt x="0" y="176784"/>
                  </a:lnTo>
                  <a:lnTo>
                    <a:pt x="1165098" y="176784"/>
                  </a:lnTo>
                  <a:lnTo>
                    <a:pt x="1165098" y="42672"/>
                  </a:lnTo>
                  <a:lnTo>
                    <a:pt x="1034796" y="0"/>
                  </a:lnTo>
                  <a:close/>
                </a:path>
              </a:pathLst>
            </a:custGeom>
            <a:solidFill>
              <a:srgbClr val="7F7F7F"/>
            </a:solidFill>
          </p:spPr>
          <p:txBody>
            <a:bodyPr wrap="square" lIns="0" tIns="0" rIns="0" bIns="0" rtlCol="0"/>
            <a:lstStyle/>
            <a:p>
              <a:endParaRPr/>
            </a:p>
          </p:txBody>
        </p:sp>
        <p:sp>
          <p:nvSpPr>
            <p:cNvPr id="125" name="object 128"/>
            <p:cNvSpPr/>
            <p:nvPr/>
          </p:nvSpPr>
          <p:spPr>
            <a:xfrm>
              <a:off x="1724640" y="2794906"/>
              <a:ext cx="1489471" cy="70120"/>
            </a:xfrm>
            <a:custGeom>
              <a:avLst/>
              <a:gdLst/>
              <a:ahLst/>
              <a:cxnLst/>
              <a:rect l="l" t="t" r="r" b="b"/>
              <a:pathLst>
                <a:path w="1173480" h="55244">
                  <a:moveTo>
                    <a:pt x="1038606" y="0"/>
                  </a:moveTo>
                  <a:lnTo>
                    <a:pt x="1036363" y="12705"/>
                  </a:lnTo>
                  <a:lnTo>
                    <a:pt x="1165098" y="54864"/>
                  </a:lnTo>
                  <a:lnTo>
                    <a:pt x="1173480" y="48768"/>
                  </a:lnTo>
                  <a:lnTo>
                    <a:pt x="1173480" y="44196"/>
                  </a:lnTo>
                  <a:lnTo>
                    <a:pt x="1038606" y="0"/>
                  </a:lnTo>
                  <a:close/>
                </a:path>
                <a:path w="1173480" h="55244">
                  <a:moveTo>
                    <a:pt x="140970" y="0"/>
                  </a:moveTo>
                  <a:lnTo>
                    <a:pt x="139446" y="0"/>
                  </a:lnTo>
                  <a:lnTo>
                    <a:pt x="0" y="40386"/>
                  </a:lnTo>
                  <a:lnTo>
                    <a:pt x="3810" y="52578"/>
                  </a:lnTo>
                  <a:lnTo>
                    <a:pt x="140970" y="12854"/>
                  </a:lnTo>
                  <a:lnTo>
                    <a:pt x="140970" y="0"/>
                  </a:lnTo>
                  <a:close/>
                </a:path>
                <a:path w="1173480" h="55244">
                  <a:moveTo>
                    <a:pt x="1038606" y="0"/>
                  </a:moveTo>
                  <a:lnTo>
                    <a:pt x="140970" y="0"/>
                  </a:lnTo>
                  <a:lnTo>
                    <a:pt x="143256" y="12192"/>
                  </a:lnTo>
                  <a:lnTo>
                    <a:pt x="140970" y="12854"/>
                  </a:lnTo>
                  <a:lnTo>
                    <a:pt x="1036319" y="12954"/>
                  </a:lnTo>
                  <a:lnTo>
                    <a:pt x="1036363" y="12705"/>
                  </a:lnTo>
                  <a:lnTo>
                    <a:pt x="1034796" y="12192"/>
                  </a:lnTo>
                  <a:lnTo>
                    <a:pt x="1038606" y="0"/>
                  </a:lnTo>
                  <a:close/>
                </a:path>
                <a:path w="1173480" h="55244">
                  <a:moveTo>
                    <a:pt x="140970" y="0"/>
                  </a:moveTo>
                  <a:lnTo>
                    <a:pt x="140970" y="12854"/>
                  </a:lnTo>
                  <a:lnTo>
                    <a:pt x="143256" y="12192"/>
                  </a:lnTo>
                  <a:lnTo>
                    <a:pt x="140970" y="0"/>
                  </a:lnTo>
                  <a:close/>
                </a:path>
                <a:path w="1173480" h="55244">
                  <a:moveTo>
                    <a:pt x="1038606" y="0"/>
                  </a:moveTo>
                  <a:lnTo>
                    <a:pt x="1034796" y="12192"/>
                  </a:lnTo>
                  <a:lnTo>
                    <a:pt x="1036363" y="12705"/>
                  </a:lnTo>
                  <a:lnTo>
                    <a:pt x="1038606" y="0"/>
                  </a:lnTo>
                  <a:close/>
                </a:path>
              </a:pathLst>
            </a:custGeom>
            <a:solidFill>
              <a:srgbClr val="000000"/>
            </a:solidFill>
          </p:spPr>
          <p:txBody>
            <a:bodyPr wrap="square" lIns="0" tIns="0" rIns="0" bIns="0" rtlCol="0"/>
            <a:lstStyle/>
            <a:p>
              <a:endParaRPr/>
            </a:p>
          </p:txBody>
        </p:sp>
        <p:sp>
          <p:nvSpPr>
            <p:cNvPr id="126" name="object 129"/>
            <p:cNvSpPr/>
            <p:nvPr/>
          </p:nvSpPr>
          <p:spPr>
            <a:xfrm>
              <a:off x="3205889" y="2856806"/>
              <a:ext cx="0" cy="178930"/>
            </a:xfrm>
            <a:custGeom>
              <a:avLst/>
              <a:gdLst/>
              <a:ahLst/>
              <a:cxnLst/>
              <a:rect l="l" t="t" r="r" b="b"/>
              <a:pathLst>
                <a:path h="140969">
                  <a:moveTo>
                    <a:pt x="0" y="0"/>
                  </a:moveTo>
                  <a:lnTo>
                    <a:pt x="0" y="140970"/>
                  </a:lnTo>
                </a:path>
              </a:pathLst>
            </a:custGeom>
            <a:ln w="12954">
              <a:solidFill>
                <a:srgbClr val="000000"/>
              </a:solidFill>
            </a:ln>
          </p:spPr>
          <p:txBody>
            <a:bodyPr wrap="square" lIns="0" tIns="0" rIns="0" bIns="0" rtlCol="0"/>
            <a:lstStyle/>
            <a:p>
              <a:endParaRPr/>
            </a:p>
          </p:txBody>
        </p:sp>
        <p:sp>
          <p:nvSpPr>
            <p:cNvPr id="127" name="object 130"/>
            <p:cNvSpPr/>
            <p:nvPr/>
          </p:nvSpPr>
          <p:spPr>
            <a:xfrm>
              <a:off x="1718837" y="3027515"/>
              <a:ext cx="1487053" cy="0"/>
            </a:xfrm>
            <a:custGeom>
              <a:avLst/>
              <a:gdLst/>
              <a:ahLst/>
              <a:cxnLst/>
              <a:rect l="l" t="t" r="r" b="b"/>
              <a:pathLst>
                <a:path w="1171575">
                  <a:moveTo>
                    <a:pt x="0" y="0"/>
                  </a:moveTo>
                  <a:lnTo>
                    <a:pt x="1171194" y="0"/>
                  </a:lnTo>
                </a:path>
              </a:pathLst>
            </a:custGeom>
            <a:ln w="12953">
              <a:solidFill>
                <a:srgbClr val="000000"/>
              </a:solidFill>
            </a:ln>
          </p:spPr>
          <p:txBody>
            <a:bodyPr wrap="square" lIns="0" tIns="0" rIns="0" bIns="0" rtlCol="0"/>
            <a:lstStyle/>
            <a:p>
              <a:endParaRPr/>
            </a:p>
          </p:txBody>
        </p:sp>
        <p:sp>
          <p:nvSpPr>
            <p:cNvPr id="128" name="object 131"/>
            <p:cNvSpPr/>
            <p:nvPr/>
          </p:nvSpPr>
          <p:spPr>
            <a:xfrm>
              <a:off x="1727057" y="2846167"/>
              <a:ext cx="0" cy="181348"/>
            </a:xfrm>
            <a:custGeom>
              <a:avLst/>
              <a:gdLst/>
              <a:ahLst/>
              <a:cxnLst/>
              <a:rect l="l" t="t" r="r" b="b"/>
              <a:pathLst>
                <a:path h="142875">
                  <a:moveTo>
                    <a:pt x="0" y="0"/>
                  </a:moveTo>
                  <a:lnTo>
                    <a:pt x="0" y="142494"/>
                  </a:lnTo>
                </a:path>
              </a:pathLst>
            </a:custGeom>
            <a:ln w="12953">
              <a:solidFill>
                <a:srgbClr val="000000"/>
              </a:solidFill>
            </a:ln>
          </p:spPr>
          <p:txBody>
            <a:bodyPr wrap="square" lIns="0" tIns="0" rIns="0" bIns="0" rtlCol="0"/>
            <a:lstStyle/>
            <a:p>
              <a:endParaRPr/>
            </a:p>
          </p:txBody>
        </p:sp>
        <p:sp>
          <p:nvSpPr>
            <p:cNvPr id="129" name="object 132"/>
            <p:cNvSpPr/>
            <p:nvPr/>
          </p:nvSpPr>
          <p:spPr>
            <a:xfrm>
              <a:off x="1736245" y="2865511"/>
              <a:ext cx="1462067" cy="154750"/>
            </a:xfrm>
            <a:custGeom>
              <a:avLst/>
              <a:gdLst/>
              <a:ahLst/>
              <a:cxnLst/>
              <a:rect l="l" t="t" r="r" b="b"/>
              <a:pathLst>
                <a:path w="1151889" h="121919">
                  <a:moveTo>
                    <a:pt x="0" y="121920"/>
                  </a:moveTo>
                  <a:lnTo>
                    <a:pt x="1151382" y="121920"/>
                  </a:lnTo>
                  <a:lnTo>
                    <a:pt x="1151382" y="0"/>
                  </a:lnTo>
                  <a:lnTo>
                    <a:pt x="0" y="0"/>
                  </a:lnTo>
                  <a:lnTo>
                    <a:pt x="0" y="121920"/>
                  </a:lnTo>
                  <a:close/>
                </a:path>
              </a:pathLst>
            </a:custGeom>
            <a:solidFill>
              <a:srgbClr val="2A2A2A"/>
            </a:solidFill>
          </p:spPr>
          <p:txBody>
            <a:bodyPr wrap="square" lIns="0" tIns="0" rIns="0" bIns="0" rtlCol="0"/>
            <a:lstStyle/>
            <a:p>
              <a:endParaRPr/>
            </a:p>
          </p:txBody>
        </p:sp>
        <p:sp>
          <p:nvSpPr>
            <p:cNvPr id="130" name="object 133"/>
            <p:cNvSpPr/>
            <p:nvPr/>
          </p:nvSpPr>
          <p:spPr>
            <a:xfrm>
              <a:off x="1736245" y="2865994"/>
              <a:ext cx="1464485" cy="0"/>
            </a:xfrm>
            <a:custGeom>
              <a:avLst/>
              <a:gdLst/>
              <a:ahLst/>
              <a:cxnLst/>
              <a:rect l="l" t="t" r="r" b="b"/>
              <a:pathLst>
                <a:path w="1153795">
                  <a:moveTo>
                    <a:pt x="0" y="0"/>
                  </a:moveTo>
                  <a:lnTo>
                    <a:pt x="1153668" y="0"/>
                  </a:lnTo>
                </a:path>
              </a:pathLst>
            </a:custGeom>
            <a:ln w="3809">
              <a:solidFill>
                <a:srgbClr val="2A2A2A"/>
              </a:solidFill>
            </a:ln>
          </p:spPr>
          <p:txBody>
            <a:bodyPr wrap="square" lIns="0" tIns="0" rIns="0" bIns="0" rtlCol="0"/>
            <a:lstStyle/>
            <a:p>
              <a:endParaRPr/>
            </a:p>
          </p:txBody>
        </p:sp>
        <p:sp>
          <p:nvSpPr>
            <p:cNvPr id="131" name="object 134"/>
            <p:cNvSpPr/>
            <p:nvPr/>
          </p:nvSpPr>
          <p:spPr>
            <a:xfrm>
              <a:off x="3198151" y="2865511"/>
              <a:ext cx="0" cy="157974"/>
            </a:xfrm>
            <a:custGeom>
              <a:avLst/>
              <a:gdLst/>
              <a:ahLst/>
              <a:cxnLst/>
              <a:rect l="l" t="t" r="r" b="b"/>
              <a:pathLst>
                <a:path h="124460">
                  <a:moveTo>
                    <a:pt x="0" y="0"/>
                  </a:moveTo>
                  <a:lnTo>
                    <a:pt x="0" y="124205"/>
                  </a:lnTo>
                </a:path>
              </a:pathLst>
            </a:custGeom>
            <a:ln w="3809">
              <a:solidFill>
                <a:srgbClr val="2A2A2A"/>
              </a:solidFill>
            </a:ln>
          </p:spPr>
          <p:txBody>
            <a:bodyPr wrap="square" lIns="0" tIns="0" rIns="0" bIns="0" rtlCol="0"/>
            <a:lstStyle/>
            <a:p>
              <a:endParaRPr/>
            </a:p>
          </p:txBody>
        </p:sp>
        <p:sp>
          <p:nvSpPr>
            <p:cNvPr id="132" name="object 135"/>
            <p:cNvSpPr/>
            <p:nvPr/>
          </p:nvSpPr>
          <p:spPr>
            <a:xfrm>
              <a:off x="1734312" y="3020745"/>
              <a:ext cx="1463679" cy="0"/>
            </a:xfrm>
            <a:custGeom>
              <a:avLst/>
              <a:gdLst/>
              <a:ahLst/>
              <a:cxnLst/>
              <a:rect l="l" t="t" r="r" b="b"/>
              <a:pathLst>
                <a:path w="1153160">
                  <a:moveTo>
                    <a:pt x="0" y="0"/>
                  </a:moveTo>
                  <a:lnTo>
                    <a:pt x="1152906" y="0"/>
                  </a:lnTo>
                </a:path>
              </a:pathLst>
            </a:custGeom>
            <a:ln w="3809">
              <a:solidFill>
                <a:srgbClr val="2A2A2A"/>
              </a:solidFill>
            </a:ln>
          </p:spPr>
          <p:txBody>
            <a:bodyPr wrap="square" lIns="0" tIns="0" rIns="0" bIns="0" rtlCol="0"/>
            <a:lstStyle/>
            <a:p>
              <a:endParaRPr/>
            </a:p>
          </p:txBody>
        </p:sp>
        <p:sp>
          <p:nvSpPr>
            <p:cNvPr id="133" name="object 136"/>
            <p:cNvSpPr/>
            <p:nvPr/>
          </p:nvSpPr>
          <p:spPr>
            <a:xfrm>
              <a:off x="1736730" y="2863576"/>
              <a:ext cx="0" cy="157168"/>
            </a:xfrm>
            <a:custGeom>
              <a:avLst/>
              <a:gdLst/>
              <a:ahLst/>
              <a:cxnLst/>
              <a:rect l="l" t="t" r="r" b="b"/>
              <a:pathLst>
                <a:path h="123825">
                  <a:moveTo>
                    <a:pt x="0" y="0"/>
                  </a:moveTo>
                  <a:lnTo>
                    <a:pt x="0" y="123444"/>
                  </a:lnTo>
                </a:path>
              </a:pathLst>
            </a:custGeom>
            <a:ln w="3810">
              <a:solidFill>
                <a:srgbClr val="2A2A2A"/>
              </a:solidFill>
            </a:ln>
          </p:spPr>
          <p:txBody>
            <a:bodyPr wrap="square" lIns="0" tIns="0" rIns="0" bIns="0" rtlCol="0"/>
            <a:lstStyle/>
            <a:p>
              <a:endParaRPr/>
            </a:p>
          </p:txBody>
        </p:sp>
        <p:sp>
          <p:nvSpPr>
            <p:cNvPr id="134" name="object 137"/>
            <p:cNvSpPr/>
            <p:nvPr/>
          </p:nvSpPr>
          <p:spPr>
            <a:xfrm>
              <a:off x="1970306" y="2961262"/>
              <a:ext cx="33852" cy="40300"/>
            </a:xfrm>
            <a:custGeom>
              <a:avLst/>
              <a:gdLst/>
              <a:ahLst/>
              <a:cxnLst/>
              <a:rect l="l" t="t" r="r" b="b"/>
              <a:pathLst>
                <a:path w="26669" h="31750">
                  <a:moveTo>
                    <a:pt x="13715" y="0"/>
                  </a:moveTo>
                  <a:lnTo>
                    <a:pt x="8381" y="761"/>
                  </a:lnTo>
                  <a:lnTo>
                    <a:pt x="4571" y="4571"/>
                  </a:lnTo>
                  <a:lnTo>
                    <a:pt x="1523" y="9143"/>
                  </a:lnTo>
                  <a:lnTo>
                    <a:pt x="0" y="15239"/>
                  </a:lnTo>
                  <a:lnTo>
                    <a:pt x="1523" y="21335"/>
                  </a:lnTo>
                  <a:lnTo>
                    <a:pt x="4571" y="26669"/>
                  </a:lnTo>
                  <a:lnTo>
                    <a:pt x="8381" y="29717"/>
                  </a:lnTo>
                  <a:lnTo>
                    <a:pt x="13715" y="31241"/>
                  </a:lnTo>
                  <a:lnTo>
                    <a:pt x="19049" y="29717"/>
                  </a:lnTo>
                  <a:lnTo>
                    <a:pt x="22859" y="26669"/>
                  </a:lnTo>
                  <a:lnTo>
                    <a:pt x="25907" y="21335"/>
                  </a:lnTo>
                  <a:lnTo>
                    <a:pt x="26669" y="15239"/>
                  </a:lnTo>
                  <a:lnTo>
                    <a:pt x="25907" y="9143"/>
                  </a:lnTo>
                  <a:lnTo>
                    <a:pt x="22859" y="4571"/>
                  </a:lnTo>
                  <a:lnTo>
                    <a:pt x="19049" y="761"/>
                  </a:lnTo>
                  <a:lnTo>
                    <a:pt x="13715" y="0"/>
                  </a:lnTo>
                  <a:close/>
                </a:path>
              </a:pathLst>
            </a:custGeom>
            <a:solidFill>
              <a:srgbClr val="000000"/>
            </a:solidFill>
          </p:spPr>
          <p:txBody>
            <a:bodyPr wrap="square" lIns="0" tIns="0" rIns="0" bIns="0" rtlCol="0"/>
            <a:lstStyle/>
            <a:p>
              <a:endParaRPr/>
            </a:p>
          </p:txBody>
        </p:sp>
        <p:sp>
          <p:nvSpPr>
            <p:cNvPr id="135" name="object 138"/>
            <p:cNvSpPr/>
            <p:nvPr/>
          </p:nvSpPr>
          <p:spPr>
            <a:xfrm>
              <a:off x="1968372" y="2959328"/>
              <a:ext cx="38688" cy="45135"/>
            </a:xfrm>
            <a:custGeom>
              <a:avLst/>
              <a:gdLst/>
              <a:ahLst/>
              <a:cxnLst/>
              <a:rect l="l" t="t" r="r" b="b"/>
              <a:pathLst>
                <a:path w="30480" h="35560">
                  <a:moveTo>
                    <a:pt x="22097" y="761"/>
                  </a:moveTo>
                  <a:lnTo>
                    <a:pt x="8381" y="761"/>
                  </a:lnTo>
                  <a:lnTo>
                    <a:pt x="4571" y="4571"/>
                  </a:lnTo>
                  <a:lnTo>
                    <a:pt x="4571" y="5333"/>
                  </a:lnTo>
                  <a:lnTo>
                    <a:pt x="1523" y="9905"/>
                  </a:lnTo>
                  <a:lnTo>
                    <a:pt x="1523" y="10667"/>
                  </a:lnTo>
                  <a:lnTo>
                    <a:pt x="0" y="16763"/>
                  </a:lnTo>
                  <a:lnTo>
                    <a:pt x="0" y="17525"/>
                  </a:lnTo>
                  <a:lnTo>
                    <a:pt x="1523" y="23621"/>
                  </a:lnTo>
                  <a:lnTo>
                    <a:pt x="4571" y="28955"/>
                  </a:lnTo>
                  <a:lnTo>
                    <a:pt x="5333" y="29717"/>
                  </a:lnTo>
                  <a:lnTo>
                    <a:pt x="9143" y="32765"/>
                  </a:lnTo>
                  <a:lnTo>
                    <a:pt x="9905" y="33527"/>
                  </a:lnTo>
                  <a:lnTo>
                    <a:pt x="15239" y="35051"/>
                  </a:lnTo>
                  <a:lnTo>
                    <a:pt x="16001" y="35051"/>
                  </a:lnTo>
                  <a:lnTo>
                    <a:pt x="21335" y="33527"/>
                  </a:lnTo>
                  <a:lnTo>
                    <a:pt x="22097" y="32765"/>
                  </a:lnTo>
                  <a:lnTo>
                    <a:pt x="24002" y="31241"/>
                  </a:lnTo>
                  <a:lnTo>
                    <a:pt x="15239" y="31241"/>
                  </a:lnTo>
                  <a:lnTo>
                    <a:pt x="15620" y="31133"/>
                  </a:lnTo>
                  <a:lnTo>
                    <a:pt x="10667" y="29717"/>
                  </a:lnTo>
                  <a:lnTo>
                    <a:pt x="11429" y="29717"/>
                  </a:lnTo>
                  <a:lnTo>
                    <a:pt x="8572" y="27431"/>
                  </a:lnTo>
                  <a:lnTo>
                    <a:pt x="7619" y="27431"/>
                  </a:lnTo>
                  <a:lnTo>
                    <a:pt x="4571" y="22097"/>
                  </a:lnTo>
                  <a:lnTo>
                    <a:pt x="5143" y="22097"/>
                  </a:lnTo>
                  <a:lnTo>
                    <a:pt x="4000" y="17525"/>
                  </a:lnTo>
                  <a:lnTo>
                    <a:pt x="3809" y="17525"/>
                  </a:lnTo>
                  <a:lnTo>
                    <a:pt x="3809" y="16763"/>
                  </a:lnTo>
                  <a:lnTo>
                    <a:pt x="4000" y="16763"/>
                  </a:lnTo>
                  <a:lnTo>
                    <a:pt x="5143" y="12191"/>
                  </a:lnTo>
                  <a:lnTo>
                    <a:pt x="4571" y="12191"/>
                  </a:lnTo>
                  <a:lnTo>
                    <a:pt x="7619" y="7619"/>
                  </a:lnTo>
                  <a:lnTo>
                    <a:pt x="11429" y="3809"/>
                  </a:lnTo>
                  <a:lnTo>
                    <a:pt x="25145" y="3809"/>
                  </a:lnTo>
                  <a:lnTo>
                    <a:pt x="22097" y="761"/>
                  </a:lnTo>
                  <a:close/>
                </a:path>
                <a:path w="30480" h="35560">
                  <a:moveTo>
                    <a:pt x="15620" y="31133"/>
                  </a:moveTo>
                  <a:lnTo>
                    <a:pt x="15239" y="31241"/>
                  </a:lnTo>
                  <a:lnTo>
                    <a:pt x="16001" y="31241"/>
                  </a:lnTo>
                  <a:lnTo>
                    <a:pt x="15620" y="31133"/>
                  </a:lnTo>
                  <a:close/>
                </a:path>
                <a:path w="30480" h="35560">
                  <a:moveTo>
                    <a:pt x="23020" y="27151"/>
                  </a:moveTo>
                  <a:lnTo>
                    <a:pt x="19811" y="29717"/>
                  </a:lnTo>
                  <a:lnTo>
                    <a:pt x="20573" y="29717"/>
                  </a:lnTo>
                  <a:lnTo>
                    <a:pt x="15620" y="31133"/>
                  </a:lnTo>
                  <a:lnTo>
                    <a:pt x="16001" y="31241"/>
                  </a:lnTo>
                  <a:lnTo>
                    <a:pt x="24002" y="31241"/>
                  </a:lnTo>
                  <a:lnTo>
                    <a:pt x="25907" y="29717"/>
                  </a:lnTo>
                  <a:lnTo>
                    <a:pt x="25907" y="28955"/>
                  </a:lnTo>
                  <a:lnTo>
                    <a:pt x="26778" y="27431"/>
                  </a:lnTo>
                  <a:lnTo>
                    <a:pt x="22859" y="27431"/>
                  </a:lnTo>
                  <a:lnTo>
                    <a:pt x="23020" y="27151"/>
                  </a:lnTo>
                  <a:close/>
                </a:path>
                <a:path w="30480" h="35560">
                  <a:moveTo>
                    <a:pt x="7619" y="26669"/>
                  </a:moveTo>
                  <a:lnTo>
                    <a:pt x="7619" y="27431"/>
                  </a:lnTo>
                  <a:lnTo>
                    <a:pt x="8572" y="27431"/>
                  </a:lnTo>
                  <a:lnTo>
                    <a:pt x="7619" y="26669"/>
                  </a:lnTo>
                  <a:close/>
                </a:path>
                <a:path w="30480" h="35560">
                  <a:moveTo>
                    <a:pt x="23621" y="26669"/>
                  </a:moveTo>
                  <a:lnTo>
                    <a:pt x="23020" y="27151"/>
                  </a:lnTo>
                  <a:lnTo>
                    <a:pt x="22859" y="27431"/>
                  </a:lnTo>
                  <a:lnTo>
                    <a:pt x="23621" y="26669"/>
                  </a:lnTo>
                  <a:close/>
                </a:path>
                <a:path w="30480" h="35560">
                  <a:moveTo>
                    <a:pt x="27214" y="26669"/>
                  </a:moveTo>
                  <a:lnTo>
                    <a:pt x="23621" y="26669"/>
                  </a:lnTo>
                  <a:lnTo>
                    <a:pt x="22859" y="27431"/>
                  </a:lnTo>
                  <a:lnTo>
                    <a:pt x="26778" y="27431"/>
                  </a:lnTo>
                  <a:lnTo>
                    <a:pt x="27214" y="26669"/>
                  </a:lnTo>
                  <a:close/>
                </a:path>
                <a:path w="30480" h="35560">
                  <a:moveTo>
                    <a:pt x="25907" y="22097"/>
                  </a:moveTo>
                  <a:lnTo>
                    <a:pt x="23020" y="27151"/>
                  </a:lnTo>
                  <a:lnTo>
                    <a:pt x="23621" y="26669"/>
                  </a:lnTo>
                  <a:lnTo>
                    <a:pt x="27214" y="26669"/>
                  </a:lnTo>
                  <a:lnTo>
                    <a:pt x="28955" y="23621"/>
                  </a:lnTo>
                  <a:lnTo>
                    <a:pt x="29717" y="23621"/>
                  </a:lnTo>
                  <a:lnTo>
                    <a:pt x="29813" y="22859"/>
                  </a:lnTo>
                  <a:lnTo>
                    <a:pt x="25907" y="22859"/>
                  </a:lnTo>
                  <a:lnTo>
                    <a:pt x="25907" y="22097"/>
                  </a:lnTo>
                  <a:close/>
                </a:path>
                <a:path w="30480" h="35560">
                  <a:moveTo>
                    <a:pt x="5143" y="22097"/>
                  </a:moveTo>
                  <a:lnTo>
                    <a:pt x="4571" y="22097"/>
                  </a:lnTo>
                  <a:lnTo>
                    <a:pt x="5333" y="22859"/>
                  </a:lnTo>
                  <a:lnTo>
                    <a:pt x="5143" y="22097"/>
                  </a:lnTo>
                  <a:close/>
                </a:path>
                <a:path w="30480" h="35560">
                  <a:moveTo>
                    <a:pt x="28574" y="17144"/>
                  </a:moveTo>
                  <a:lnTo>
                    <a:pt x="26669" y="17525"/>
                  </a:lnTo>
                  <a:lnTo>
                    <a:pt x="25907" y="22859"/>
                  </a:lnTo>
                  <a:lnTo>
                    <a:pt x="29813" y="22859"/>
                  </a:lnTo>
                  <a:lnTo>
                    <a:pt x="30479" y="17525"/>
                  </a:lnTo>
                  <a:lnTo>
                    <a:pt x="28574" y="17144"/>
                  </a:lnTo>
                  <a:close/>
                </a:path>
                <a:path w="30480" h="35560">
                  <a:moveTo>
                    <a:pt x="3905" y="17144"/>
                  </a:moveTo>
                  <a:lnTo>
                    <a:pt x="3809" y="17525"/>
                  </a:lnTo>
                  <a:lnTo>
                    <a:pt x="4000" y="17525"/>
                  </a:lnTo>
                  <a:lnTo>
                    <a:pt x="3905" y="17144"/>
                  </a:lnTo>
                  <a:close/>
                </a:path>
                <a:path w="30480" h="35560">
                  <a:moveTo>
                    <a:pt x="26622" y="17144"/>
                  </a:moveTo>
                  <a:lnTo>
                    <a:pt x="26574" y="17525"/>
                  </a:lnTo>
                  <a:lnTo>
                    <a:pt x="26622" y="17144"/>
                  </a:lnTo>
                  <a:close/>
                </a:path>
                <a:path w="30480" h="35560">
                  <a:moveTo>
                    <a:pt x="26669" y="16763"/>
                  </a:moveTo>
                  <a:lnTo>
                    <a:pt x="26669" y="17525"/>
                  </a:lnTo>
                  <a:lnTo>
                    <a:pt x="28574" y="17144"/>
                  </a:lnTo>
                  <a:lnTo>
                    <a:pt x="26669" y="16763"/>
                  </a:lnTo>
                  <a:close/>
                </a:path>
                <a:path w="30480" h="35560">
                  <a:moveTo>
                    <a:pt x="4000" y="16763"/>
                  </a:moveTo>
                  <a:lnTo>
                    <a:pt x="3809" y="16763"/>
                  </a:lnTo>
                  <a:lnTo>
                    <a:pt x="3905" y="17144"/>
                  </a:lnTo>
                  <a:lnTo>
                    <a:pt x="4000" y="16763"/>
                  </a:lnTo>
                  <a:close/>
                </a:path>
                <a:path w="30480" h="35560">
                  <a:moveTo>
                    <a:pt x="29813" y="11429"/>
                  </a:moveTo>
                  <a:lnTo>
                    <a:pt x="25907" y="11429"/>
                  </a:lnTo>
                  <a:lnTo>
                    <a:pt x="26622" y="17144"/>
                  </a:lnTo>
                  <a:lnTo>
                    <a:pt x="26669" y="16763"/>
                  </a:lnTo>
                  <a:lnTo>
                    <a:pt x="30479" y="16763"/>
                  </a:lnTo>
                  <a:lnTo>
                    <a:pt x="29813" y="11429"/>
                  </a:lnTo>
                  <a:close/>
                </a:path>
                <a:path w="30480" h="35560">
                  <a:moveTo>
                    <a:pt x="30479" y="16763"/>
                  </a:moveTo>
                  <a:lnTo>
                    <a:pt x="26669" y="16763"/>
                  </a:lnTo>
                  <a:lnTo>
                    <a:pt x="28574" y="17144"/>
                  </a:lnTo>
                  <a:lnTo>
                    <a:pt x="30479" y="16763"/>
                  </a:lnTo>
                  <a:close/>
                </a:path>
                <a:path w="30480" h="35560">
                  <a:moveTo>
                    <a:pt x="5333" y="11429"/>
                  </a:moveTo>
                  <a:lnTo>
                    <a:pt x="4571" y="12191"/>
                  </a:lnTo>
                  <a:lnTo>
                    <a:pt x="5143" y="12191"/>
                  </a:lnTo>
                  <a:lnTo>
                    <a:pt x="5333" y="11429"/>
                  </a:lnTo>
                  <a:close/>
                </a:path>
                <a:path w="30480" h="35560">
                  <a:moveTo>
                    <a:pt x="19684" y="4444"/>
                  </a:moveTo>
                  <a:lnTo>
                    <a:pt x="22859" y="7619"/>
                  </a:lnTo>
                  <a:lnTo>
                    <a:pt x="25907" y="12191"/>
                  </a:lnTo>
                  <a:lnTo>
                    <a:pt x="25907" y="11429"/>
                  </a:lnTo>
                  <a:lnTo>
                    <a:pt x="29813" y="11429"/>
                  </a:lnTo>
                  <a:lnTo>
                    <a:pt x="29717" y="10667"/>
                  </a:lnTo>
                  <a:lnTo>
                    <a:pt x="28955" y="9905"/>
                  </a:lnTo>
                  <a:lnTo>
                    <a:pt x="25907" y="5333"/>
                  </a:lnTo>
                  <a:lnTo>
                    <a:pt x="25907" y="4571"/>
                  </a:lnTo>
                  <a:lnTo>
                    <a:pt x="20573" y="4571"/>
                  </a:lnTo>
                  <a:lnTo>
                    <a:pt x="19684" y="4444"/>
                  </a:lnTo>
                  <a:close/>
                </a:path>
                <a:path w="30480" h="35560">
                  <a:moveTo>
                    <a:pt x="15239" y="3809"/>
                  </a:moveTo>
                  <a:lnTo>
                    <a:pt x="11429" y="3809"/>
                  </a:lnTo>
                  <a:lnTo>
                    <a:pt x="10667" y="4571"/>
                  </a:lnTo>
                  <a:lnTo>
                    <a:pt x="15620" y="3864"/>
                  </a:lnTo>
                  <a:lnTo>
                    <a:pt x="15239" y="3809"/>
                  </a:lnTo>
                  <a:close/>
                </a:path>
                <a:path w="30480" h="35560">
                  <a:moveTo>
                    <a:pt x="19049" y="3809"/>
                  </a:moveTo>
                  <a:lnTo>
                    <a:pt x="19684" y="4444"/>
                  </a:lnTo>
                  <a:lnTo>
                    <a:pt x="20573" y="4571"/>
                  </a:lnTo>
                  <a:lnTo>
                    <a:pt x="19049" y="3809"/>
                  </a:lnTo>
                  <a:close/>
                </a:path>
                <a:path w="30480" h="35560">
                  <a:moveTo>
                    <a:pt x="25145" y="3809"/>
                  </a:moveTo>
                  <a:lnTo>
                    <a:pt x="19049" y="3809"/>
                  </a:lnTo>
                  <a:lnTo>
                    <a:pt x="20573" y="4571"/>
                  </a:lnTo>
                  <a:lnTo>
                    <a:pt x="25907" y="4571"/>
                  </a:lnTo>
                  <a:lnTo>
                    <a:pt x="25145" y="3809"/>
                  </a:lnTo>
                  <a:close/>
                </a:path>
                <a:path w="30480" h="35560">
                  <a:moveTo>
                    <a:pt x="19049" y="3809"/>
                  </a:moveTo>
                  <a:lnTo>
                    <a:pt x="16001" y="3809"/>
                  </a:lnTo>
                  <a:lnTo>
                    <a:pt x="15620" y="3864"/>
                  </a:lnTo>
                  <a:lnTo>
                    <a:pt x="19684" y="4444"/>
                  </a:lnTo>
                  <a:lnTo>
                    <a:pt x="19049" y="3809"/>
                  </a:lnTo>
                  <a:close/>
                </a:path>
                <a:path w="30480" h="35560">
                  <a:moveTo>
                    <a:pt x="16001" y="3809"/>
                  </a:moveTo>
                  <a:lnTo>
                    <a:pt x="15239" y="3809"/>
                  </a:lnTo>
                  <a:lnTo>
                    <a:pt x="15620" y="3864"/>
                  </a:lnTo>
                  <a:lnTo>
                    <a:pt x="16001" y="3809"/>
                  </a:lnTo>
                  <a:close/>
                </a:path>
                <a:path w="30480" h="35560">
                  <a:moveTo>
                    <a:pt x="16001" y="0"/>
                  </a:moveTo>
                  <a:lnTo>
                    <a:pt x="15239" y="0"/>
                  </a:lnTo>
                  <a:lnTo>
                    <a:pt x="9905" y="761"/>
                  </a:lnTo>
                  <a:lnTo>
                    <a:pt x="21335" y="761"/>
                  </a:lnTo>
                  <a:lnTo>
                    <a:pt x="16001" y="0"/>
                  </a:lnTo>
                  <a:close/>
                </a:path>
              </a:pathLst>
            </a:custGeom>
            <a:solidFill>
              <a:srgbClr val="000000"/>
            </a:solidFill>
          </p:spPr>
          <p:txBody>
            <a:bodyPr wrap="square" lIns="0" tIns="0" rIns="0" bIns="0" rtlCol="0"/>
            <a:lstStyle/>
            <a:p>
              <a:endParaRPr/>
            </a:p>
          </p:txBody>
        </p:sp>
        <p:sp>
          <p:nvSpPr>
            <p:cNvPr id="136" name="object 139"/>
            <p:cNvSpPr/>
            <p:nvPr/>
          </p:nvSpPr>
          <p:spPr>
            <a:xfrm>
              <a:off x="2002222" y="2980606"/>
              <a:ext cx="4836" cy="1612"/>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000000"/>
            </a:solidFill>
          </p:spPr>
          <p:txBody>
            <a:bodyPr wrap="square" lIns="0" tIns="0" rIns="0" bIns="0" rtlCol="0"/>
            <a:lstStyle/>
            <a:p>
              <a:endParaRPr/>
            </a:p>
          </p:txBody>
        </p:sp>
        <p:sp>
          <p:nvSpPr>
            <p:cNvPr id="137" name="object 140"/>
            <p:cNvSpPr/>
            <p:nvPr/>
          </p:nvSpPr>
          <p:spPr>
            <a:xfrm>
              <a:off x="1978042" y="2968033"/>
              <a:ext cx="20956" cy="23374"/>
            </a:xfrm>
            <a:custGeom>
              <a:avLst/>
              <a:gdLst/>
              <a:ahLst/>
              <a:cxnLst/>
              <a:rect l="l" t="t" r="r" b="b"/>
              <a:pathLst>
                <a:path w="16510" h="18414">
                  <a:moveTo>
                    <a:pt x="8381" y="0"/>
                  </a:moveTo>
                  <a:lnTo>
                    <a:pt x="7619" y="0"/>
                  </a:lnTo>
                  <a:lnTo>
                    <a:pt x="3047" y="3047"/>
                  </a:lnTo>
                  <a:lnTo>
                    <a:pt x="2285" y="3809"/>
                  </a:lnTo>
                  <a:lnTo>
                    <a:pt x="0" y="9143"/>
                  </a:lnTo>
                  <a:lnTo>
                    <a:pt x="0" y="9905"/>
                  </a:lnTo>
                  <a:lnTo>
                    <a:pt x="2285" y="16001"/>
                  </a:lnTo>
                  <a:lnTo>
                    <a:pt x="3047" y="16001"/>
                  </a:lnTo>
                  <a:lnTo>
                    <a:pt x="7619" y="18287"/>
                  </a:lnTo>
                  <a:lnTo>
                    <a:pt x="8381" y="18287"/>
                  </a:lnTo>
                  <a:lnTo>
                    <a:pt x="11937" y="16763"/>
                  </a:lnTo>
                  <a:lnTo>
                    <a:pt x="7619" y="16763"/>
                  </a:lnTo>
                  <a:lnTo>
                    <a:pt x="8030" y="16588"/>
                  </a:lnTo>
                  <a:lnTo>
                    <a:pt x="5333" y="15239"/>
                  </a:lnTo>
                  <a:lnTo>
                    <a:pt x="3809" y="15239"/>
                  </a:lnTo>
                  <a:lnTo>
                    <a:pt x="1809" y="9905"/>
                  </a:lnTo>
                  <a:lnTo>
                    <a:pt x="1523" y="9905"/>
                  </a:lnTo>
                  <a:lnTo>
                    <a:pt x="1523" y="9143"/>
                  </a:lnTo>
                  <a:lnTo>
                    <a:pt x="1850" y="9143"/>
                  </a:lnTo>
                  <a:lnTo>
                    <a:pt x="3809" y="4571"/>
                  </a:lnTo>
                  <a:lnTo>
                    <a:pt x="8030" y="1758"/>
                  </a:lnTo>
                  <a:lnTo>
                    <a:pt x="7619" y="1523"/>
                  </a:lnTo>
                  <a:lnTo>
                    <a:pt x="11048" y="1523"/>
                  </a:lnTo>
                  <a:lnTo>
                    <a:pt x="8381" y="0"/>
                  </a:lnTo>
                  <a:close/>
                </a:path>
                <a:path w="16510" h="18414">
                  <a:moveTo>
                    <a:pt x="8030" y="16588"/>
                  </a:moveTo>
                  <a:lnTo>
                    <a:pt x="7619" y="16763"/>
                  </a:lnTo>
                  <a:lnTo>
                    <a:pt x="8381" y="16763"/>
                  </a:lnTo>
                  <a:lnTo>
                    <a:pt x="8030" y="16588"/>
                  </a:lnTo>
                  <a:close/>
                </a:path>
                <a:path w="16510" h="18414">
                  <a:moveTo>
                    <a:pt x="12386" y="14721"/>
                  </a:moveTo>
                  <a:lnTo>
                    <a:pt x="8030" y="16588"/>
                  </a:lnTo>
                  <a:lnTo>
                    <a:pt x="8381" y="16763"/>
                  </a:lnTo>
                  <a:lnTo>
                    <a:pt x="11937" y="16763"/>
                  </a:lnTo>
                  <a:lnTo>
                    <a:pt x="13715" y="16001"/>
                  </a:lnTo>
                  <a:lnTo>
                    <a:pt x="14001" y="15239"/>
                  </a:lnTo>
                  <a:lnTo>
                    <a:pt x="12191" y="15239"/>
                  </a:lnTo>
                  <a:lnTo>
                    <a:pt x="12386" y="14721"/>
                  </a:lnTo>
                  <a:close/>
                </a:path>
                <a:path w="16510" h="18414">
                  <a:moveTo>
                    <a:pt x="3809" y="14477"/>
                  </a:moveTo>
                  <a:lnTo>
                    <a:pt x="3809" y="15239"/>
                  </a:lnTo>
                  <a:lnTo>
                    <a:pt x="5333" y="15239"/>
                  </a:lnTo>
                  <a:lnTo>
                    <a:pt x="3809" y="14477"/>
                  </a:lnTo>
                  <a:close/>
                </a:path>
                <a:path w="16510" h="18414">
                  <a:moveTo>
                    <a:pt x="12953" y="14477"/>
                  </a:moveTo>
                  <a:lnTo>
                    <a:pt x="12386" y="14721"/>
                  </a:lnTo>
                  <a:lnTo>
                    <a:pt x="12191" y="15239"/>
                  </a:lnTo>
                  <a:lnTo>
                    <a:pt x="12953" y="14477"/>
                  </a:lnTo>
                  <a:close/>
                </a:path>
                <a:path w="16510" h="18414">
                  <a:moveTo>
                    <a:pt x="14287" y="14477"/>
                  </a:moveTo>
                  <a:lnTo>
                    <a:pt x="12953" y="14477"/>
                  </a:lnTo>
                  <a:lnTo>
                    <a:pt x="12191" y="15239"/>
                  </a:lnTo>
                  <a:lnTo>
                    <a:pt x="14001" y="15239"/>
                  </a:lnTo>
                  <a:lnTo>
                    <a:pt x="14287" y="14477"/>
                  </a:lnTo>
                  <a:close/>
                </a:path>
                <a:path w="16510" h="18414">
                  <a:moveTo>
                    <a:pt x="14325" y="9550"/>
                  </a:moveTo>
                  <a:lnTo>
                    <a:pt x="12386" y="14721"/>
                  </a:lnTo>
                  <a:lnTo>
                    <a:pt x="12953" y="14477"/>
                  </a:lnTo>
                  <a:lnTo>
                    <a:pt x="14287" y="14477"/>
                  </a:lnTo>
                  <a:lnTo>
                    <a:pt x="16001" y="9905"/>
                  </a:lnTo>
                  <a:lnTo>
                    <a:pt x="14477" y="9905"/>
                  </a:lnTo>
                  <a:lnTo>
                    <a:pt x="14325" y="9550"/>
                  </a:lnTo>
                  <a:close/>
                </a:path>
                <a:path w="16510" h="18414">
                  <a:moveTo>
                    <a:pt x="1523" y="9143"/>
                  </a:moveTo>
                  <a:lnTo>
                    <a:pt x="1523" y="9905"/>
                  </a:lnTo>
                  <a:lnTo>
                    <a:pt x="1676" y="9550"/>
                  </a:lnTo>
                  <a:lnTo>
                    <a:pt x="1523" y="9143"/>
                  </a:lnTo>
                  <a:close/>
                </a:path>
                <a:path w="16510" h="18414">
                  <a:moveTo>
                    <a:pt x="1676" y="9550"/>
                  </a:moveTo>
                  <a:lnTo>
                    <a:pt x="1523" y="9905"/>
                  </a:lnTo>
                  <a:lnTo>
                    <a:pt x="1809" y="9905"/>
                  </a:lnTo>
                  <a:lnTo>
                    <a:pt x="1676" y="9550"/>
                  </a:lnTo>
                  <a:close/>
                </a:path>
                <a:path w="16510" h="18414">
                  <a:moveTo>
                    <a:pt x="14477" y="9143"/>
                  </a:moveTo>
                  <a:lnTo>
                    <a:pt x="14325" y="9550"/>
                  </a:lnTo>
                  <a:lnTo>
                    <a:pt x="14477" y="9905"/>
                  </a:lnTo>
                  <a:lnTo>
                    <a:pt x="15239" y="9524"/>
                  </a:lnTo>
                  <a:lnTo>
                    <a:pt x="14477" y="9143"/>
                  </a:lnTo>
                  <a:close/>
                </a:path>
                <a:path w="16510" h="18414">
                  <a:moveTo>
                    <a:pt x="15239" y="9524"/>
                  </a:moveTo>
                  <a:lnTo>
                    <a:pt x="14477" y="9905"/>
                  </a:lnTo>
                  <a:lnTo>
                    <a:pt x="16001" y="9905"/>
                  </a:lnTo>
                  <a:lnTo>
                    <a:pt x="15239" y="9524"/>
                  </a:lnTo>
                  <a:close/>
                </a:path>
                <a:path w="16510" h="18414">
                  <a:moveTo>
                    <a:pt x="1850" y="9143"/>
                  </a:moveTo>
                  <a:lnTo>
                    <a:pt x="1523" y="9143"/>
                  </a:lnTo>
                  <a:lnTo>
                    <a:pt x="1676" y="9550"/>
                  </a:lnTo>
                  <a:lnTo>
                    <a:pt x="1850" y="9143"/>
                  </a:lnTo>
                  <a:close/>
                </a:path>
                <a:path w="16510" h="18414">
                  <a:moveTo>
                    <a:pt x="11048" y="1523"/>
                  </a:moveTo>
                  <a:lnTo>
                    <a:pt x="8381" y="1523"/>
                  </a:lnTo>
                  <a:lnTo>
                    <a:pt x="8030" y="1758"/>
                  </a:lnTo>
                  <a:lnTo>
                    <a:pt x="12953" y="4571"/>
                  </a:lnTo>
                  <a:lnTo>
                    <a:pt x="12191" y="4571"/>
                  </a:lnTo>
                  <a:lnTo>
                    <a:pt x="14325" y="9550"/>
                  </a:lnTo>
                  <a:lnTo>
                    <a:pt x="14477" y="9143"/>
                  </a:lnTo>
                  <a:lnTo>
                    <a:pt x="16001" y="9143"/>
                  </a:lnTo>
                  <a:lnTo>
                    <a:pt x="13715" y="3809"/>
                  </a:lnTo>
                  <a:lnTo>
                    <a:pt x="13715" y="3047"/>
                  </a:lnTo>
                  <a:lnTo>
                    <a:pt x="11048" y="1523"/>
                  </a:lnTo>
                  <a:close/>
                </a:path>
                <a:path w="16510" h="18414">
                  <a:moveTo>
                    <a:pt x="16001" y="9143"/>
                  </a:moveTo>
                  <a:lnTo>
                    <a:pt x="14477" y="9143"/>
                  </a:lnTo>
                  <a:lnTo>
                    <a:pt x="15239" y="9524"/>
                  </a:lnTo>
                  <a:lnTo>
                    <a:pt x="16001" y="9143"/>
                  </a:lnTo>
                  <a:close/>
                </a:path>
                <a:path w="16510" h="18414">
                  <a:moveTo>
                    <a:pt x="8381" y="1523"/>
                  </a:moveTo>
                  <a:lnTo>
                    <a:pt x="7619" y="1523"/>
                  </a:lnTo>
                  <a:lnTo>
                    <a:pt x="8030" y="1758"/>
                  </a:lnTo>
                  <a:lnTo>
                    <a:pt x="8381" y="1523"/>
                  </a:lnTo>
                  <a:close/>
                </a:path>
              </a:pathLst>
            </a:custGeom>
            <a:solidFill>
              <a:srgbClr val="FFFFFF"/>
            </a:solidFill>
          </p:spPr>
          <p:txBody>
            <a:bodyPr wrap="square" lIns="0" tIns="0" rIns="0" bIns="0" rtlCol="0"/>
            <a:lstStyle/>
            <a:p>
              <a:endParaRPr/>
            </a:p>
          </p:txBody>
        </p:sp>
        <p:sp>
          <p:nvSpPr>
            <p:cNvPr id="138" name="object 141"/>
            <p:cNvSpPr/>
            <p:nvPr/>
          </p:nvSpPr>
          <p:spPr>
            <a:xfrm>
              <a:off x="1996419" y="2979639"/>
              <a:ext cx="2418" cy="1612"/>
            </a:xfrm>
            <a:custGeom>
              <a:avLst/>
              <a:gdLst/>
              <a:ahLst/>
              <a:cxnLst/>
              <a:rect l="l" t="t" r="r" b="b"/>
              <a:pathLst>
                <a:path w="1905" h="1269">
                  <a:moveTo>
                    <a:pt x="0" y="0"/>
                  </a:moveTo>
                  <a:lnTo>
                    <a:pt x="0" y="762"/>
                  </a:lnTo>
                  <a:lnTo>
                    <a:pt x="1524" y="0"/>
                  </a:lnTo>
                  <a:lnTo>
                    <a:pt x="1524" y="762"/>
                  </a:lnTo>
                  <a:lnTo>
                    <a:pt x="0" y="0"/>
                  </a:lnTo>
                  <a:close/>
                </a:path>
              </a:pathLst>
            </a:custGeom>
            <a:solidFill>
              <a:srgbClr val="FFFFFF"/>
            </a:solidFill>
          </p:spPr>
          <p:txBody>
            <a:bodyPr wrap="square" lIns="0" tIns="0" rIns="0" bIns="0" rtlCol="0"/>
            <a:lstStyle/>
            <a:p>
              <a:endParaRPr/>
            </a:p>
          </p:txBody>
        </p:sp>
        <p:sp>
          <p:nvSpPr>
            <p:cNvPr id="139" name="object 142"/>
            <p:cNvSpPr/>
            <p:nvPr/>
          </p:nvSpPr>
          <p:spPr>
            <a:xfrm>
              <a:off x="2392968" y="2899362"/>
              <a:ext cx="321105" cy="87047"/>
            </a:xfrm>
            <a:prstGeom prst="rect">
              <a:avLst/>
            </a:prstGeom>
            <a:blipFill>
              <a:blip r:embed="rId5" cstate="print"/>
              <a:stretch>
                <a:fillRect/>
              </a:stretch>
            </a:blipFill>
          </p:spPr>
          <p:txBody>
            <a:bodyPr wrap="square" lIns="0" tIns="0" rIns="0" bIns="0" rtlCol="0"/>
            <a:lstStyle/>
            <a:p>
              <a:endParaRPr/>
            </a:p>
          </p:txBody>
        </p:sp>
        <p:sp>
          <p:nvSpPr>
            <p:cNvPr id="142" name="object 145"/>
            <p:cNvSpPr/>
            <p:nvPr/>
          </p:nvSpPr>
          <p:spPr>
            <a:xfrm>
              <a:off x="1769130" y="2904198"/>
              <a:ext cx="72539" cy="83823"/>
            </a:xfrm>
            <a:custGeom>
              <a:avLst/>
              <a:gdLst/>
              <a:ahLst/>
              <a:cxnLst/>
              <a:rect l="l" t="t" r="r" b="b"/>
              <a:pathLst>
                <a:path w="57150" h="66039">
                  <a:moveTo>
                    <a:pt x="44195" y="0"/>
                  </a:moveTo>
                  <a:lnTo>
                    <a:pt x="12953" y="0"/>
                  </a:lnTo>
                  <a:lnTo>
                    <a:pt x="8381" y="762"/>
                  </a:lnTo>
                  <a:lnTo>
                    <a:pt x="3809" y="3048"/>
                  </a:lnTo>
                  <a:lnTo>
                    <a:pt x="1523" y="7620"/>
                  </a:lnTo>
                  <a:lnTo>
                    <a:pt x="0" y="12192"/>
                  </a:lnTo>
                  <a:lnTo>
                    <a:pt x="0" y="53340"/>
                  </a:lnTo>
                  <a:lnTo>
                    <a:pt x="1523" y="57912"/>
                  </a:lnTo>
                  <a:lnTo>
                    <a:pt x="3809" y="62484"/>
                  </a:lnTo>
                  <a:lnTo>
                    <a:pt x="8381" y="64769"/>
                  </a:lnTo>
                  <a:lnTo>
                    <a:pt x="12953" y="65532"/>
                  </a:lnTo>
                  <a:lnTo>
                    <a:pt x="44195" y="65532"/>
                  </a:lnTo>
                  <a:lnTo>
                    <a:pt x="49529" y="64769"/>
                  </a:lnTo>
                  <a:lnTo>
                    <a:pt x="53339" y="62484"/>
                  </a:lnTo>
                  <a:lnTo>
                    <a:pt x="56387" y="57912"/>
                  </a:lnTo>
                  <a:lnTo>
                    <a:pt x="57149" y="53340"/>
                  </a:lnTo>
                  <a:lnTo>
                    <a:pt x="57149" y="12192"/>
                  </a:lnTo>
                  <a:lnTo>
                    <a:pt x="56387" y="7620"/>
                  </a:lnTo>
                  <a:lnTo>
                    <a:pt x="53339" y="3048"/>
                  </a:lnTo>
                  <a:lnTo>
                    <a:pt x="49529" y="762"/>
                  </a:lnTo>
                  <a:lnTo>
                    <a:pt x="44195" y="0"/>
                  </a:lnTo>
                  <a:close/>
                </a:path>
              </a:pathLst>
            </a:custGeom>
            <a:solidFill>
              <a:srgbClr val="FF0000"/>
            </a:solidFill>
          </p:spPr>
          <p:txBody>
            <a:bodyPr wrap="square" lIns="0" tIns="0" rIns="0" bIns="0" rtlCol="0"/>
            <a:lstStyle/>
            <a:p>
              <a:endParaRPr/>
            </a:p>
          </p:txBody>
        </p:sp>
        <p:sp>
          <p:nvSpPr>
            <p:cNvPr id="143" name="object 146"/>
            <p:cNvSpPr/>
            <p:nvPr/>
          </p:nvSpPr>
          <p:spPr>
            <a:xfrm>
              <a:off x="1768162" y="2903231"/>
              <a:ext cx="74957" cy="85435"/>
            </a:xfrm>
            <a:custGeom>
              <a:avLst/>
              <a:gdLst/>
              <a:ahLst/>
              <a:cxnLst/>
              <a:rect l="l" t="t" r="r" b="b"/>
              <a:pathLst>
                <a:path w="59055" h="67310">
                  <a:moveTo>
                    <a:pt x="13715" y="0"/>
                  </a:moveTo>
                  <a:lnTo>
                    <a:pt x="0" y="12954"/>
                  </a:lnTo>
                  <a:lnTo>
                    <a:pt x="0" y="54864"/>
                  </a:lnTo>
                  <a:lnTo>
                    <a:pt x="1523" y="59436"/>
                  </a:lnTo>
                  <a:lnTo>
                    <a:pt x="3809" y="64008"/>
                  </a:lnTo>
                  <a:lnTo>
                    <a:pt x="4571" y="64008"/>
                  </a:lnTo>
                  <a:lnTo>
                    <a:pt x="9143" y="66294"/>
                  </a:lnTo>
                  <a:lnTo>
                    <a:pt x="13715" y="67056"/>
                  </a:lnTo>
                  <a:lnTo>
                    <a:pt x="44957" y="67056"/>
                  </a:lnTo>
                  <a:lnTo>
                    <a:pt x="50291" y="66294"/>
                  </a:lnTo>
                  <a:lnTo>
                    <a:pt x="51053" y="66294"/>
                  </a:lnTo>
                  <a:lnTo>
                    <a:pt x="52323" y="65532"/>
                  </a:lnTo>
                  <a:lnTo>
                    <a:pt x="13715" y="65532"/>
                  </a:lnTo>
                  <a:lnTo>
                    <a:pt x="9143" y="64770"/>
                  </a:lnTo>
                  <a:lnTo>
                    <a:pt x="9905" y="64770"/>
                  </a:lnTo>
                  <a:lnTo>
                    <a:pt x="6857" y="63246"/>
                  </a:lnTo>
                  <a:lnTo>
                    <a:pt x="5333" y="63246"/>
                  </a:lnTo>
                  <a:lnTo>
                    <a:pt x="3047" y="58674"/>
                  </a:lnTo>
                  <a:lnTo>
                    <a:pt x="1523" y="54102"/>
                  </a:lnTo>
                  <a:lnTo>
                    <a:pt x="1523" y="12954"/>
                  </a:lnTo>
                  <a:lnTo>
                    <a:pt x="1777" y="12954"/>
                  </a:lnTo>
                  <a:lnTo>
                    <a:pt x="3047" y="9144"/>
                  </a:lnTo>
                  <a:lnTo>
                    <a:pt x="5333" y="4572"/>
                  </a:lnTo>
                  <a:lnTo>
                    <a:pt x="9905" y="2286"/>
                  </a:lnTo>
                  <a:lnTo>
                    <a:pt x="9143" y="2286"/>
                  </a:lnTo>
                  <a:lnTo>
                    <a:pt x="13715" y="1524"/>
                  </a:lnTo>
                  <a:lnTo>
                    <a:pt x="13715" y="0"/>
                  </a:lnTo>
                  <a:close/>
                </a:path>
                <a:path w="59055" h="67310">
                  <a:moveTo>
                    <a:pt x="53678" y="62738"/>
                  </a:moveTo>
                  <a:lnTo>
                    <a:pt x="50291" y="64770"/>
                  </a:lnTo>
                  <a:lnTo>
                    <a:pt x="44957" y="65532"/>
                  </a:lnTo>
                  <a:lnTo>
                    <a:pt x="52323" y="65532"/>
                  </a:lnTo>
                  <a:lnTo>
                    <a:pt x="54863" y="64008"/>
                  </a:lnTo>
                  <a:lnTo>
                    <a:pt x="55371" y="63246"/>
                  </a:lnTo>
                  <a:lnTo>
                    <a:pt x="53339" y="63246"/>
                  </a:lnTo>
                  <a:lnTo>
                    <a:pt x="53678" y="62738"/>
                  </a:lnTo>
                  <a:close/>
                </a:path>
                <a:path w="59055" h="67310">
                  <a:moveTo>
                    <a:pt x="5333" y="62484"/>
                  </a:moveTo>
                  <a:lnTo>
                    <a:pt x="5333" y="63246"/>
                  </a:lnTo>
                  <a:lnTo>
                    <a:pt x="6857" y="63246"/>
                  </a:lnTo>
                  <a:lnTo>
                    <a:pt x="5333" y="62484"/>
                  </a:lnTo>
                  <a:close/>
                </a:path>
                <a:path w="59055" h="67310">
                  <a:moveTo>
                    <a:pt x="54101" y="62484"/>
                  </a:moveTo>
                  <a:lnTo>
                    <a:pt x="53678" y="62738"/>
                  </a:lnTo>
                  <a:lnTo>
                    <a:pt x="53339" y="63246"/>
                  </a:lnTo>
                  <a:lnTo>
                    <a:pt x="54101" y="62484"/>
                  </a:lnTo>
                  <a:close/>
                </a:path>
                <a:path w="59055" h="67310">
                  <a:moveTo>
                    <a:pt x="55879" y="62484"/>
                  </a:moveTo>
                  <a:lnTo>
                    <a:pt x="54101" y="62484"/>
                  </a:lnTo>
                  <a:lnTo>
                    <a:pt x="53339" y="63246"/>
                  </a:lnTo>
                  <a:lnTo>
                    <a:pt x="55371" y="63246"/>
                  </a:lnTo>
                  <a:lnTo>
                    <a:pt x="55879" y="62484"/>
                  </a:lnTo>
                  <a:close/>
                </a:path>
                <a:path w="59055" h="67310">
                  <a:moveTo>
                    <a:pt x="57911" y="8382"/>
                  </a:moveTo>
                  <a:lnTo>
                    <a:pt x="56387" y="8382"/>
                  </a:lnTo>
                  <a:lnTo>
                    <a:pt x="57149" y="12954"/>
                  </a:lnTo>
                  <a:lnTo>
                    <a:pt x="57149" y="54102"/>
                  </a:lnTo>
                  <a:lnTo>
                    <a:pt x="56387" y="58674"/>
                  </a:lnTo>
                  <a:lnTo>
                    <a:pt x="53678" y="62738"/>
                  </a:lnTo>
                  <a:lnTo>
                    <a:pt x="54101" y="62484"/>
                  </a:lnTo>
                  <a:lnTo>
                    <a:pt x="55879" y="62484"/>
                  </a:lnTo>
                  <a:lnTo>
                    <a:pt x="57911" y="59436"/>
                  </a:lnTo>
                  <a:lnTo>
                    <a:pt x="57911" y="58674"/>
                  </a:lnTo>
                  <a:lnTo>
                    <a:pt x="58673" y="54102"/>
                  </a:lnTo>
                  <a:lnTo>
                    <a:pt x="58673" y="12954"/>
                  </a:lnTo>
                  <a:lnTo>
                    <a:pt x="57911" y="8382"/>
                  </a:lnTo>
                  <a:close/>
                </a:path>
                <a:path w="59055" h="67310">
                  <a:moveTo>
                    <a:pt x="1777" y="12954"/>
                  </a:moveTo>
                  <a:lnTo>
                    <a:pt x="1523" y="12954"/>
                  </a:lnTo>
                  <a:lnTo>
                    <a:pt x="1523" y="13716"/>
                  </a:lnTo>
                  <a:lnTo>
                    <a:pt x="1777" y="12954"/>
                  </a:lnTo>
                  <a:close/>
                </a:path>
                <a:path w="59055" h="67310">
                  <a:moveTo>
                    <a:pt x="44957" y="0"/>
                  </a:moveTo>
                  <a:lnTo>
                    <a:pt x="13715" y="0"/>
                  </a:lnTo>
                  <a:lnTo>
                    <a:pt x="13715" y="1524"/>
                  </a:lnTo>
                  <a:lnTo>
                    <a:pt x="44957" y="1524"/>
                  </a:lnTo>
                  <a:lnTo>
                    <a:pt x="50291" y="2286"/>
                  </a:lnTo>
                  <a:lnTo>
                    <a:pt x="54101" y="4572"/>
                  </a:lnTo>
                  <a:lnTo>
                    <a:pt x="53339" y="4572"/>
                  </a:lnTo>
                  <a:lnTo>
                    <a:pt x="56387" y="9144"/>
                  </a:lnTo>
                  <a:lnTo>
                    <a:pt x="56387" y="8382"/>
                  </a:lnTo>
                  <a:lnTo>
                    <a:pt x="57911" y="8382"/>
                  </a:lnTo>
                  <a:lnTo>
                    <a:pt x="54863" y="3810"/>
                  </a:lnTo>
                  <a:lnTo>
                    <a:pt x="54863" y="3048"/>
                  </a:lnTo>
                  <a:lnTo>
                    <a:pt x="51053" y="762"/>
                  </a:lnTo>
                  <a:lnTo>
                    <a:pt x="50291" y="762"/>
                  </a:lnTo>
                  <a:lnTo>
                    <a:pt x="44957" y="0"/>
                  </a:lnTo>
                  <a:close/>
                </a:path>
              </a:pathLst>
            </a:custGeom>
            <a:solidFill>
              <a:srgbClr val="FF0000"/>
            </a:solidFill>
          </p:spPr>
          <p:txBody>
            <a:bodyPr wrap="square" lIns="0" tIns="0" rIns="0" bIns="0" rtlCol="0"/>
            <a:lstStyle/>
            <a:p>
              <a:endParaRPr/>
            </a:p>
          </p:txBody>
        </p:sp>
        <p:sp>
          <p:nvSpPr>
            <p:cNvPr id="144" name="object 147"/>
            <p:cNvSpPr/>
            <p:nvPr/>
          </p:nvSpPr>
          <p:spPr>
            <a:xfrm>
              <a:off x="1785573" y="2903231"/>
              <a:ext cx="0" cy="2418"/>
            </a:xfrm>
            <a:custGeom>
              <a:avLst/>
              <a:gdLst/>
              <a:ahLst/>
              <a:cxnLst/>
              <a:rect l="l" t="t" r="r" b="b"/>
              <a:pathLst>
                <a:path h="1905">
                  <a:moveTo>
                    <a:pt x="0" y="1524"/>
                  </a:moveTo>
                  <a:lnTo>
                    <a:pt x="0" y="0"/>
                  </a:lnTo>
                </a:path>
              </a:pathLst>
            </a:custGeom>
            <a:solidFill>
              <a:srgbClr val="FF0000"/>
            </a:solidFill>
          </p:spPr>
          <p:txBody>
            <a:bodyPr wrap="square" lIns="0" tIns="0" rIns="0" bIns="0" rtlCol="0"/>
            <a:lstStyle/>
            <a:p>
              <a:endParaRPr/>
            </a:p>
          </p:txBody>
        </p:sp>
        <p:sp>
          <p:nvSpPr>
            <p:cNvPr id="145" name="object 148"/>
            <p:cNvSpPr/>
            <p:nvPr/>
          </p:nvSpPr>
          <p:spPr>
            <a:xfrm>
              <a:off x="1940323" y="2973836"/>
              <a:ext cx="12896" cy="13702"/>
            </a:xfrm>
            <a:custGeom>
              <a:avLst/>
              <a:gdLst/>
              <a:ahLst/>
              <a:cxnLst/>
              <a:rect l="l" t="t" r="r" b="b"/>
              <a:pathLst>
                <a:path w="10160" h="10794">
                  <a:moveTo>
                    <a:pt x="5334" y="0"/>
                  </a:moveTo>
                  <a:lnTo>
                    <a:pt x="1524" y="1524"/>
                  </a:lnTo>
                  <a:lnTo>
                    <a:pt x="0" y="5334"/>
                  </a:lnTo>
                  <a:lnTo>
                    <a:pt x="1524" y="9144"/>
                  </a:lnTo>
                  <a:lnTo>
                    <a:pt x="5334" y="10668"/>
                  </a:lnTo>
                  <a:lnTo>
                    <a:pt x="8382" y="9144"/>
                  </a:lnTo>
                  <a:lnTo>
                    <a:pt x="9906" y="5334"/>
                  </a:lnTo>
                  <a:lnTo>
                    <a:pt x="8382" y="1524"/>
                  </a:lnTo>
                  <a:lnTo>
                    <a:pt x="5334" y="0"/>
                  </a:lnTo>
                  <a:close/>
                </a:path>
              </a:pathLst>
            </a:custGeom>
            <a:solidFill>
              <a:srgbClr val="FFFF00"/>
            </a:solidFill>
          </p:spPr>
          <p:txBody>
            <a:bodyPr wrap="square" lIns="0" tIns="0" rIns="0" bIns="0" rtlCol="0"/>
            <a:lstStyle/>
            <a:p>
              <a:endParaRPr/>
            </a:p>
          </p:txBody>
        </p:sp>
        <p:sp>
          <p:nvSpPr>
            <p:cNvPr id="146" name="object 149"/>
            <p:cNvSpPr/>
            <p:nvPr/>
          </p:nvSpPr>
          <p:spPr>
            <a:xfrm>
              <a:off x="1938389" y="2971902"/>
              <a:ext cx="17732" cy="18537"/>
            </a:xfrm>
            <a:custGeom>
              <a:avLst/>
              <a:gdLst/>
              <a:ahLst/>
              <a:cxnLst/>
              <a:rect l="l" t="t" r="r" b="b"/>
              <a:pathLst>
                <a:path w="13969" h="14605">
                  <a:moveTo>
                    <a:pt x="7620" y="0"/>
                  </a:moveTo>
                  <a:lnTo>
                    <a:pt x="6096" y="0"/>
                  </a:lnTo>
                  <a:lnTo>
                    <a:pt x="2286" y="1524"/>
                  </a:lnTo>
                  <a:lnTo>
                    <a:pt x="1524" y="2286"/>
                  </a:lnTo>
                  <a:lnTo>
                    <a:pt x="0" y="6096"/>
                  </a:lnTo>
                  <a:lnTo>
                    <a:pt x="0" y="7620"/>
                  </a:lnTo>
                  <a:lnTo>
                    <a:pt x="1524" y="11430"/>
                  </a:lnTo>
                  <a:lnTo>
                    <a:pt x="2286" y="12954"/>
                  </a:lnTo>
                  <a:lnTo>
                    <a:pt x="6096" y="14478"/>
                  </a:lnTo>
                  <a:lnTo>
                    <a:pt x="12192" y="11430"/>
                  </a:lnTo>
                  <a:lnTo>
                    <a:pt x="12496" y="10668"/>
                  </a:lnTo>
                  <a:lnTo>
                    <a:pt x="6096" y="10668"/>
                  </a:lnTo>
                  <a:lnTo>
                    <a:pt x="6773" y="10329"/>
                  </a:lnTo>
                  <a:lnTo>
                    <a:pt x="5715" y="9906"/>
                  </a:lnTo>
                  <a:lnTo>
                    <a:pt x="5334" y="9906"/>
                  </a:lnTo>
                  <a:lnTo>
                    <a:pt x="3810" y="9144"/>
                  </a:lnTo>
                  <a:lnTo>
                    <a:pt x="5029" y="9144"/>
                  </a:lnTo>
                  <a:lnTo>
                    <a:pt x="4419" y="7620"/>
                  </a:lnTo>
                  <a:lnTo>
                    <a:pt x="3810" y="7620"/>
                  </a:lnTo>
                  <a:lnTo>
                    <a:pt x="3810" y="6096"/>
                  </a:lnTo>
                  <a:lnTo>
                    <a:pt x="4419" y="6096"/>
                  </a:lnTo>
                  <a:lnTo>
                    <a:pt x="4724" y="5334"/>
                  </a:lnTo>
                  <a:lnTo>
                    <a:pt x="3810" y="5334"/>
                  </a:lnTo>
                  <a:lnTo>
                    <a:pt x="5334" y="3810"/>
                  </a:lnTo>
                  <a:lnTo>
                    <a:pt x="7620" y="3810"/>
                  </a:lnTo>
                  <a:lnTo>
                    <a:pt x="6096" y="3048"/>
                  </a:lnTo>
                  <a:lnTo>
                    <a:pt x="12496" y="3048"/>
                  </a:lnTo>
                  <a:lnTo>
                    <a:pt x="12192" y="2286"/>
                  </a:lnTo>
                  <a:lnTo>
                    <a:pt x="7620" y="0"/>
                  </a:lnTo>
                  <a:close/>
                </a:path>
                <a:path w="13969" h="14605">
                  <a:moveTo>
                    <a:pt x="6773" y="10329"/>
                  </a:moveTo>
                  <a:lnTo>
                    <a:pt x="6096" y="10668"/>
                  </a:lnTo>
                  <a:lnTo>
                    <a:pt x="7620" y="10668"/>
                  </a:lnTo>
                  <a:lnTo>
                    <a:pt x="6773" y="10329"/>
                  </a:lnTo>
                  <a:close/>
                </a:path>
                <a:path w="13969" h="14605">
                  <a:moveTo>
                    <a:pt x="8572" y="9429"/>
                  </a:moveTo>
                  <a:lnTo>
                    <a:pt x="6773" y="10329"/>
                  </a:lnTo>
                  <a:lnTo>
                    <a:pt x="7620" y="10668"/>
                  </a:lnTo>
                  <a:lnTo>
                    <a:pt x="12496" y="10668"/>
                  </a:lnTo>
                  <a:lnTo>
                    <a:pt x="12801" y="9906"/>
                  </a:lnTo>
                  <a:lnTo>
                    <a:pt x="8382" y="9906"/>
                  </a:lnTo>
                  <a:lnTo>
                    <a:pt x="8572" y="9429"/>
                  </a:lnTo>
                  <a:close/>
                </a:path>
                <a:path w="13969" h="14605">
                  <a:moveTo>
                    <a:pt x="3810" y="9144"/>
                  </a:moveTo>
                  <a:lnTo>
                    <a:pt x="5334" y="9906"/>
                  </a:lnTo>
                  <a:lnTo>
                    <a:pt x="5261" y="9724"/>
                  </a:lnTo>
                  <a:lnTo>
                    <a:pt x="3810" y="9144"/>
                  </a:lnTo>
                  <a:close/>
                </a:path>
                <a:path w="13969" h="14605">
                  <a:moveTo>
                    <a:pt x="5261" y="9724"/>
                  </a:moveTo>
                  <a:lnTo>
                    <a:pt x="5334" y="9906"/>
                  </a:lnTo>
                  <a:lnTo>
                    <a:pt x="5715" y="9906"/>
                  </a:lnTo>
                  <a:lnTo>
                    <a:pt x="5261" y="9724"/>
                  </a:lnTo>
                  <a:close/>
                </a:path>
                <a:path w="13969" h="14605">
                  <a:moveTo>
                    <a:pt x="9144" y="9144"/>
                  </a:moveTo>
                  <a:lnTo>
                    <a:pt x="8572" y="9429"/>
                  </a:lnTo>
                  <a:lnTo>
                    <a:pt x="8382" y="9906"/>
                  </a:lnTo>
                  <a:lnTo>
                    <a:pt x="9144" y="9144"/>
                  </a:lnTo>
                  <a:close/>
                </a:path>
                <a:path w="13969" h="14605">
                  <a:moveTo>
                    <a:pt x="13106" y="9144"/>
                  </a:moveTo>
                  <a:lnTo>
                    <a:pt x="9144" y="9144"/>
                  </a:lnTo>
                  <a:lnTo>
                    <a:pt x="8382" y="9906"/>
                  </a:lnTo>
                  <a:lnTo>
                    <a:pt x="12801" y="9906"/>
                  </a:lnTo>
                  <a:lnTo>
                    <a:pt x="13106" y="9144"/>
                  </a:lnTo>
                  <a:close/>
                </a:path>
                <a:path w="13969" h="14605">
                  <a:moveTo>
                    <a:pt x="5029" y="9144"/>
                  </a:moveTo>
                  <a:lnTo>
                    <a:pt x="3810" y="9144"/>
                  </a:lnTo>
                  <a:lnTo>
                    <a:pt x="5261" y="9724"/>
                  </a:lnTo>
                  <a:lnTo>
                    <a:pt x="5029" y="9144"/>
                  </a:lnTo>
                  <a:close/>
                </a:path>
                <a:path w="13969" h="14605">
                  <a:moveTo>
                    <a:pt x="9601" y="6858"/>
                  </a:moveTo>
                  <a:lnTo>
                    <a:pt x="8572" y="9429"/>
                  </a:lnTo>
                  <a:lnTo>
                    <a:pt x="9144" y="9144"/>
                  </a:lnTo>
                  <a:lnTo>
                    <a:pt x="13106" y="9144"/>
                  </a:lnTo>
                  <a:lnTo>
                    <a:pt x="13716" y="7620"/>
                  </a:lnTo>
                  <a:lnTo>
                    <a:pt x="9906" y="7620"/>
                  </a:lnTo>
                  <a:lnTo>
                    <a:pt x="9601" y="6858"/>
                  </a:lnTo>
                  <a:close/>
                </a:path>
                <a:path w="13969" h="14605">
                  <a:moveTo>
                    <a:pt x="3810" y="6096"/>
                  </a:moveTo>
                  <a:lnTo>
                    <a:pt x="3810" y="7620"/>
                  </a:lnTo>
                  <a:lnTo>
                    <a:pt x="4114" y="6858"/>
                  </a:lnTo>
                  <a:lnTo>
                    <a:pt x="3810" y="6096"/>
                  </a:lnTo>
                  <a:close/>
                </a:path>
                <a:path w="13969" h="14605">
                  <a:moveTo>
                    <a:pt x="4114" y="6858"/>
                  </a:moveTo>
                  <a:lnTo>
                    <a:pt x="3810" y="7620"/>
                  </a:lnTo>
                  <a:lnTo>
                    <a:pt x="4419" y="7620"/>
                  </a:lnTo>
                  <a:lnTo>
                    <a:pt x="4114" y="6858"/>
                  </a:lnTo>
                  <a:close/>
                </a:path>
                <a:path w="13969" h="14605">
                  <a:moveTo>
                    <a:pt x="9906" y="6096"/>
                  </a:moveTo>
                  <a:lnTo>
                    <a:pt x="9601" y="6858"/>
                  </a:lnTo>
                  <a:lnTo>
                    <a:pt x="9906" y="7620"/>
                  </a:lnTo>
                  <a:lnTo>
                    <a:pt x="11811" y="6858"/>
                  </a:lnTo>
                  <a:lnTo>
                    <a:pt x="9906" y="6096"/>
                  </a:lnTo>
                  <a:close/>
                </a:path>
                <a:path w="13969" h="14605">
                  <a:moveTo>
                    <a:pt x="11811" y="6858"/>
                  </a:moveTo>
                  <a:lnTo>
                    <a:pt x="9906" y="7620"/>
                  </a:lnTo>
                  <a:lnTo>
                    <a:pt x="13716" y="7620"/>
                  </a:lnTo>
                  <a:lnTo>
                    <a:pt x="11811" y="6858"/>
                  </a:lnTo>
                  <a:close/>
                </a:path>
                <a:path w="13969" h="14605">
                  <a:moveTo>
                    <a:pt x="4419" y="6096"/>
                  </a:moveTo>
                  <a:lnTo>
                    <a:pt x="3810" y="6096"/>
                  </a:lnTo>
                  <a:lnTo>
                    <a:pt x="4114" y="6858"/>
                  </a:lnTo>
                  <a:lnTo>
                    <a:pt x="4419" y="6096"/>
                  </a:lnTo>
                  <a:close/>
                </a:path>
                <a:path w="13969" h="14605">
                  <a:moveTo>
                    <a:pt x="12801" y="3810"/>
                  </a:moveTo>
                  <a:lnTo>
                    <a:pt x="8382" y="3810"/>
                  </a:lnTo>
                  <a:lnTo>
                    <a:pt x="9144" y="4572"/>
                  </a:lnTo>
                  <a:lnTo>
                    <a:pt x="8686" y="4572"/>
                  </a:lnTo>
                  <a:lnTo>
                    <a:pt x="9601" y="6858"/>
                  </a:lnTo>
                  <a:lnTo>
                    <a:pt x="9906" y="6096"/>
                  </a:lnTo>
                  <a:lnTo>
                    <a:pt x="13716" y="6096"/>
                  </a:lnTo>
                  <a:lnTo>
                    <a:pt x="13106" y="4572"/>
                  </a:lnTo>
                  <a:lnTo>
                    <a:pt x="9144" y="4572"/>
                  </a:lnTo>
                  <a:lnTo>
                    <a:pt x="8572" y="4286"/>
                  </a:lnTo>
                  <a:lnTo>
                    <a:pt x="12992" y="4286"/>
                  </a:lnTo>
                  <a:lnTo>
                    <a:pt x="12801" y="3810"/>
                  </a:lnTo>
                  <a:close/>
                </a:path>
                <a:path w="13969" h="14605">
                  <a:moveTo>
                    <a:pt x="13716" y="6096"/>
                  </a:moveTo>
                  <a:lnTo>
                    <a:pt x="9906" y="6096"/>
                  </a:lnTo>
                  <a:lnTo>
                    <a:pt x="11811" y="6858"/>
                  </a:lnTo>
                  <a:lnTo>
                    <a:pt x="13716" y="6096"/>
                  </a:lnTo>
                  <a:close/>
                </a:path>
                <a:path w="13969" h="14605">
                  <a:moveTo>
                    <a:pt x="5334" y="3810"/>
                  </a:moveTo>
                  <a:lnTo>
                    <a:pt x="3810" y="5334"/>
                  </a:lnTo>
                  <a:lnTo>
                    <a:pt x="4898" y="4898"/>
                  </a:lnTo>
                  <a:lnTo>
                    <a:pt x="5334" y="3810"/>
                  </a:lnTo>
                  <a:close/>
                </a:path>
                <a:path w="13969" h="14605">
                  <a:moveTo>
                    <a:pt x="4898" y="4898"/>
                  </a:moveTo>
                  <a:lnTo>
                    <a:pt x="3810" y="5334"/>
                  </a:lnTo>
                  <a:lnTo>
                    <a:pt x="4724" y="5334"/>
                  </a:lnTo>
                  <a:lnTo>
                    <a:pt x="4898" y="4898"/>
                  </a:lnTo>
                  <a:close/>
                </a:path>
                <a:path w="13969" h="14605">
                  <a:moveTo>
                    <a:pt x="7620" y="3810"/>
                  </a:moveTo>
                  <a:lnTo>
                    <a:pt x="5334" y="3810"/>
                  </a:lnTo>
                  <a:lnTo>
                    <a:pt x="4898" y="4898"/>
                  </a:lnTo>
                  <a:lnTo>
                    <a:pt x="7620" y="3810"/>
                  </a:lnTo>
                  <a:close/>
                </a:path>
                <a:path w="13969" h="14605">
                  <a:moveTo>
                    <a:pt x="8382" y="3810"/>
                  </a:moveTo>
                  <a:lnTo>
                    <a:pt x="8572" y="4286"/>
                  </a:lnTo>
                  <a:lnTo>
                    <a:pt x="9144" y="4572"/>
                  </a:lnTo>
                  <a:lnTo>
                    <a:pt x="8382" y="3810"/>
                  </a:lnTo>
                  <a:close/>
                </a:path>
                <a:path w="13969" h="14605">
                  <a:moveTo>
                    <a:pt x="12496" y="3048"/>
                  </a:moveTo>
                  <a:lnTo>
                    <a:pt x="6096" y="3048"/>
                  </a:lnTo>
                  <a:lnTo>
                    <a:pt x="8572" y="4286"/>
                  </a:lnTo>
                  <a:lnTo>
                    <a:pt x="8382" y="3810"/>
                  </a:lnTo>
                  <a:lnTo>
                    <a:pt x="12801" y="3810"/>
                  </a:lnTo>
                  <a:lnTo>
                    <a:pt x="12496" y="3048"/>
                  </a:lnTo>
                  <a:close/>
                </a:path>
              </a:pathLst>
            </a:custGeom>
            <a:solidFill>
              <a:srgbClr val="FFFF00"/>
            </a:solidFill>
          </p:spPr>
          <p:txBody>
            <a:bodyPr wrap="square" lIns="0" tIns="0" rIns="0" bIns="0" rtlCol="0"/>
            <a:lstStyle/>
            <a:p>
              <a:endParaRPr/>
            </a:p>
          </p:txBody>
        </p:sp>
        <p:sp>
          <p:nvSpPr>
            <p:cNvPr id="147" name="object 150"/>
            <p:cNvSpPr/>
            <p:nvPr/>
          </p:nvSpPr>
          <p:spPr>
            <a:xfrm>
              <a:off x="1950962" y="2979639"/>
              <a:ext cx="4836" cy="2418"/>
            </a:xfrm>
            <a:custGeom>
              <a:avLst/>
              <a:gdLst/>
              <a:ahLst/>
              <a:cxnLst/>
              <a:rect l="l" t="t" r="r" b="b"/>
              <a:pathLst>
                <a:path w="3810" h="1905">
                  <a:moveTo>
                    <a:pt x="0" y="0"/>
                  </a:moveTo>
                  <a:lnTo>
                    <a:pt x="0" y="1524"/>
                  </a:lnTo>
                  <a:lnTo>
                    <a:pt x="1905" y="762"/>
                  </a:lnTo>
                  <a:lnTo>
                    <a:pt x="0" y="0"/>
                  </a:lnTo>
                  <a:close/>
                </a:path>
                <a:path w="3810" h="1905">
                  <a:moveTo>
                    <a:pt x="3810" y="0"/>
                  </a:moveTo>
                  <a:lnTo>
                    <a:pt x="1905" y="762"/>
                  </a:lnTo>
                  <a:lnTo>
                    <a:pt x="3810" y="1524"/>
                  </a:lnTo>
                  <a:lnTo>
                    <a:pt x="3810" y="0"/>
                  </a:lnTo>
                  <a:close/>
                </a:path>
              </a:pathLst>
            </a:custGeom>
            <a:solidFill>
              <a:srgbClr val="FFFF00"/>
            </a:solidFill>
          </p:spPr>
          <p:txBody>
            <a:bodyPr wrap="square" lIns="0" tIns="0" rIns="0" bIns="0" rtlCol="0"/>
            <a:lstStyle/>
            <a:p>
              <a:endParaRPr/>
            </a:p>
          </p:txBody>
        </p:sp>
        <p:sp>
          <p:nvSpPr>
            <p:cNvPr id="148" name="object 151"/>
            <p:cNvSpPr/>
            <p:nvPr/>
          </p:nvSpPr>
          <p:spPr>
            <a:xfrm>
              <a:off x="1986748" y="2960295"/>
              <a:ext cx="2418" cy="20956"/>
            </a:xfrm>
            <a:custGeom>
              <a:avLst/>
              <a:gdLst/>
              <a:ahLst/>
              <a:cxnLst/>
              <a:rect l="l" t="t" r="r" b="b"/>
              <a:pathLst>
                <a:path w="1905" h="16510">
                  <a:moveTo>
                    <a:pt x="0" y="16001"/>
                  </a:moveTo>
                  <a:lnTo>
                    <a:pt x="1524" y="16001"/>
                  </a:lnTo>
                  <a:lnTo>
                    <a:pt x="1524" y="0"/>
                  </a:lnTo>
                  <a:lnTo>
                    <a:pt x="0" y="0"/>
                  </a:lnTo>
                  <a:lnTo>
                    <a:pt x="0" y="16001"/>
                  </a:lnTo>
                  <a:close/>
                </a:path>
              </a:pathLst>
            </a:custGeom>
            <a:solidFill>
              <a:srgbClr val="FFFFFF"/>
            </a:solidFill>
          </p:spPr>
          <p:txBody>
            <a:bodyPr wrap="square" lIns="0" tIns="0" rIns="0" bIns="0" rtlCol="0"/>
            <a:lstStyle/>
            <a:p>
              <a:endParaRPr/>
            </a:p>
          </p:txBody>
        </p:sp>
        <p:sp>
          <p:nvSpPr>
            <p:cNvPr id="149" name="object 152"/>
            <p:cNvSpPr/>
            <p:nvPr/>
          </p:nvSpPr>
          <p:spPr>
            <a:xfrm>
              <a:off x="2147300" y="2956427"/>
              <a:ext cx="60449" cy="26598"/>
            </a:xfrm>
            <a:custGeom>
              <a:avLst/>
              <a:gdLst/>
              <a:ahLst/>
              <a:cxnLst/>
              <a:rect l="l" t="t" r="r" b="b"/>
              <a:pathLst>
                <a:path w="47625" h="20955">
                  <a:moveTo>
                    <a:pt x="0" y="20574"/>
                  </a:moveTo>
                  <a:lnTo>
                    <a:pt x="47243" y="20574"/>
                  </a:lnTo>
                  <a:lnTo>
                    <a:pt x="47243" y="0"/>
                  </a:lnTo>
                  <a:lnTo>
                    <a:pt x="0" y="0"/>
                  </a:lnTo>
                  <a:lnTo>
                    <a:pt x="0" y="20574"/>
                  </a:lnTo>
                  <a:close/>
                </a:path>
              </a:pathLst>
            </a:custGeom>
            <a:solidFill>
              <a:srgbClr val="7F7F7F"/>
            </a:solidFill>
          </p:spPr>
          <p:txBody>
            <a:bodyPr wrap="square" lIns="0" tIns="0" rIns="0" bIns="0" rtlCol="0"/>
            <a:lstStyle/>
            <a:p>
              <a:endParaRPr/>
            </a:p>
          </p:txBody>
        </p:sp>
        <p:sp>
          <p:nvSpPr>
            <p:cNvPr id="150" name="object 153"/>
            <p:cNvSpPr/>
            <p:nvPr/>
          </p:nvSpPr>
          <p:spPr>
            <a:xfrm>
              <a:off x="2147300" y="2955459"/>
              <a:ext cx="61255" cy="2418"/>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151" name="object 154"/>
            <p:cNvSpPr/>
            <p:nvPr/>
          </p:nvSpPr>
          <p:spPr>
            <a:xfrm>
              <a:off x="2206300" y="2956427"/>
              <a:ext cx="2418" cy="27404"/>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152" name="object 155"/>
            <p:cNvSpPr/>
            <p:nvPr/>
          </p:nvSpPr>
          <p:spPr>
            <a:xfrm>
              <a:off x="2146333" y="2981573"/>
              <a:ext cx="61255" cy="2418"/>
            </a:xfrm>
            <a:custGeom>
              <a:avLst/>
              <a:gdLst/>
              <a:ahLst/>
              <a:cxnLst/>
              <a:rect l="l" t="t" r="r" b="b"/>
              <a:pathLst>
                <a:path w="48260" h="1905">
                  <a:moveTo>
                    <a:pt x="0" y="1524"/>
                  </a:moveTo>
                  <a:lnTo>
                    <a:pt x="48006" y="1524"/>
                  </a:lnTo>
                  <a:lnTo>
                    <a:pt x="48006" y="0"/>
                  </a:lnTo>
                  <a:lnTo>
                    <a:pt x="0" y="0"/>
                  </a:lnTo>
                  <a:lnTo>
                    <a:pt x="0" y="1524"/>
                  </a:lnTo>
                  <a:close/>
                </a:path>
              </a:pathLst>
            </a:custGeom>
            <a:solidFill>
              <a:srgbClr val="FFFFFF"/>
            </a:solidFill>
          </p:spPr>
          <p:txBody>
            <a:bodyPr wrap="square" lIns="0" tIns="0" rIns="0" bIns="0" rtlCol="0"/>
            <a:lstStyle/>
            <a:p>
              <a:endParaRPr/>
            </a:p>
          </p:txBody>
        </p:sp>
        <p:sp>
          <p:nvSpPr>
            <p:cNvPr id="153" name="object 156"/>
            <p:cNvSpPr/>
            <p:nvPr/>
          </p:nvSpPr>
          <p:spPr>
            <a:xfrm>
              <a:off x="2146333" y="2955459"/>
              <a:ext cx="2418" cy="27404"/>
            </a:xfrm>
            <a:custGeom>
              <a:avLst/>
              <a:gdLst/>
              <a:ahLst/>
              <a:cxnLst/>
              <a:rect l="l" t="t" r="r" b="b"/>
              <a:pathLst>
                <a:path w="1905" h="21589">
                  <a:moveTo>
                    <a:pt x="0" y="21336"/>
                  </a:moveTo>
                  <a:lnTo>
                    <a:pt x="1524" y="21336"/>
                  </a:lnTo>
                  <a:lnTo>
                    <a:pt x="1524" y="0"/>
                  </a:lnTo>
                  <a:lnTo>
                    <a:pt x="0" y="0"/>
                  </a:lnTo>
                  <a:lnTo>
                    <a:pt x="0" y="21336"/>
                  </a:lnTo>
                  <a:close/>
                </a:path>
              </a:pathLst>
            </a:custGeom>
            <a:solidFill>
              <a:srgbClr val="FFFFFF"/>
            </a:solidFill>
          </p:spPr>
          <p:txBody>
            <a:bodyPr wrap="square" lIns="0" tIns="0" rIns="0" bIns="0" rtlCol="0"/>
            <a:lstStyle/>
            <a:p>
              <a:endParaRPr/>
            </a:p>
          </p:txBody>
        </p:sp>
        <p:sp>
          <p:nvSpPr>
            <p:cNvPr id="154" name="object 157"/>
            <p:cNvSpPr/>
            <p:nvPr/>
          </p:nvSpPr>
          <p:spPr>
            <a:xfrm>
              <a:off x="2244986" y="2919673"/>
              <a:ext cx="62061" cy="62867"/>
            </a:xfrm>
            <a:custGeom>
              <a:avLst/>
              <a:gdLst/>
              <a:ahLst/>
              <a:cxnLst/>
              <a:rect l="l" t="t" r="r" b="b"/>
              <a:pathLst>
                <a:path w="48894" h="49530">
                  <a:moveTo>
                    <a:pt x="0" y="49529"/>
                  </a:moveTo>
                  <a:lnTo>
                    <a:pt x="48768" y="49529"/>
                  </a:lnTo>
                  <a:lnTo>
                    <a:pt x="48768" y="0"/>
                  </a:lnTo>
                  <a:lnTo>
                    <a:pt x="0" y="0"/>
                  </a:lnTo>
                  <a:lnTo>
                    <a:pt x="0" y="49529"/>
                  </a:lnTo>
                  <a:close/>
                </a:path>
              </a:pathLst>
            </a:custGeom>
            <a:solidFill>
              <a:srgbClr val="C0C0C0"/>
            </a:solidFill>
          </p:spPr>
          <p:txBody>
            <a:bodyPr wrap="square" lIns="0" tIns="0" rIns="0" bIns="0" rtlCol="0"/>
            <a:lstStyle/>
            <a:p>
              <a:endParaRPr/>
            </a:p>
          </p:txBody>
        </p:sp>
        <p:sp>
          <p:nvSpPr>
            <p:cNvPr id="155" name="object 158"/>
            <p:cNvSpPr/>
            <p:nvPr/>
          </p:nvSpPr>
          <p:spPr>
            <a:xfrm>
              <a:off x="2244986" y="2918706"/>
              <a:ext cx="62867" cy="2418"/>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156" name="object 159"/>
            <p:cNvSpPr/>
            <p:nvPr/>
          </p:nvSpPr>
          <p:spPr>
            <a:xfrm>
              <a:off x="2305919" y="2919673"/>
              <a:ext cx="2418" cy="64479"/>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157" name="object 160"/>
            <p:cNvSpPr/>
            <p:nvPr/>
          </p:nvSpPr>
          <p:spPr>
            <a:xfrm>
              <a:off x="2244019" y="2981573"/>
              <a:ext cx="62867" cy="2418"/>
            </a:xfrm>
            <a:custGeom>
              <a:avLst/>
              <a:gdLst/>
              <a:ahLst/>
              <a:cxnLst/>
              <a:rect l="l" t="t" r="r" b="b"/>
              <a:pathLst>
                <a:path w="49530" h="1905">
                  <a:moveTo>
                    <a:pt x="0" y="1524"/>
                  </a:moveTo>
                  <a:lnTo>
                    <a:pt x="49530" y="1524"/>
                  </a:lnTo>
                  <a:lnTo>
                    <a:pt x="49530" y="0"/>
                  </a:lnTo>
                  <a:lnTo>
                    <a:pt x="0" y="0"/>
                  </a:lnTo>
                  <a:lnTo>
                    <a:pt x="0" y="1524"/>
                  </a:lnTo>
                  <a:close/>
                </a:path>
              </a:pathLst>
            </a:custGeom>
            <a:solidFill>
              <a:srgbClr val="C0C0C0"/>
            </a:solidFill>
          </p:spPr>
          <p:txBody>
            <a:bodyPr wrap="square" lIns="0" tIns="0" rIns="0" bIns="0" rtlCol="0"/>
            <a:lstStyle/>
            <a:p>
              <a:endParaRPr/>
            </a:p>
          </p:txBody>
        </p:sp>
        <p:sp>
          <p:nvSpPr>
            <p:cNvPr id="158" name="object 161"/>
            <p:cNvSpPr/>
            <p:nvPr/>
          </p:nvSpPr>
          <p:spPr>
            <a:xfrm>
              <a:off x="2244019" y="2918706"/>
              <a:ext cx="2418" cy="64479"/>
            </a:xfrm>
            <a:custGeom>
              <a:avLst/>
              <a:gdLst/>
              <a:ahLst/>
              <a:cxnLst/>
              <a:rect l="l" t="t" r="r" b="b"/>
              <a:pathLst>
                <a:path w="1905" h="50800">
                  <a:moveTo>
                    <a:pt x="0" y="50291"/>
                  </a:moveTo>
                  <a:lnTo>
                    <a:pt x="1524" y="50291"/>
                  </a:lnTo>
                  <a:lnTo>
                    <a:pt x="1524" y="0"/>
                  </a:lnTo>
                  <a:lnTo>
                    <a:pt x="0" y="0"/>
                  </a:lnTo>
                  <a:lnTo>
                    <a:pt x="0" y="50291"/>
                  </a:lnTo>
                  <a:close/>
                </a:path>
              </a:pathLst>
            </a:custGeom>
            <a:solidFill>
              <a:srgbClr val="C0C0C0"/>
            </a:solidFill>
          </p:spPr>
          <p:txBody>
            <a:bodyPr wrap="square" lIns="0" tIns="0" rIns="0" bIns="0" rtlCol="0"/>
            <a:lstStyle/>
            <a:p>
              <a:endParaRPr/>
            </a:p>
          </p:txBody>
        </p:sp>
        <p:sp>
          <p:nvSpPr>
            <p:cNvPr id="159" name="object 162"/>
            <p:cNvSpPr/>
            <p:nvPr/>
          </p:nvSpPr>
          <p:spPr>
            <a:xfrm>
              <a:off x="2253692" y="2928378"/>
              <a:ext cx="47553" cy="48359"/>
            </a:xfrm>
            <a:custGeom>
              <a:avLst/>
              <a:gdLst/>
              <a:ahLst/>
              <a:cxnLst/>
              <a:rect l="l" t="t" r="r" b="b"/>
              <a:pathLst>
                <a:path w="37464" h="38100">
                  <a:moveTo>
                    <a:pt x="37338" y="0"/>
                  </a:moveTo>
                  <a:lnTo>
                    <a:pt x="0" y="0"/>
                  </a:lnTo>
                  <a:lnTo>
                    <a:pt x="0" y="28194"/>
                  </a:lnTo>
                  <a:lnTo>
                    <a:pt x="9144" y="28194"/>
                  </a:lnTo>
                  <a:lnTo>
                    <a:pt x="9144" y="38100"/>
                  </a:lnTo>
                  <a:lnTo>
                    <a:pt x="27432" y="38100"/>
                  </a:lnTo>
                  <a:lnTo>
                    <a:pt x="27432" y="27432"/>
                  </a:lnTo>
                  <a:lnTo>
                    <a:pt x="37338" y="27432"/>
                  </a:lnTo>
                  <a:lnTo>
                    <a:pt x="37338" y="0"/>
                  </a:lnTo>
                  <a:close/>
                </a:path>
              </a:pathLst>
            </a:custGeom>
            <a:solidFill>
              <a:srgbClr val="000000"/>
            </a:solidFill>
          </p:spPr>
          <p:txBody>
            <a:bodyPr wrap="square" lIns="0" tIns="0" rIns="0" bIns="0" rtlCol="0"/>
            <a:lstStyle/>
            <a:p>
              <a:endParaRPr/>
            </a:p>
          </p:txBody>
        </p:sp>
        <p:sp>
          <p:nvSpPr>
            <p:cNvPr id="160" name="object 163"/>
            <p:cNvSpPr/>
            <p:nvPr/>
          </p:nvSpPr>
          <p:spPr>
            <a:xfrm>
              <a:off x="2253692" y="2926444"/>
              <a:ext cx="50777" cy="4836"/>
            </a:xfrm>
            <a:custGeom>
              <a:avLst/>
              <a:gdLst/>
              <a:ahLst/>
              <a:cxnLst/>
              <a:rect l="l" t="t" r="r" b="b"/>
              <a:pathLst>
                <a:path w="40005" h="3810">
                  <a:moveTo>
                    <a:pt x="0" y="3809"/>
                  </a:moveTo>
                  <a:lnTo>
                    <a:pt x="39624" y="3809"/>
                  </a:lnTo>
                  <a:lnTo>
                    <a:pt x="39624" y="0"/>
                  </a:lnTo>
                  <a:lnTo>
                    <a:pt x="0" y="0"/>
                  </a:lnTo>
                  <a:lnTo>
                    <a:pt x="0" y="3809"/>
                  </a:lnTo>
                  <a:close/>
                </a:path>
              </a:pathLst>
            </a:custGeom>
            <a:solidFill>
              <a:srgbClr val="1A1A1A"/>
            </a:solidFill>
          </p:spPr>
          <p:txBody>
            <a:bodyPr wrap="square" lIns="0" tIns="0" rIns="0" bIns="0" rtlCol="0"/>
            <a:lstStyle/>
            <a:p>
              <a:endParaRPr/>
            </a:p>
          </p:txBody>
        </p:sp>
        <p:sp>
          <p:nvSpPr>
            <p:cNvPr id="161" name="object 164"/>
            <p:cNvSpPr/>
            <p:nvPr/>
          </p:nvSpPr>
          <p:spPr>
            <a:xfrm>
              <a:off x="2299149" y="2928378"/>
              <a:ext cx="4836" cy="37882"/>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162" name="object 165"/>
            <p:cNvSpPr/>
            <p:nvPr/>
          </p:nvSpPr>
          <p:spPr>
            <a:xfrm>
              <a:off x="2286576" y="2961262"/>
              <a:ext cx="14508" cy="4836"/>
            </a:xfrm>
            <a:custGeom>
              <a:avLst/>
              <a:gdLst/>
              <a:ahLst/>
              <a:cxnLst/>
              <a:rect l="l" t="t" r="r" b="b"/>
              <a:pathLst>
                <a:path w="11430" h="3810">
                  <a:moveTo>
                    <a:pt x="0" y="3810"/>
                  </a:moveTo>
                  <a:lnTo>
                    <a:pt x="11429" y="3810"/>
                  </a:lnTo>
                  <a:lnTo>
                    <a:pt x="11429" y="0"/>
                  </a:lnTo>
                  <a:lnTo>
                    <a:pt x="0" y="0"/>
                  </a:lnTo>
                  <a:lnTo>
                    <a:pt x="0" y="3810"/>
                  </a:lnTo>
                  <a:close/>
                </a:path>
              </a:pathLst>
            </a:custGeom>
            <a:solidFill>
              <a:srgbClr val="1A1A1A"/>
            </a:solidFill>
          </p:spPr>
          <p:txBody>
            <a:bodyPr wrap="square" lIns="0" tIns="0" rIns="0" bIns="0" rtlCol="0"/>
            <a:lstStyle/>
            <a:p>
              <a:endParaRPr/>
            </a:p>
          </p:txBody>
        </p:sp>
        <p:sp>
          <p:nvSpPr>
            <p:cNvPr id="163" name="object 166"/>
            <p:cNvSpPr/>
            <p:nvPr/>
          </p:nvSpPr>
          <p:spPr>
            <a:xfrm>
              <a:off x="2286576" y="2963197"/>
              <a:ext cx="4836" cy="16926"/>
            </a:xfrm>
            <a:custGeom>
              <a:avLst/>
              <a:gdLst/>
              <a:ahLst/>
              <a:cxnLst/>
              <a:rect l="l" t="t" r="r" b="b"/>
              <a:pathLst>
                <a:path w="3810" h="13335">
                  <a:moveTo>
                    <a:pt x="0" y="12953"/>
                  </a:moveTo>
                  <a:lnTo>
                    <a:pt x="3809" y="12953"/>
                  </a:lnTo>
                  <a:lnTo>
                    <a:pt x="3809" y="0"/>
                  </a:lnTo>
                  <a:lnTo>
                    <a:pt x="0" y="0"/>
                  </a:lnTo>
                  <a:lnTo>
                    <a:pt x="0" y="12953"/>
                  </a:lnTo>
                  <a:close/>
                </a:path>
              </a:pathLst>
            </a:custGeom>
            <a:solidFill>
              <a:srgbClr val="1A1A1A"/>
            </a:solidFill>
          </p:spPr>
          <p:txBody>
            <a:bodyPr wrap="square" lIns="0" tIns="0" rIns="0" bIns="0" rtlCol="0"/>
            <a:lstStyle/>
            <a:p>
              <a:endParaRPr/>
            </a:p>
          </p:txBody>
        </p:sp>
        <p:sp>
          <p:nvSpPr>
            <p:cNvPr id="164" name="object 167"/>
            <p:cNvSpPr/>
            <p:nvPr/>
          </p:nvSpPr>
          <p:spPr>
            <a:xfrm>
              <a:off x="2263363" y="2974803"/>
              <a:ext cx="25792" cy="4836"/>
            </a:xfrm>
            <a:custGeom>
              <a:avLst/>
              <a:gdLst/>
              <a:ahLst/>
              <a:cxnLst/>
              <a:rect l="l" t="t" r="r" b="b"/>
              <a:pathLst>
                <a:path w="20319" h="3810">
                  <a:moveTo>
                    <a:pt x="0" y="3810"/>
                  </a:moveTo>
                  <a:lnTo>
                    <a:pt x="19812" y="3810"/>
                  </a:lnTo>
                  <a:lnTo>
                    <a:pt x="19812" y="0"/>
                  </a:lnTo>
                  <a:lnTo>
                    <a:pt x="0" y="0"/>
                  </a:lnTo>
                  <a:lnTo>
                    <a:pt x="0" y="3810"/>
                  </a:lnTo>
                  <a:close/>
                </a:path>
              </a:pathLst>
            </a:custGeom>
            <a:solidFill>
              <a:srgbClr val="1A1A1A"/>
            </a:solidFill>
          </p:spPr>
          <p:txBody>
            <a:bodyPr wrap="square" lIns="0" tIns="0" rIns="0" bIns="0" rtlCol="0"/>
            <a:lstStyle/>
            <a:p>
              <a:endParaRPr/>
            </a:p>
          </p:txBody>
        </p:sp>
        <p:sp>
          <p:nvSpPr>
            <p:cNvPr id="165" name="object 168"/>
            <p:cNvSpPr/>
            <p:nvPr/>
          </p:nvSpPr>
          <p:spPr>
            <a:xfrm>
              <a:off x="2263363" y="2962230"/>
              <a:ext cx="4836" cy="14508"/>
            </a:xfrm>
            <a:custGeom>
              <a:avLst/>
              <a:gdLst/>
              <a:ahLst/>
              <a:cxnLst/>
              <a:rect l="l" t="t" r="r" b="b"/>
              <a:pathLst>
                <a:path w="3810" h="11430">
                  <a:moveTo>
                    <a:pt x="0" y="11430"/>
                  </a:moveTo>
                  <a:lnTo>
                    <a:pt x="3809" y="11430"/>
                  </a:lnTo>
                  <a:lnTo>
                    <a:pt x="3809" y="0"/>
                  </a:lnTo>
                  <a:lnTo>
                    <a:pt x="0" y="0"/>
                  </a:lnTo>
                  <a:lnTo>
                    <a:pt x="0" y="11430"/>
                  </a:lnTo>
                  <a:close/>
                </a:path>
              </a:pathLst>
            </a:custGeom>
            <a:solidFill>
              <a:srgbClr val="1A1A1A"/>
            </a:solidFill>
          </p:spPr>
          <p:txBody>
            <a:bodyPr wrap="square" lIns="0" tIns="0" rIns="0" bIns="0" rtlCol="0"/>
            <a:lstStyle/>
            <a:p>
              <a:endParaRPr/>
            </a:p>
          </p:txBody>
        </p:sp>
        <p:sp>
          <p:nvSpPr>
            <p:cNvPr id="166" name="object 169"/>
            <p:cNvSpPr/>
            <p:nvPr/>
          </p:nvSpPr>
          <p:spPr>
            <a:xfrm>
              <a:off x="2251758" y="2962230"/>
              <a:ext cx="13702" cy="4836"/>
            </a:xfrm>
            <a:custGeom>
              <a:avLst/>
              <a:gdLst/>
              <a:ahLst/>
              <a:cxnLst/>
              <a:rect l="l" t="t" r="r" b="b"/>
              <a:pathLst>
                <a:path w="10794" h="3810">
                  <a:moveTo>
                    <a:pt x="0" y="3810"/>
                  </a:moveTo>
                  <a:lnTo>
                    <a:pt x="10668" y="3810"/>
                  </a:lnTo>
                  <a:lnTo>
                    <a:pt x="10668" y="0"/>
                  </a:lnTo>
                  <a:lnTo>
                    <a:pt x="0" y="0"/>
                  </a:lnTo>
                  <a:lnTo>
                    <a:pt x="0" y="3810"/>
                  </a:lnTo>
                  <a:close/>
                </a:path>
              </a:pathLst>
            </a:custGeom>
            <a:solidFill>
              <a:srgbClr val="1A1A1A"/>
            </a:solidFill>
          </p:spPr>
          <p:txBody>
            <a:bodyPr wrap="square" lIns="0" tIns="0" rIns="0" bIns="0" rtlCol="0"/>
            <a:lstStyle/>
            <a:p>
              <a:endParaRPr/>
            </a:p>
          </p:txBody>
        </p:sp>
        <p:sp>
          <p:nvSpPr>
            <p:cNvPr id="167" name="object 170"/>
            <p:cNvSpPr/>
            <p:nvPr/>
          </p:nvSpPr>
          <p:spPr>
            <a:xfrm>
              <a:off x="2251758" y="2926444"/>
              <a:ext cx="4836" cy="37882"/>
            </a:xfrm>
            <a:custGeom>
              <a:avLst/>
              <a:gdLst/>
              <a:ahLst/>
              <a:cxnLst/>
              <a:rect l="l" t="t" r="r" b="b"/>
              <a:pathLst>
                <a:path w="3810" h="29844">
                  <a:moveTo>
                    <a:pt x="0" y="29717"/>
                  </a:moveTo>
                  <a:lnTo>
                    <a:pt x="3809" y="29717"/>
                  </a:lnTo>
                  <a:lnTo>
                    <a:pt x="3809" y="0"/>
                  </a:lnTo>
                  <a:lnTo>
                    <a:pt x="0" y="0"/>
                  </a:lnTo>
                  <a:lnTo>
                    <a:pt x="0" y="29717"/>
                  </a:lnTo>
                  <a:close/>
                </a:path>
              </a:pathLst>
            </a:custGeom>
            <a:solidFill>
              <a:srgbClr val="1A1A1A"/>
            </a:solidFill>
          </p:spPr>
          <p:txBody>
            <a:bodyPr wrap="square" lIns="0" tIns="0" rIns="0" bIns="0" rtlCol="0"/>
            <a:lstStyle/>
            <a:p>
              <a:endParaRPr/>
            </a:p>
          </p:txBody>
        </p:sp>
        <p:sp>
          <p:nvSpPr>
            <p:cNvPr id="168" name="object 171"/>
            <p:cNvSpPr/>
            <p:nvPr/>
          </p:nvSpPr>
          <p:spPr>
            <a:xfrm>
              <a:off x="2141497" y="2958361"/>
              <a:ext cx="72539" cy="20956"/>
            </a:xfrm>
            <a:custGeom>
              <a:avLst/>
              <a:gdLst/>
              <a:ahLst/>
              <a:cxnLst/>
              <a:rect l="l" t="t" r="r" b="b"/>
              <a:pathLst>
                <a:path w="57150" h="16510">
                  <a:moveTo>
                    <a:pt x="0" y="16001"/>
                  </a:moveTo>
                  <a:lnTo>
                    <a:pt x="57150" y="16001"/>
                  </a:lnTo>
                  <a:lnTo>
                    <a:pt x="57150" y="0"/>
                  </a:lnTo>
                  <a:lnTo>
                    <a:pt x="0" y="0"/>
                  </a:lnTo>
                  <a:lnTo>
                    <a:pt x="0" y="16001"/>
                  </a:lnTo>
                  <a:close/>
                </a:path>
              </a:pathLst>
            </a:custGeom>
            <a:solidFill>
              <a:srgbClr val="000000"/>
            </a:solidFill>
          </p:spPr>
          <p:txBody>
            <a:bodyPr wrap="square" lIns="0" tIns="0" rIns="0" bIns="0" rtlCol="0"/>
            <a:lstStyle/>
            <a:p>
              <a:endParaRPr/>
            </a:p>
          </p:txBody>
        </p:sp>
        <p:sp>
          <p:nvSpPr>
            <p:cNvPr id="169" name="object 172"/>
            <p:cNvSpPr/>
            <p:nvPr/>
          </p:nvSpPr>
          <p:spPr>
            <a:xfrm>
              <a:off x="1896316" y="2875183"/>
              <a:ext cx="0" cy="144271"/>
            </a:xfrm>
            <a:custGeom>
              <a:avLst/>
              <a:gdLst/>
              <a:ahLst/>
              <a:cxnLst/>
              <a:rect l="l" t="t" r="r" b="b"/>
              <a:pathLst>
                <a:path h="113664">
                  <a:moveTo>
                    <a:pt x="0" y="0"/>
                  </a:moveTo>
                  <a:lnTo>
                    <a:pt x="0" y="113537"/>
                  </a:lnTo>
                </a:path>
              </a:pathLst>
            </a:custGeom>
            <a:ln w="3810">
              <a:solidFill>
                <a:srgbClr val="1A1A1A"/>
              </a:solidFill>
            </a:ln>
          </p:spPr>
          <p:txBody>
            <a:bodyPr wrap="square" lIns="0" tIns="0" rIns="0" bIns="0" rtlCol="0"/>
            <a:lstStyle/>
            <a:p>
              <a:endParaRPr/>
            </a:p>
          </p:txBody>
        </p:sp>
        <p:sp>
          <p:nvSpPr>
            <p:cNvPr id="170" name="object 173"/>
            <p:cNvSpPr/>
            <p:nvPr/>
          </p:nvSpPr>
          <p:spPr>
            <a:xfrm>
              <a:off x="3038566" y="2867445"/>
              <a:ext cx="0" cy="151526"/>
            </a:xfrm>
            <a:custGeom>
              <a:avLst/>
              <a:gdLst/>
              <a:ahLst/>
              <a:cxnLst/>
              <a:rect l="l" t="t" r="r" b="b"/>
              <a:pathLst>
                <a:path h="119380">
                  <a:moveTo>
                    <a:pt x="0" y="0"/>
                  </a:moveTo>
                  <a:lnTo>
                    <a:pt x="0" y="118872"/>
                  </a:lnTo>
                </a:path>
              </a:pathLst>
            </a:custGeom>
            <a:ln w="3810">
              <a:solidFill>
                <a:srgbClr val="1A1A1A"/>
              </a:solidFill>
            </a:ln>
          </p:spPr>
          <p:txBody>
            <a:bodyPr wrap="square" lIns="0" tIns="0" rIns="0" bIns="0" rtlCol="0"/>
            <a:lstStyle/>
            <a:p>
              <a:endParaRPr/>
            </a:p>
          </p:txBody>
        </p:sp>
        <p:sp>
          <p:nvSpPr>
            <p:cNvPr id="171" name="object 174"/>
            <p:cNvSpPr/>
            <p:nvPr/>
          </p:nvSpPr>
          <p:spPr>
            <a:xfrm>
              <a:off x="2771137" y="2884855"/>
              <a:ext cx="32240" cy="37882"/>
            </a:xfrm>
            <a:custGeom>
              <a:avLst/>
              <a:gdLst/>
              <a:ahLst/>
              <a:cxnLst/>
              <a:rect l="l" t="t" r="r" b="b"/>
              <a:pathLst>
                <a:path w="25400" h="29844">
                  <a:moveTo>
                    <a:pt x="12954" y="0"/>
                  </a:moveTo>
                  <a:lnTo>
                    <a:pt x="7620" y="1524"/>
                  </a:lnTo>
                  <a:lnTo>
                    <a:pt x="3810" y="3810"/>
                  </a:lnTo>
                  <a:lnTo>
                    <a:pt x="762" y="7620"/>
                  </a:lnTo>
                  <a:lnTo>
                    <a:pt x="0" y="12954"/>
                  </a:lnTo>
                  <a:lnTo>
                    <a:pt x="0" y="17526"/>
                  </a:lnTo>
                  <a:lnTo>
                    <a:pt x="762" y="22098"/>
                  </a:lnTo>
                  <a:lnTo>
                    <a:pt x="3810" y="25908"/>
                  </a:lnTo>
                  <a:lnTo>
                    <a:pt x="7620" y="28956"/>
                  </a:lnTo>
                  <a:lnTo>
                    <a:pt x="12954" y="29718"/>
                  </a:lnTo>
                  <a:lnTo>
                    <a:pt x="17526" y="28956"/>
                  </a:lnTo>
                  <a:lnTo>
                    <a:pt x="21336" y="25908"/>
                  </a:lnTo>
                  <a:lnTo>
                    <a:pt x="24384" y="22098"/>
                  </a:lnTo>
                  <a:lnTo>
                    <a:pt x="25146" y="17526"/>
                  </a:lnTo>
                  <a:lnTo>
                    <a:pt x="25146" y="12954"/>
                  </a:lnTo>
                  <a:lnTo>
                    <a:pt x="24384" y="7620"/>
                  </a:lnTo>
                  <a:lnTo>
                    <a:pt x="21336" y="3810"/>
                  </a:lnTo>
                  <a:lnTo>
                    <a:pt x="17526" y="1524"/>
                  </a:lnTo>
                  <a:lnTo>
                    <a:pt x="12954" y="0"/>
                  </a:lnTo>
                  <a:close/>
                </a:path>
              </a:pathLst>
            </a:custGeom>
            <a:solidFill>
              <a:srgbClr val="000000"/>
            </a:solidFill>
          </p:spPr>
          <p:txBody>
            <a:bodyPr wrap="square" lIns="0" tIns="0" rIns="0" bIns="0" rtlCol="0"/>
            <a:lstStyle/>
            <a:p>
              <a:endParaRPr/>
            </a:p>
          </p:txBody>
        </p:sp>
        <p:sp>
          <p:nvSpPr>
            <p:cNvPr id="172" name="object 175"/>
            <p:cNvSpPr/>
            <p:nvPr/>
          </p:nvSpPr>
          <p:spPr>
            <a:xfrm>
              <a:off x="2770170" y="2883887"/>
              <a:ext cx="33852" cy="40300"/>
            </a:xfrm>
            <a:custGeom>
              <a:avLst/>
              <a:gdLst/>
              <a:ahLst/>
              <a:cxnLst/>
              <a:rect l="l" t="t" r="r" b="b"/>
              <a:pathLst>
                <a:path w="26669" h="31750">
                  <a:moveTo>
                    <a:pt x="13715" y="0"/>
                  </a:moveTo>
                  <a:lnTo>
                    <a:pt x="0" y="13716"/>
                  </a:lnTo>
                  <a:lnTo>
                    <a:pt x="0" y="18288"/>
                  </a:lnTo>
                  <a:lnTo>
                    <a:pt x="761" y="22860"/>
                  </a:lnTo>
                  <a:lnTo>
                    <a:pt x="761" y="23622"/>
                  </a:lnTo>
                  <a:lnTo>
                    <a:pt x="3809" y="27432"/>
                  </a:lnTo>
                  <a:lnTo>
                    <a:pt x="4571" y="27432"/>
                  </a:lnTo>
                  <a:lnTo>
                    <a:pt x="8381" y="30480"/>
                  </a:lnTo>
                  <a:lnTo>
                    <a:pt x="13715" y="31242"/>
                  </a:lnTo>
                  <a:lnTo>
                    <a:pt x="18287" y="30480"/>
                  </a:lnTo>
                  <a:lnTo>
                    <a:pt x="19049" y="30480"/>
                  </a:lnTo>
                  <a:lnTo>
                    <a:pt x="20002" y="29718"/>
                  </a:lnTo>
                  <a:lnTo>
                    <a:pt x="13715" y="29718"/>
                  </a:lnTo>
                  <a:lnTo>
                    <a:pt x="8381" y="28956"/>
                  </a:lnTo>
                  <a:lnTo>
                    <a:pt x="9143" y="28956"/>
                  </a:lnTo>
                  <a:lnTo>
                    <a:pt x="6286" y="26670"/>
                  </a:lnTo>
                  <a:lnTo>
                    <a:pt x="5333" y="26670"/>
                  </a:lnTo>
                  <a:lnTo>
                    <a:pt x="2285" y="22860"/>
                  </a:lnTo>
                  <a:lnTo>
                    <a:pt x="1523" y="18288"/>
                  </a:lnTo>
                  <a:lnTo>
                    <a:pt x="1523" y="13716"/>
                  </a:lnTo>
                  <a:lnTo>
                    <a:pt x="2285" y="8382"/>
                  </a:lnTo>
                  <a:lnTo>
                    <a:pt x="2895" y="8382"/>
                  </a:lnTo>
                  <a:lnTo>
                    <a:pt x="5333" y="5334"/>
                  </a:lnTo>
                  <a:lnTo>
                    <a:pt x="9143" y="3048"/>
                  </a:lnTo>
                  <a:lnTo>
                    <a:pt x="14067" y="1641"/>
                  </a:lnTo>
                  <a:lnTo>
                    <a:pt x="13715" y="1524"/>
                  </a:lnTo>
                  <a:lnTo>
                    <a:pt x="14096" y="762"/>
                  </a:lnTo>
                  <a:lnTo>
                    <a:pt x="13715" y="0"/>
                  </a:lnTo>
                  <a:close/>
                </a:path>
                <a:path w="26669" h="31750">
                  <a:moveTo>
                    <a:pt x="21674" y="26246"/>
                  </a:moveTo>
                  <a:lnTo>
                    <a:pt x="18287" y="28956"/>
                  </a:lnTo>
                  <a:lnTo>
                    <a:pt x="13715" y="29718"/>
                  </a:lnTo>
                  <a:lnTo>
                    <a:pt x="20002" y="29718"/>
                  </a:lnTo>
                  <a:lnTo>
                    <a:pt x="22859" y="27432"/>
                  </a:lnTo>
                  <a:lnTo>
                    <a:pt x="23469" y="26670"/>
                  </a:lnTo>
                  <a:lnTo>
                    <a:pt x="21335" y="26670"/>
                  </a:lnTo>
                  <a:lnTo>
                    <a:pt x="21674" y="26246"/>
                  </a:lnTo>
                  <a:close/>
                </a:path>
                <a:path w="26669" h="31750">
                  <a:moveTo>
                    <a:pt x="5333" y="25908"/>
                  </a:moveTo>
                  <a:lnTo>
                    <a:pt x="5333" y="26670"/>
                  </a:lnTo>
                  <a:lnTo>
                    <a:pt x="6286" y="26670"/>
                  </a:lnTo>
                  <a:lnTo>
                    <a:pt x="5333" y="25908"/>
                  </a:lnTo>
                  <a:close/>
                </a:path>
                <a:path w="26669" h="31750">
                  <a:moveTo>
                    <a:pt x="22097" y="25908"/>
                  </a:moveTo>
                  <a:lnTo>
                    <a:pt x="21674" y="26246"/>
                  </a:lnTo>
                  <a:lnTo>
                    <a:pt x="21335" y="26670"/>
                  </a:lnTo>
                  <a:lnTo>
                    <a:pt x="22097" y="25908"/>
                  </a:lnTo>
                  <a:close/>
                </a:path>
                <a:path w="26669" h="31750">
                  <a:moveTo>
                    <a:pt x="24079" y="25908"/>
                  </a:moveTo>
                  <a:lnTo>
                    <a:pt x="22097" y="25908"/>
                  </a:lnTo>
                  <a:lnTo>
                    <a:pt x="21335" y="26670"/>
                  </a:lnTo>
                  <a:lnTo>
                    <a:pt x="23469" y="26670"/>
                  </a:lnTo>
                  <a:lnTo>
                    <a:pt x="24079" y="25908"/>
                  </a:lnTo>
                  <a:close/>
                </a:path>
                <a:path w="26669" h="31750">
                  <a:moveTo>
                    <a:pt x="25907" y="8382"/>
                  </a:moveTo>
                  <a:lnTo>
                    <a:pt x="24383" y="8382"/>
                  </a:lnTo>
                  <a:lnTo>
                    <a:pt x="25145" y="13716"/>
                  </a:lnTo>
                  <a:lnTo>
                    <a:pt x="25145" y="18288"/>
                  </a:lnTo>
                  <a:lnTo>
                    <a:pt x="24383" y="22860"/>
                  </a:lnTo>
                  <a:lnTo>
                    <a:pt x="21674" y="26246"/>
                  </a:lnTo>
                  <a:lnTo>
                    <a:pt x="22097" y="25908"/>
                  </a:lnTo>
                  <a:lnTo>
                    <a:pt x="24079" y="25908"/>
                  </a:lnTo>
                  <a:lnTo>
                    <a:pt x="25907" y="23622"/>
                  </a:lnTo>
                  <a:lnTo>
                    <a:pt x="25907" y="22860"/>
                  </a:lnTo>
                  <a:lnTo>
                    <a:pt x="26669" y="18288"/>
                  </a:lnTo>
                  <a:lnTo>
                    <a:pt x="26669" y="13716"/>
                  </a:lnTo>
                  <a:lnTo>
                    <a:pt x="25907" y="8382"/>
                  </a:lnTo>
                  <a:close/>
                </a:path>
                <a:path w="26669" h="31750">
                  <a:moveTo>
                    <a:pt x="2895" y="8382"/>
                  </a:moveTo>
                  <a:lnTo>
                    <a:pt x="2285" y="8382"/>
                  </a:lnTo>
                  <a:lnTo>
                    <a:pt x="2285" y="9144"/>
                  </a:lnTo>
                  <a:lnTo>
                    <a:pt x="2895" y="8382"/>
                  </a:lnTo>
                  <a:close/>
                </a:path>
                <a:path w="26669" h="31750">
                  <a:moveTo>
                    <a:pt x="14477" y="0"/>
                  </a:moveTo>
                  <a:lnTo>
                    <a:pt x="14096" y="762"/>
                  </a:lnTo>
                  <a:lnTo>
                    <a:pt x="14477" y="1524"/>
                  </a:lnTo>
                  <a:lnTo>
                    <a:pt x="14067" y="1641"/>
                  </a:lnTo>
                  <a:lnTo>
                    <a:pt x="18287" y="3048"/>
                  </a:lnTo>
                  <a:lnTo>
                    <a:pt x="22097" y="5334"/>
                  </a:lnTo>
                  <a:lnTo>
                    <a:pt x="21335" y="5334"/>
                  </a:lnTo>
                  <a:lnTo>
                    <a:pt x="24383" y="9144"/>
                  </a:lnTo>
                  <a:lnTo>
                    <a:pt x="24383" y="8382"/>
                  </a:lnTo>
                  <a:lnTo>
                    <a:pt x="25907" y="8382"/>
                  </a:lnTo>
                  <a:lnTo>
                    <a:pt x="22859" y="4572"/>
                  </a:lnTo>
                  <a:lnTo>
                    <a:pt x="22859" y="3810"/>
                  </a:lnTo>
                  <a:lnTo>
                    <a:pt x="19049" y="1524"/>
                  </a:lnTo>
                  <a:lnTo>
                    <a:pt x="14477" y="0"/>
                  </a:lnTo>
                  <a:close/>
                </a:path>
                <a:path w="26669" h="31750">
                  <a:moveTo>
                    <a:pt x="14096" y="762"/>
                  </a:moveTo>
                  <a:lnTo>
                    <a:pt x="13715" y="1524"/>
                  </a:lnTo>
                  <a:lnTo>
                    <a:pt x="14067" y="1641"/>
                  </a:lnTo>
                  <a:lnTo>
                    <a:pt x="14477" y="1524"/>
                  </a:lnTo>
                  <a:lnTo>
                    <a:pt x="14096" y="762"/>
                  </a:lnTo>
                  <a:close/>
                </a:path>
              </a:pathLst>
            </a:custGeom>
            <a:solidFill>
              <a:srgbClr val="1A1A1A"/>
            </a:solidFill>
          </p:spPr>
          <p:txBody>
            <a:bodyPr wrap="square" lIns="0" tIns="0" rIns="0" bIns="0" rtlCol="0"/>
            <a:lstStyle/>
            <a:p>
              <a:endParaRPr/>
            </a:p>
          </p:txBody>
        </p:sp>
        <p:sp>
          <p:nvSpPr>
            <p:cNvPr id="173" name="object 176"/>
            <p:cNvSpPr/>
            <p:nvPr/>
          </p:nvSpPr>
          <p:spPr>
            <a:xfrm>
              <a:off x="2787579" y="2883887"/>
              <a:ext cx="1612" cy="2418"/>
            </a:xfrm>
            <a:custGeom>
              <a:avLst/>
              <a:gdLst/>
              <a:ahLst/>
              <a:cxnLst/>
              <a:rect l="l" t="t" r="r" b="b"/>
              <a:pathLst>
                <a:path w="1269" h="1905">
                  <a:moveTo>
                    <a:pt x="0" y="1524"/>
                  </a:moveTo>
                  <a:lnTo>
                    <a:pt x="762" y="1524"/>
                  </a:lnTo>
                  <a:lnTo>
                    <a:pt x="0" y="0"/>
                  </a:lnTo>
                  <a:lnTo>
                    <a:pt x="762" y="0"/>
                  </a:lnTo>
                  <a:lnTo>
                    <a:pt x="0" y="1524"/>
                  </a:lnTo>
                  <a:close/>
                </a:path>
              </a:pathLst>
            </a:custGeom>
            <a:solidFill>
              <a:srgbClr val="1A1A1A"/>
            </a:solidFill>
          </p:spPr>
          <p:txBody>
            <a:bodyPr wrap="square" lIns="0" tIns="0" rIns="0" bIns="0" rtlCol="0"/>
            <a:lstStyle/>
            <a:p>
              <a:endParaRPr/>
            </a:p>
          </p:txBody>
        </p:sp>
        <p:sp>
          <p:nvSpPr>
            <p:cNvPr id="174" name="object 177"/>
            <p:cNvSpPr/>
            <p:nvPr/>
          </p:nvSpPr>
          <p:spPr>
            <a:xfrm>
              <a:off x="2861086" y="2921608"/>
              <a:ext cx="33852" cy="40300"/>
            </a:xfrm>
            <a:custGeom>
              <a:avLst/>
              <a:gdLst/>
              <a:ahLst/>
              <a:cxnLst/>
              <a:rect l="l" t="t" r="r" b="b"/>
              <a:pathLst>
                <a:path w="26669" h="31750">
                  <a:moveTo>
                    <a:pt x="13715" y="0"/>
                  </a:moveTo>
                  <a:lnTo>
                    <a:pt x="8381" y="1523"/>
                  </a:lnTo>
                  <a:lnTo>
                    <a:pt x="3809" y="4571"/>
                  </a:lnTo>
                  <a:lnTo>
                    <a:pt x="761" y="9905"/>
                  </a:lnTo>
                  <a:lnTo>
                    <a:pt x="0" y="16001"/>
                  </a:lnTo>
                  <a:lnTo>
                    <a:pt x="761" y="22097"/>
                  </a:lnTo>
                  <a:lnTo>
                    <a:pt x="3809" y="26669"/>
                  </a:lnTo>
                  <a:lnTo>
                    <a:pt x="8381" y="30479"/>
                  </a:lnTo>
                  <a:lnTo>
                    <a:pt x="13715" y="31241"/>
                  </a:lnTo>
                  <a:lnTo>
                    <a:pt x="18287" y="30479"/>
                  </a:lnTo>
                  <a:lnTo>
                    <a:pt x="22859" y="26669"/>
                  </a:lnTo>
                  <a:lnTo>
                    <a:pt x="25907" y="22097"/>
                  </a:lnTo>
                  <a:lnTo>
                    <a:pt x="26669" y="16001"/>
                  </a:lnTo>
                  <a:lnTo>
                    <a:pt x="25907" y="9905"/>
                  </a:lnTo>
                  <a:lnTo>
                    <a:pt x="22859" y="4571"/>
                  </a:lnTo>
                  <a:lnTo>
                    <a:pt x="18287" y="1523"/>
                  </a:lnTo>
                  <a:lnTo>
                    <a:pt x="13715" y="0"/>
                  </a:lnTo>
                  <a:close/>
                </a:path>
              </a:pathLst>
            </a:custGeom>
            <a:solidFill>
              <a:srgbClr val="000000"/>
            </a:solidFill>
          </p:spPr>
          <p:txBody>
            <a:bodyPr wrap="square" lIns="0" tIns="0" rIns="0" bIns="0" rtlCol="0"/>
            <a:lstStyle/>
            <a:p>
              <a:endParaRPr/>
            </a:p>
          </p:txBody>
        </p:sp>
        <p:sp>
          <p:nvSpPr>
            <p:cNvPr id="175" name="object 178"/>
            <p:cNvSpPr/>
            <p:nvPr/>
          </p:nvSpPr>
          <p:spPr>
            <a:xfrm>
              <a:off x="2859153" y="2919673"/>
              <a:ext cx="38688" cy="45135"/>
            </a:xfrm>
            <a:custGeom>
              <a:avLst/>
              <a:gdLst/>
              <a:ahLst/>
              <a:cxnLst/>
              <a:rect l="l" t="t" r="r" b="b"/>
              <a:pathLst>
                <a:path w="30480" h="35560">
                  <a:moveTo>
                    <a:pt x="21335" y="1523"/>
                  </a:moveTo>
                  <a:lnTo>
                    <a:pt x="9143" y="1523"/>
                  </a:lnTo>
                  <a:lnTo>
                    <a:pt x="4571" y="4571"/>
                  </a:lnTo>
                  <a:lnTo>
                    <a:pt x="3809" y="5333"/>
                  </a:lnTo>
                  <a:lnTo>
                    <a:pt x="761" y="10667"/>
                  </a:lnTo>
                  <a:lnTo>
                    <a:pt x="666" y="12191"/>
                  </a:lnTo>
                  <a:lnTo>
                    <a:pt x="0" y="17525"/>
                  </a:lnTo>
                  <a:lnTo>
                    <a:pt x="0" y="18287"/>
                  </a:lnTo>
                  <a:lnTo>
                    <a:pt x="666" y="23621"/>
                  </a:lnTo>
                  <a:lnTo>
                    <a:pt x="761" y="25145"/>
                  </a:lnTo>
                  <a:lnTo>
                    <a:pt x="3809" y="29717"/>
                  </a:lnTo>
                  <a:lnTo>
                    <a:pt x="4571" y="29717"/>
                  </a:lnTo>
                  <a:lnTo>
                    <a:pt x="9143" y="33527"/>
                  </a:lnTo>
                  <a:lnTo>
                    <a:pt x="9905" y="34289"/>
                  </a:lnTo>
                  <a:lnTo>
                    <a:pt x="15239" y="35051"/>
                  </a:lnTo>
                  <a:lnTo>
                    <a:pt x="16001" y="35051"/>
                  </a:lnTo>
                  <a:lnTo>
                    <a:pt x="20573" y="34289"/>
                  </a:lnTo>
                  <a:lnTo>
                    <a:pt x="21335" y="33527"/>
                  </a:lnTo>
                  <a:lnTo>
                    <a:pt x="24079" y="31241"/>
                  </a:lnTo>
                  <a:lnTo>
                    <a:pt x="15239" y="31241"/>
                  </a:lnTo>
                  <a:lnTo>
                    <a:pt x="15591" y="31183"/>
                  </a:lnTo>
                  <a:lnTo>
                    <a:pt x="10667" y="30479"/>
                  </a:lnTo>
                  <a:lnTo>
                    <a:pt x="11429" y="30479"/>
                  </a:lnTo>
                  <a:lnTo>
                    <a:pt x="7772" y="27431"/>
                  </a:lnTo>
                  <a:lnTo>
                    <a:pt x="6857" y="27431"/>
                  </a:lnTo>
                  <a:lnTo>
                    <a:pt x="3809" y="22859"/>
                  </a:lnTo>
                  <a:lnTo>
                    <a:pt x="4476" y="22859"/>
                  </a:lnTo>
                  <a:lnTo>
                    <a:pt x="3905" y="18287"/>
                  </a:lnTo>
                  <a:lnTo>
                    <a:pt x="4571" y="12191"/>
                  </a:lnTo>
                  <a:lnTo>
                    <a:pt x="3809" y="12191"/>
                  </a:lnTo>
                  <a:lnTo>
                    <a:pt x="6857" y="6857"/>
                  </a:lnTo>
                  <a:lnTo>
                    <a:pt x="8000" y="6857"/>
                  </a:lnTo>
                  <a:lnTo>
                    <a:pt x="11429" y="4571"/>
                  </a:lnTo>
                  <a:lnTo>
                    <a:pt x="13334" y="4571"/>
                  </a:lnTo>
                  <a:lnTo>
                    <a:pt x="15181" y="4044"/>
                  </a:lnTo>
                  <a:lnTo>
                    <a:pt x="14477" y="3809"/>
                  </a:lnTo>
                  <a:lnTo>
                    <a:pt x="24764" y="3809"/>
                  </a:lnTo>
                  <a:lnTo>
                    <a:pt x="21335" y="1523"/>
                  </a:lnTo>
                  <a:close/>
                </a:path>
                <a:path w="30480" h="35560">
                  <a:moveTo>
                    <a:pt x="15591" y="31183"/>
                  </a:moveTo>
                  <a:lnTo>
                    <a:pt x="15239" y="31241"/>
                  </a:lnTo>
                  <a:lnTo>
                    <a:pt x="16001" y="31241"/>
                  </a:lnTo>
                  <a:lnTo>
                    <a:pt x="15591" y="31183"/>
                  </a:lnTo>
                  <a:close/>
                </a:path>
                <a:path w="30480" h="35560">
                  <a:moveTo>
                    <a:pt x="23050" y="27146"/>
                  </a:moveTo>
                  <a:lnTo>
                    <a:pt x="19049" y="30479"/>
                  </a:lnTo>
                  <a:lnTo>
                    <a:pt x="19811" y="30479"/>
                  </a:lnTo>
                  <a:lnTo>
                    <a:pt x="15591" y="31183"/>
                  </a:lnTo>
                  <a:lnTo>
                    <a:pt x="16001" y="31241"/>
                  </a:lnTo>
                  <a:lnTo>
                    <a:pt x="24079" y="31241"/>
                  </a:lnTo>
                  <a:lnTo>
                    <a:pt x="25907" y="29717"/>
                  </a:lnTo>
                  <a:lnTo>
                    <a:pt x="27431" y="27431"/>
                  </a:lnTo>
                  <a:lnTo>
                    <a:pt x="22859" y="27431"/>
                  </a:lnTo>
                  <a:lnTo>
                    <a:pt x="23050" y="27146"/>
                  </a:lnTo>
                  <a:close/>
                </a:path>
                <a:path w="30480" h="35560">
                  <a:moveTo>
                    <a:pt x="6857" y="26669"/>
                  </a:moveTo>
                  <a:lnTo>
                    <a:pt x="6857" y="27431"/>
                  </a:lnTo>
                  <a:lnTo>
                    <a:pt x="7772" y="27431"/>
                  </a:lnTo>
                  <a:lnTo>
                    <a:pt x="6857" y="26669"/>
                  </a:lnTo>
                  <a:close/>
                </a:path>
                <a:path w="30480" h="35560">
                  <a:moveTo>
                    <a:pt x="23621" y="26669"/>
                  </a:moveTo>
                  <a:lnTo>
                    <a:pt x="23050" y="27146"/>
                  </a:lnTo>
                  <a:lnTo>
                    <a:pt x="22859" y="27431"/>
                  </a:lnTo>
                  <a:lnTo>
                    <a:pt x="23621" y="26669"/>
                  </a:lnTo>
                  <a:close/>
                </a:path>
                <a:path w="30480" h="35560">
                  <a:moveTo>
                    <a:pt x="27939" y="26669"/>
                  </a:moveTo>
                  <a:lnTo>
                    <a:pt x="23621" y="26669"/>
                  </a:lnTo>
                  <a:lnTo>
                    <a:pt x="22859" y="27431"/>
                  </a:lnTo>
                  <a:lnTo>
                    <a:pt x="27431" y="27431"/>
                  </a:lnTo>
                  <a:lnTo>
                    <a:pt x="27939" y="26669"/>
                  </a:lnTo>
                  <a:close/>
                </a:path>
                <a:path w="30480" h="35560">
                  <a:moveTo>
                    <a:pt x="25907" y="22859"/>
                  </a:moveTo>
                  <a:lnTo>
                    <a:pt x="23050" y="27146"/>
                  </a:lnTo>
                  <a:lnTo>
                    <a:pt x="23621" y="26669"/>
                  </a:lnTo>
                  <a:lnTo>
                    <a:pt x="27939" y="26669"/>
                  </a:lnTo>
                  <a:lnTo>
                    <a:pt x="28955" y="25145"/>
                  </a:lnTo>
                  <a:lnTo>
                    <a:pt x="29717" y="24383"/>
                  </a:lnTo>
                  <a:lnTo>
                    <a:pt x="29813" y="23621"/>
                  </a:lnTo>
                  <a:lnTo>
                    <a:pt x="25907" y="23621"/>
                  </a:lnTo>
                  <a:lnTo>
                    <a:pt x="25907" y="22859"/>
                  </a:lnTo>
                  <a:close/>
                </a:path>
                <a:path w="30480" h="35560">
                  <a:moveTo>
                    <a:pt x="4476" y="22859"/>
                  </a:moveTo>
                  <a:lnTo>
                    <a:pt x="3809" y="22859"/>
                  </a:lnTo>
                  <a:lnTo>
                    <a:pt x="4571" y="23621"/>
                  </a:lnTo>
                  <a:lnTo>
                    <a:pt x="4476" y="22859"/>
                  </a:lnTo>
                  <a:close/>
                </a:path>
                <a:path w="30480" h="35560">
                  <a:moveTo>
                    <a:pt x="28574" y="17906"/>
                  </a:moveTo>
                  <a:lnTo>
                    <a:pt x="26669" y="18287"/>
                  </a:lnTo>
                  <a:lnTo>
                    <a:pt x="25907" y="23621"/>
                  </a:lnTo>
                  <a:lnTo>
                    <a:pt x="29813" y="23621"/>
                  </a:lnTo>
                  <a:lnTo>
                    <a:pt x="30479" y="18287"/>
                  </a:lnTo>
                  <a:lnTo>
                    <a:pt x="28574" y="17906"/>
                  </a:lnTo>
                  <a:close/>
                </a:path>
                <a:path w="30480" h="35560">
                  <a:moveTo>
                    <a:pt x="3857" y="17906"/>
                  </a:moveTo>
                  <a:lnTo>
                    <a:pt x="3809" y="18287"/>
                  </a:lnTo>
                  <a:lnTo>
                    <a:pt x="3857" y="17906"/>
                  </a:lnTo>
                  <a:close/>
                </a:path>
                <a:path w="30480" h="35560">
                  <a:moveTo>
                    <a:pt x="26622" y="17906"/>
                  </a:moveTo>
                  <a:lnTo>
                    <a:pt x="26574" y="18287"/>
                  </a:lnTo>
                  <a:lnTo>
                    <a:pt x="26622" y="17906"/>
                  </a:lnTo>
                  <a:close/>
                </a:path>
                <a:path w="30480" h="35560">
                  <a:moveTo>
                    <a:pt x="26669" y="17525"/>
                  </a:moveTo>
                  <a:lnTo>
                    <a:pt x="26669" y="18287"/>
                  </a:lnTo>
                  <a:lnTo>
                    <a:pt x="28574" y="17906"/>
                  </a:lnTo>
                  <a:lnTo>
                    <a:pt x="26669" y="17525"/>
                  </a:lnTo>
                  <a:close/>
                </a:path>
                <a:path w="30480" h="35560">
                  <a:moveTo>
                    <a:pt x="3905" y="17525"/>
                  </a:moveTo>
                  <a:lnTo>
                    <a:pt x="3857" y="17906"/>
                  </a:lnTo>
                  <a:lnTo>
                    <a:pt x="3905" y="17525"/>
                  </a:lnTo>
                  <a:close/>
                </a:path>
                <a:path w="30480" h="35560">
                  <a:moveTo>
                    <a:pt x="23094" y="7268"/>
                  </a:moveTo>
                  <a:lnTo>
                    <a:pt x="25907" y="12191"/>
                  </a:lnTo>
                  <a:lnTo>
                    <a:pt x="26622" y="17906"/>
                  </a:lnTo>
                  <a:lnTo>
                    <a:pt x="26669" y="17525"/>
                  </a:lnTo>
                  <a:lnTo>
                    <a:pt x="30479" y="17525"/>
                  </a:lnTo>
                  <a:lnTo>
                    <a:pt x="29717" y="11429"/>
                  </a:lnTo>
                  <a:lnTo>
                    <a:pt x="28955" y="10667"/>
                  </a:lnTo>
                  <a:lnTo>
                    <a:pt x="27214" y="7619"/>
                  </a:lnTo>
                  <a:lnTo>
                    <a:pt x="23621" y="7619"/>
                  </a:lnTo>
                  <a:lnTo>
                    <a:pt x="23094" y="7268"/>
                  </a:lnTo>
                  <a:close/>
                </a:path>
                <a:path w="30480" h="35560">
                  <a:moveTo>
                    <a:pt x="30479" y="17525"/>
                  </a:moveTo>
                  <a:lnTo>
                    <a:pt x="26669" y="17525"/>
                  </a:lnTo>
                  <a:lnTo>
                    <a:pt x="28574" y="17906"/>
                  </a:lnTo>
                  <a:lnTo>
                    <a:pt x="30479" y="17525"/>
                  </a:lnTo>
                  <a:close/>
                </a:path>
                <a:path w="30480" h="35560">
                  <a:moveTo>
                    <a:pt x="8000" y="6857"/>
                  </a:moveTo>
                  <a:lnTo>
                    <a:pt x="6857" y="6857"/>
                  </a:lnTo>
                  <a:lnTo>
                    <a:pt x="6857" y="7619"/>
                  </a:lnTo>
                  <a:lnTo>
                    <a:pt x="8000" y="6857"/>
                  </a:lnTo>
                  <a:close/>
                </a:path>
                <a:path w="30480" h="35560">
                  <a:moveTo>
                    <a:pt x="22859" y="6857"/>
                  </a:moveTo>
                  <a:lnTo>
                    <a:pt x="23094" y="7268"/>
                  </a:lnTo>
                  <a:lnTo>
                    <a:pt x="23621" y="7619"/>
                  </a:lnTo>
                  <a:lnTo>
                    <a:pt x="22859" y="6857"/>
                  </a:lnTo>
                  <a:close/>
                </a:path>
                <a:path w="30480" h="35560">
                  <a:moveTo>
                    <a:pt x="26778" y="6857"/>
                  </a:moveTo>
                  <a:lnTo>
                    <a:pt x="22859" y="6857"/>
                  </a:lnTo>
                  <a:lnTo>
                    <a:pt x="23621" y="7619"/>
                  </a:lnTo>
                  <a:lnTo>
                    <a:pt x="27214" y="7619"/>
                  </a:lnTo>
                  <a:lnTo>
                    <a:pt x="26778" y="6857"/>
                  </a:lnTo>
                  <a:close/>
                </a:path>
                <a:path w="30480" h="35560">
                  <a:moveTo>
                    <a:pt x="25907" y="4571"/>
                  </a:moveTo>
                  <a:lnTo>
                    <a:pt x="19049" y="4571"/>
                  </a:lnTo>
                  <a:lnTo>
                    <a:pt x="23094" y="7268"/>
                  </a:lnTo>
                  <a:lnTo>
                    <a:pt x="22859" y="6857"/>
                  </a:lnTo>
                  <a:lnTo>
                    <a:pt x="26778" y="6857"/>
                  </a:lnTo>
                  <a:lnTo>
                    <a:pt x="25907" y="5333"/>
                  </a:lnTo>
                  <a:lnTo>
                    <a:pt x="25907" y="4571"/>
                  </a:lnTo>
                  <a:close/>
                </a:path>
                <a:path w="30480" h="35560">
                  <a:moveTo>
                    <a:pt x="13334" y="4571"/>
                  </a:moveTo>
                  <a:lnTo>
                    <a:pt x="11429" y="4571"/>
                  </a:lnTo>
                  <a:lnTo>
                    <a:pt x="10667" y="5333"/>
                  </a:lnTo>
                  <a:lnTo>
                    <a:pt x="13334" y="4571"/>
                  </a:lnTo>
                  <a:close/>
                </a:path>
                <a:path w="30480" h="35560">
                  <a:moveTo>
                    <a:pt x="24764" y="3809"/>
                  </a:moveTo>
                  <a:lnTo>
                    <a:pt x="16001" y="3809"/>
                  </a:lnTo>
                  <a:lnTo>
                    <a:pt x="15181" y="4044"/>
                  </a:lnTo>
                  <a:lnTo>
                    <a:pt x="19049" y="5333"/>
                  </a:lnTo>
                  <a:lnTo>
                    <a:pt x="19049" y="4571"/>
                  </a:lnTo>
                  <a:lnTo>
                    <a:pt x="25907" y="4571"/>
                  </a:lnTo>
                  <a:lnTo>
                    <a:pt x="24764" y="3809"/>
                  </a:lnTo>
                  <a:close/>
                </a:path>
                <a:path w="30480" h="35560">
                  <a:moveTo>
                    <a:pt x="16001" y="3809"/>
                  </a:moveTo>
                  <a:lnTo>
                    <a:pt x="14477" y="3809"/>
                  </a:lnTo>
                  <a:lnTo>
                    <a:pt x="15181" y="4044"/>
                  </a:lnTo>
                  <a:lnTo>
                    <a:pt x="16001" y="3809"/>
                  </a:lnTo>
                  <a:close/>
                </a:path>
                <a:path w="30480" h="35560">
                  <a:moveTo>
                    <a:pt x="16001" y="0"/>
                  </a:moveTo>
                  <a:lnTo>
                    <a:pt x="15239" y="0"/>
                  </a:lnTo>
                  <a:lnTo>
                    <a:pt x="9905" y="1523"/>
                  </a:lnTo>
                  <a:lnTo>
                    <a:pt x="20573" y="1523"/>
                  </a:lnTo>
                  <a:lnTo>
                    <a:pt x="16001" y="0"/>
                  </a:lnTo>
                  <a:close/>
                </a:path>
              </a:pathLst>
            </a:custGeom>
            <a:solidFill>
              <a:srgbClr val="1A1A1A"/>
            </a:solidFill>
          </p:spPr>
          <p:txBody>
            <a:bodyPr wrap="square" lIns="0" tIns="0" rIns="0" bIns="0" rtlCol="0"/>
            <a:lstStyle/>
            <a:p>
              <a:endParaRPr/>
            </a:p>
          </p:txBody>
        </p:sp>
        <p:sp>
          <p:nvSpPr>
            <p:cNvPr id="176" name="object 179"/>
            <p:cNvSpPr/>
            <p:nvPr/>
          </p:nvSpPr>
          <p:spPr>
            <a:xfrm>
              <a:off x="2893004" y="2941919"/>
              <a:ext cx="4836" cy="1612"/>
            </a:xfrm>
            <a:custGeom>
              <a:avLst/>
              <a:gdLst/>
              <a:ahLst/>
              <a:cxnLst/>
              <a:rect l="l" t="t" r="r" b="b"/>
              <a:pathLst>
                <a:path w="3810" h="1269">
                  <a:moveTo>
                    <a:pt x="0" y="0"/>
                  </a:moveTo>
                  <a:lnTo>
                    <a:pt x="0" y="762"/>
                  </a:lnTo>
                  <a:lnTo>
                    <a:pt x="1905" y="381"/>
                  </a:lnTo>
                  <a:lnTo>
                    <a:pt x="0" y="0"/>
                  </a:lnTo>
                  <a:close/>
                </a:path>
                <a:path w="3810" h="1269">
                  <a:moveTo>
                    <a:pt x="3810" y="0"/>
                  </a:moveTo>
                  <a:lnTo>
                    <a:pt x="1905" y="381"/>
                  </a:lnTo>
                  <a:lnTo>
                    <a:pt x="3810" y="762"/>
                  </a:lnTo>
                  <a:lnTo>
                    <a:pt x="3810" y="0"/>
                  </a:lnTo>
                  <a:close/>
                </a:path>
              </a:pathLst>
            </a:custGeom>
            <a:solidFill>
              <a:srgbClr val="1A1A1A"/>
            </a:solidFill>
          </p:spPr>
          <p:txBody>
            <a:bodyPr wrap="square" lIns="0" tIns="0" rIns="0" bIns="0" rtlCol="0"/>
            <a:lstStyle/>
            <a:p>
              <a:endParaRPr/>
            </a:p>
          </p:txBody>
        </p:sp>
        <p:sp>
          <p:nvSpPr>
            <p:cNvPr id="177" name="object 180"/>
            <p:cNvSpPr/>
            <p:nvPr/>
          </p:nvSpPr>
          <p:spPr>
            <a:xfrm>
              <a:off x="2846579" y="2977705"/>
              <a:ext cx="62867" cy="28210"/>
            </a:xfrm>
            <a:custGeom>
              <a:avLst/>
              <a:gdLst/>
              <a:ahLst/>
              <a:cxnLst/>
              <a:rect l="l" t="t" r="r" b="b"/>
              <a:pathLst>
                <a:path w="49530" h="22225">
                  <a:moveTo>
                    <a:pt x="12953" y="0"/>
                  </a:moveTo>
                  <a:lnTo>
                    <a:pt x="9143" y="762"/>
                  </a:lnTo>
                  <a:lnTo>
                    <a:pt x="0" y="12954"/>
                  </a:lnTo>
                  <a:lnTo>
                    <a:pt x="7619" y="19812"/>
                  </a:lnTo>
                  <a:lnTo>
                    <a:pt x="16001" y="22098"/>
                  </a:lnTo>
                  <a:lnTo>
                    <a:pt x="25907" y="22098"/>
                  </a:lnTo>
                  <a:lnTo>
                    <a:pt x="38099" y="20574"/>
                  </a:lnTo>
                  <a:lnTo>
                    <a:pt x="44195" y="16764"/>
                  </a:lnTo>
                  <a:lnTo>
                    <a:pt x="47243" y="14478"/>
                  </a:lnTo>
                  <a:lnTo>
                    <a:pt x="49529" y="12192"/>
                  </a:lnTo>
                  <a:lnTo>
                    <a:pt x="42719" y="3810"/>
                  </a:lnTo>
                  <a:lnTo>
                    <a:pt x="26669" y="3810"/>
                  </a:lnTo>
                  <a:lnTo>
                    <a:pt x="22097" y="3048"/>
                  </a:lnTo>
                  <a:lnTo>
                    <a:pt x="16001" y="2286"/>
                  </a:lnTo>
                  <a:lnTo>
                    <a:pt x="12953" y="0"/>
                  </a:lnTo>
                  <a:close/>
                </a:path>
                <a:path w="49530" h="22225">
                  <a:moveTo>
                    <a:pt x="39623" y="0"/>
                  </a:moveTo>
                  <a:lnTo>
                    <a:pt x="35051" y="762"/>
                  </a:lnTo>
                  <a:lnTo>
                    <a:pt x="31241" y="3048"/>
                  </a:lnTo>
                  <a:lnTo>
                    <a:pt x="26669" y="3810"/>
                  </a:lnTo>
                  <a:lnTo>
                    <a:pt x="42719" y="3810"/>
                  </a:lnTo>
                  <a:lnTo>
                    <a:pt x="39623" y="0"/>
                  </a:lnTo>
                  <a:close/>
                </a:path>
              </a:pathLst>
            </a:custGeom>
            <a:solidFill>
              <a:srgbClr val="000000"/>
            </a:solidFill>
          </p:spPr>
          <p:txBody>
            <a:bodyPr wrap="square" lIns="0" tIns="0" rIns="0" bIns="0" rtlCol="0"/>
            <a:lstStyle/>
            <a:p>
              <a:endParaRPr/>
            </a:p>
          </p:txBody>
        </p:sp>
        <p:sp>
          <p:nvSpPr>
            <p:cNvPr id="178" name="object 181"/>
            <p:cNvSpPr/>
            <p:nvPr/>
          </p:nvSpPr>
          <p:spPr>
            <a:xfrm>
              <a:off x="2845612" y="2976737"/>
              <a:ext cx="66090" cy="30628"/>
            </a:xfrm>
            <a:custGeom>
              <a:avLst/>
              <a:gdLst/>
              <a:ahLst/>
              <a:cxnLst/>
              <a:rect l="l" t="t" r="r" b="b"/>
              <a:pathLst>
                <a:path w="52069" h="24130">
                  <a:moveTo>
                    <a:pt x="9144" y="19812"/>
                  </a:moveTo>
                  <a:lnTo>
                    <a:pt x="8881" y="20337"/>
                  </a:lnTo>
                  <a:lnTo>
                    <a:pt x="9144" y="20574"/>
                  </a:lnTo>
                  <a:lnTo>
                    <a:pt x="8382" y="21336"/>
                  </a:lnTo>
                  <a:lnTo>
                    <a:pt x="16764" y="23622"/>
                  </a:lnTo>
                  <a:lnTo>
                    <a:pt x="16764" y="22098"/>
                  </a:lnTo>
                  <a:lnTo>
                    <a:pt x="17526" y="22098"/>
                  </a:lnTo>
                  <a:lnTo>
                    <a:pt x="9144" y="19812"/>
                  </a:lnTo>
                  <a:close/>
                </a:path>
                <a:path w="52069" h="24130">
                  <a:moveTo>
                    <a:pt x="17526" y="22098"/>
                  </a:moveTo>
                  <a:lnTo>
                    <a:pt x="16764" y="22098"/>
                  </a:lnTo>
                  <a:lnTo>
                    <a:pt x="16764" y="23622"/>
                  </a:lnTo>
                  <a:lnTo>
                    <a:pt x="17526" y="22098"/>
                  </a:lnTo>
                  <a:close/>
                </a:path>
                <a:path w="52069" h="24130">
                  <a:moveTo>
                    <a:pt x="26670" y="22098"/>
                  </a:moveTo>
                  <a:lnTo>
                    <a:pt x="17526" y="22098"/>
                  </a:lnTo>
                  <a:lnTo>
                    <a:pt x="16764" y="23622"/>
                  </a:lnTo>
                  <a:lnTo>
                    <a:pt x="26670" y="23622"/>
                  </a:lnTo>
                  <a:lnTo>
                    <a:pt x="26670" y="22098"/>
                  </a:lnTo>
                  <a:close/>
                </a:path>
                <a:path w="52069" h="24130">
                  <a:moveTo>
                    <a:pt x="38862" y="20574"/>
                  </a:moveTo>
                  <a:lnTo>
                    <a:pt x="26670" y="22098"/>
                  </a:lnTo>
                  <a:lnTo>
                    <a:pt x="26670" y="23622"/>
                  </a:lnTo>
                  <a:lnTo>
                    <a:pt x="38862" y="22098"/>
                  </a:lnTo>
                  <a:lnTo>
                    <a:pt x="39624" y="22098"/>
                  </a:lnTo>
                  <a:lnTo>
                    <a:pt x="38862" y="20574"/>
                  </a:lnTo>
                  <a:close/>
                </a:path>
                <a:path w="52069" h="24130">
                  <a:moveTo>
                    <a:pt x="44958" y="16764"/>
                  </a:moveTo>
                  <a:lnTo>
                    <a:pt x="38862" y="20574"/>
                  </a:lnTo>
                  <a:lnTo>
                    <a:pt x="39624" y="22098"/>
                  </a:lnTo>
                  <a:lnTo>
                    <a:pt x="45720" y="18288"/>
                  </a:lnTo>
                  <a:lnTo>
                    <a:pt x="44958" y="16764"/>
                  </a:lnTo>
                  <a:close/>
                </a:path>
                <a:path w="52069" h="24130">
                  <a:moveTo>
                    <a:pt x="1524" y="13716"/>
                  </a:moveTo>
                  <a:lnTo>
                    <a:pt x="762" y="14478"/>
                  </a:lnTo>
                  <a:lnTo>
                    <a:pt x="8382" y="21336"/>
                  </a:lnTo>
                  <a:lnTo>
                    <a:pt x="8881" y="20337"/>
                  </a:lnTo>
                  <a:lnTo>
                    <a:pt x="2370" y="14478"/>
                  </a:lnTo>
                  <a:lnTo>
                    <a:pt x="1524" y="14478"/>
                  </a:lnTo>
                  <a:lnTo>
                    <a:pt x="1865" y="14023"/>
                  </a:lnTo>
                  <a:lnTo>
                    <a:pt x="1524" y="13716"/>
                  </a:lnTo>
                  <a:close/>
                </a:path>
                <a:path w="52069" h="24130">
                  <a:moveTo>
                    <a:pt x="8881" y="20337"/>
                  </a:moveTo>
                  <a:lnTo>
                    <a:pt x="8382" y="21336"/>
                  </a:lnTo>
                  <a:lnTo>
                    <a:pt x="9144" y="20574"/>
                  </a:lnTo>
                  <a:lnTo>
                    <a:pt x="8881" y="20337"/>
                  </a:lnTo>
                  <a:close/>
                </a:path>
                <a:path w="52069" h="24130">
                  <a:moveTo>
                    <a:pt x="48006" y="14478"/>
                  </a:moveTo>
                  <a:lnTo>
                    <a:pt x="44958" y="16764"/>
                  </a:lnTo>
                  <a:lnTo>
                    <a:pt x="45720" y="18288"/>
                  </a:lnTo>
                  <a:lnTo>
                    <a:pt x="48768" y="16002"/>
                  </a:lnTo>
                  <a:lnTo>
                    <a:pt x="48006" y="15240"/>
                  </a:lnTo>
                  <a:lnTo>
                    <a:pt x="48260" y="14986"/>
                  </a:lnTo>
                  <a:lnTo>
                    <a:pt x="48006" y="14478"/>
                  </a:lnTo>
                  <a:close/>
                </a:path>
                <a:path w="52069" h="24130">
                  <a:moveTo>
                    <a:pt x="48260" y="14986"/>
                  </a:moveTo>
                  <a:lnTo>
                    <a:pt x="48006" y="15240"/>
                  </a:lnTo>
                  <a:lnTo>
                    <a:pt x="48768" y="16002"/>
                  </a:lnTo>
                  <a:lnTo>
                    <a:pt x="48260" y="14986"/>
                  </a:lnTo>
                  <a:close/>
                </a:path>
                <a:path w="52069" h="24130">
                  <a:moveTo>
                    <a:pt x="51054" y="12954"/>
                  </a:moveTo>
                  <a:lnTo>
                    <a:pt x="49530" y="13716"/>
                  </a:lnTo>
                  <a:lnTo>
                    <a:pt x="48260" y="14986"/>
                  </a:lnTo>
                  <a:lnTo>
                    <a:pt x="48768" y="16002"/>
                  </a:lnTo>
                  <a:lnTo>
                    <a:pt x="51054" y="13716"/>
                  </a:lnTo>
                  <a:lnTo>
                    <a:pt x="51816" y="13716"/>
                  </a:lnTo>
                  <a:lnTo>
                    <a:pt x="51054" y="12954"/>
                  </a:lnTo>
                  <a:close/>
                </a:path>
                <a:path w="52069" h="24130">
                  <a:moveTo>
                    <a:pt x="9144" y="1524"/>
                  </a:moveTo>
                  <a:lnTo>
                    <a:pt x="0" y="13716"/>
                  </a:lnTo>
                  <a:lnTo>
                    <a:pt x="762" y="14478"/>
                  </a:lnTo>
                  <a:lnTo>
                    <a:pt x="1524" y="13716"/>
                  </a:lnTo>
                  <a:lnTo>
                    <a:pt x="2095" y="13716"/>
                  </a:lnTo>
                  <a:lnTo>
                    <a:pt x="10668" y="2286"/>
                  </a:lnTo>
                  <a:lnTo>
                    <a:pt x="9144" y="1524"/>
                  </a:lnTo>
                  <a:close/>
                </a:path>
                <a:path w="52069" h="24130">
                  <a:moveTo>
                    <a:pt x="1865" y="14023"/>
                  </a:moveTo>
                  <a:lnTo>
                    <a:pt x="1524" y="14478"/>
                  </a:lnTo>
                  <a:lnTo>
                    <a:pt x="2370" y="14478"/>
                  </a:lnTo>
                  <a:lnTo>
                    <a:pt x="1865" y="14023"/>
                  </a:lnTo>
                  <a:close/>
                </a:path>
                <a:path w="52069" h="24130">
                  <a:moveTo>
                    <a:pt x="2095" y="13716"/>
                  </a:moveTo>
                  <a:lnTo>
                    <a:pt x="1524" y="13716"/>
                  </a:lnTo>
                  <a:lnTo>
                    <a:pt x="1865" y="14023"/>
                  </a:lnTo>
                  <a:lnTo>
                    <a:pt x="2095" y="13716"/>
                  </a:lnTo>
                  <a:close/>
                </a:path>
                <a:path w="52069" h="24130">
                  <a:moveTo>
                    <a:pt x="40386" y="0"/>
                  </a:moveTo>
                  <a:lnTo>
                    <a:pt x="40386" y="1524"/>
                  </a:lnTo>
                  <a:lnTo>
                    <a:pt x="39714" y="1635"/>
                  </a:lnTo>
                  <a:lnTo>
                    <a:pt x="49530" y="13716"/>
                  </a:lnTo>
                  <a:lnTo>
                    <a:pt x="50292" y="12954"/>
                  </a:lnTo>
                  <a:lnTo>
                    <a:pt x="51054" y="12954"/>
                  </a:lnTo>
                  <a:lnTo>
                    <a:pt x="41148" y="762"/>
                  </a:lnTo>
                  <a:lnTo>
                    <a:pt x="40386" y="0"/>
                  </a:lnTo>
                  <a:close/>
                </a:path>
                <a:path w="52069" h="24130">
                  <a:moveTo>
                    <a:pt x="51054" y="12954"/>
                  </a:moveTo>
                  <a:lnTo>
                    <a:pt x="50292" y="12954"/>
                  </a:lnTo>
                  <a:lnTo>
                    <a:pt x="49530" y="13716"/>
                  </a:lnTo>
                  <a:lnTo>
                    <a:pt x="51054" y="12954"/>
                  </a:lnTo>
                  <a:close/>
                </a:path>
                <a:path w="52069" h="24130">
                  <a:moveTo>
                    <a:pt x="22860" y="3048"/>
                  </a:moveTo>
                  <a:lnTo>
                    <a:pt x="22860" y="4572"/>
                  </a:lnTo>
                  <a:lnTo>
                    <a:pt x="27432" y="5334"/>
                  </a:lnTo>
                  <a:lnTo>
                    <a:pt x="27432" y="3810"/>
                  </a:lnTo>
                  <a:lnTo>
                    <a:pt x="22860" y="3048"/>
                  </a:lnTo>
                  <a:close/>
                </a:path>
                <a:path w="52069" h="24130">
                  <a:moveTo>
                    <a:pt x="32004" y="3048"/>
                  </a:moveTo>
                  <a:lnTo>
                    <a:pt x="27432" y="3810"/>
                  </a:lnTo>
                  <a:lnTo>
                    <a:pt x="27432" y="5334"/>
                  </a:lnTo>
                  <a:lnTo>
                    <a:pt x="32004" y="4572"/>
                  </a:lnTo>
                  <a:lnTo>
                    <a:pt x="32004" y="3048"/>
                  </a:lnTo>
                  <a:close/>
                </a:path>
                <a:path w="52069" h="24130">
                  <a:moveTo>
                    <a:pt x="17481" y="2375"/>
                  </a:moveTo>
                  <a:lnTo>
                    <a:pt x="16764" y="3810"/>
                  </a:lnTo>
                  <a:lnTo>
                    <a:pt x="22860" y="4572"/>
                  </a:lnTo>
                  <a:lnTo>
                    <a:pt x="22860" y="3048"/>
                  </a:lnTo>
                  <a:lnTo>
                    <a:pt x="17481" y="2375"/>
                  </a:lnTo>
                  <a:close/>
                </a:path>
                <a:path w="52069" h="24130">
                  <a:moveTo>
                    <a:pt x="35814" y="762"/>
                  </a:moveTo>
                  <a:lnTo>
                    <a:pt x="32004" y="3048"/>
                  </a:lnTo>
                  <a:lnTo>
                    <a:pt x="32004" y="4572"/>
                  </a:lnTo>
                  <a:lnTo>
                    <a:pt x="32766" y="4572"/>
                  </a:lnTo>
                  <a:lnTo>
                    <a:pt x="36576" y="2286"/>
                  </a:lnTo>
                  <a:lnTo>
                    <a:pt x="35814" y="2286"/>
                  </a:lnTo>
                  <a:lnTo>
                    <a:pt x="35814" y="762"/>
                  </a:lnTo>
                  <a:close/>
                </a:path>
                <a:path w="52069" h="24130">
                  <a:moveTo>
                    <a:pt x="14478" y="0"/>
                  </a:moveTo>
                  <a:lnTo>
                    <a:pt x="13716" y="0"/>
                  </a:lnTo>
                  <a:lnTo>
                    <a:pt x="13716" y="1524"/>
                  </a:lnTo>
                  <a:lnTo>
                    <a:pt x="16764" y="3810"/>
                  </a:lnTo>
                  <a:lnTo>
                    <a:pt x="16764" y="2286"/>
                  </a:lnTo>
                  <a:lnTo>
                    <a:pt x="17526" y="2286"/>
                  </a:lnTo>
                  <a:lnTo>
                    <a:pt x="14478" y="0"/>
                  </a:lnTo>
                  <a:close/>
                </a:path>
                <a:path w="52069" h="24130">
                  <a:moveTo>
                    <a:pt x="16764" y="2286"/>
                  </a:moveTo>
                  <a:lnTo>
                    <a:pt x="16764" y="3810"/>
                  </a:lnTo>
                  <a:lnTo>
                    <a:pt x="17481" y="2375"/>
                  </a:lnTo>
                  <a:lnTo>
                    <a:pt x="16764" y="2286"/>
                  </a:lnTo>
                  <a:close/>
                </a:path>
                <a:path w="52069" h="24130">
                  <a:moveTo>
                    <a:pt x="17526" y="2286"/>
                  </a:moveTo>
                  <a:lnTo>
                    <a:pt x="16764" y="2286"/>
                  </a:lnTo>
                  <a:lnTo>
                    <a:pt x="17481" y="2375"/>
                  </a:lnTo>
                  <a:close/>
                </a:path>
                <a:path w="52069" h="24130">
                  <a:moveTo>
                    <a:pt x="35814" y="762"/>
                  </a:moveTo>
                  <a:lnTo>
                    <a:pt x="35814" y="2286"/>
                  </a:lnTo>
                  <a:lnTo>
                    <a:pt x="36517" y="2168"/>
                  </a:lnTo>
                  <a:lnTo>
                    <a:pt x="35814" y="762"/>
                  </a:lnTo>
                  <a:close/>
                </a:path>
                <a:path w="52069" h="24130">
                  <a:moveTo>
                    <a:pt x="36517" y="2168"/>
                  </a:moveTo>
                  <a:lnTo>
                    <a:pt x="35814" y="2286"/>
                  </a:lnTo>
                  <a:lnTo>
                    <a:pt x="36576" y="2286"/>
                  </a:lnTo>
                  <a:close/>
                </a:path>
                <a:path w="52069" h="24130">
                  <a:moveTo>
                    <a:pt x="40386" y="0"/>
                  </a:moveTo>
                  <a:lnTo>
                    <a:pt x="35814" y="762"/>
                  </a:lnTo>
                  <a:lnTo>
                    <a:pt x="36517" y="2168"/>
                  </a:lnTo>
                  <a:lnTo>
                    <a:pt x="39714" y="1635"/>
                  </a:lnTo>
                  <a:lnTo>
                    <a:pt x="40386" y="0"/>
                  </a:lnTo>
                  <a:close/>
                </a:path>
                <a:path w="52069" h="24130">
                  <a:moveTo>
                    <a:pt x="40386" y="0"/>
                  </a:moveTo>
                  <a:lnTo>
                    <a:pt x="39624" y="1524"/>
                  </a:lnTo>
                  <a:lnTo>
                    <a:pt x="40386" y="1524"/>
                  </a:lnTo>
                  <a:lnTo>
                    <a:pt x="40386" y="0"/>
                  </a:lnTo>
                  <a:close/>
                </a:path>
              </a:pathLst>
            </a:custGeom>
            <a:solidFill>
              <a:srgbClr val="1A1A1A"/>
            </a:solidFill>
          </p:spPr>
          <p:txBody>
            <a:bodyPr wrap="square" lIns="0" tIns="0" rIns="0" bIns="0" rtlCol="0"/>
            <a:lstStyle/>
            <a:p>
              <a:endParaRPr/>
            </a:p>
          </p:txBody>
        </p:sp>
        <p:sp>
          <p:nvSpPr>
            <p:cNvPr id="179" name="object 182"/>
            <p:cNvSpPr/>
            <p:nvPr/>
          </p:nvSpPr>
          <p:spPr>
            <a:xfrm>
              <a:off x="2857218" y="2976737"/>
              <a:ext cx="6448" cy="3224"/>
            </a:xfrm>
            <a:custGeom>
              <a:avLst/>
              <a:gdLst/>
              <a:ahLst/>
              <a:cxnLst/>
              <a:rect l="l" t="t" r="r" b="b"/>
              <a:pathLst>
                <a:path w="5080" h="2539">
                  <a:moveTo>
                    <a:pt x="4572" y="0"/>
                  </a:moveTo>
                  <a:lnTo>
                    <a:pt x="762" y="762"/>
                  </a:lnTo>
                  <a:lnTo>
                    <a:pt x="0" y="1524"/>
                  </a:lnTo>
                  <a:lnTo>
                    <a:pt x="762" y="2286"/>
                  </a:lnTo>
                  <a:lnTo>
                    <a:pt x="4572" y="1524"/>
                  </a:lnTo>
                  <a:lnTo>
                    <a:pt x="4572" y="0"/>
                  </a:lnTo>
                  <a:close/>
                </a:path>
              </a:pathLst>
            </a:custGeom>
            <a:solidFill>
              <a:srgbClr val="1A1A1A"/>
            </a:solidFill>
          </p:spPr>
          <p:txBody>
            <a:bodyPr wrap="square" lIns="0" tIns="0" rIns="0" bIns="0" rtlCol="0"/>
            <a:lstStyle/>
            <a:p>
              <a:endParaRPr/>
            </a:p>
          </p:txBody>
        </p:sp>
        <p:sp>
          <p:nvSpPr>
            <p:cNvPr id="180" name="object 183"/>
            <p:cNvSpPr/>
            <p:nvPr/>
          </p:nvSpPr>
          <p:spPr>
            <a:xfrm>
              <a:off x="2871725" y="2989311"/>
              <a:ext cx="11284" cy="11284"/>
            </a:xfrm>
            <a:custGeom>
              <a:avLst/>
              <a:gdLst/>
              <a:ahLst/>
              <a:cxnLst/>
              <a:rect l="l" t="t" r="r" b="b"/>
              <a:pathLst>
                <a:path w="8889" h="8889">
                  <a:moveTo>
                    <a:pt x="8382" y="0"/>
                  </a:moveTo>
                  <a:lnTo>
                    <a:pt x="0" y="0"/>
                  </a:lnTo>
                  <a:lnTo>
                    <a:pt x="3810" y="8382"/>
                  </a:lnTo>
                  <a:lnTo>
                    <a:pt x="8382" y="0"/>
                  </a:lnTo>
                  <a:close/>
                </a:path>
              </a:pathLst>
            </a:custGeom>
            <a:solidFill>
              <a:srgbClr val="FFFFFF"/>
            </a:solidFill>
          </p:spPr>
          <p:txBody>
            <a:bodyPr wrap="square" lIns="0" tIns="0" rIns="0" bIns="0" rtlCol="0"/>
            <a:lstStyle/>
            <a:p>
              <a:endParaRPr/>
            </a:p>
          </p:txBody>
        </p:sp>
        <p:sp>
          <p:nvSpPr>
            <p:cNvPr id="181" name="object 184"/>
            <p:cNvSpPr/>
            <p:nvPr/>
          </p:nvSpPr>
          <p:spPr>
            <a:xfrm>
              <a:off x="2871725" y="2988344"/>
              <a:ext cx="12896" cy="14508"/>
            </a:xfrm>
            <a:custGeom>
              <a:avLst/>
              <a:gdLst/>
              <a:ahLst/>
              <a:cxnLst/>
              <a:rect l="l" t="t" r="r" b="b"/>
              <a:pathLst>
                <a:path w="10160" h="11430">
                  <a:moveTo>
                    <a:pt x="7620" y="762"/>
                  </a:moveTo>
                  <a:lnTo>
                    <a:pt x="3048" y="9144"/>
                  </a:lnTo>
                  <a:lnTo>
                    <a:pt x="3048" y="9906"/>
                  </a:lnTo>
                  <a:lnTo>
                    <a:pt x="3810" y="11430"/>
                  </a:lnTo>
                  <a:lnTo>
                    <a:pt x="4572" y="9906"/>
                  </a:lnTo>
                  <a:lnTo>
                    <a:pt x="9144" y="1524"/>
                  </a:lnTo>
                  <a:lnTo>
                    <a:pt x="7620" y="762"/>
                  </a:lnTo>
                  <a:close/>
                </a:path>
                <a:path w="10160" h="11430">
                  <a:moveTo>
                    <a:pt x="9906" y="0"/>
                  </a:moveTo>
                  <a:lnTo>
                    <a:pt x="0" y="0"/>
                  </a:lnTo>
                  <a:lnTo>
                    <a:pt x="0" y="1524"/>
                  </a:lnTo>
                  <a:lnTo>
                    <a:pt x="7204" y="1524"/>
                  </a:lnTo>
                  <a:lnTo>
                    <a:pt x="7620" y="762"/>
                  </a:lnTo>
                  <a:lnTo>
                    <a:pt x="9525" y="762"/>
                  </a:lnTo>
                  <a:lnTo>
                    <a:pt x="9906" y="0"/>
                  </a:lnTo>
                  <a:close/>
                </a:path>
                <a:path w="10160" h="11430">
                  <a:moveTo>
                    <a:pt x="9525" y="762"/>
                  </a:moveTo>
                  <a:lnTo>
                    <a:pt x="7620" y="762"/>
                  </a:lnTo>
                  <a:lnTo>
                    <a:pt x="9144" y="1524"/>
                  </a:lnTo>
                  <a:lnTo>
                    <a:pt x="9525" y="762"/>
                  </a:lnTo>
                  <a:close/>
                </a:path>
              </a:pathLst>
            </a:custGeom>
            <a:solidFill>
              <a:srgbClr val="FFFFFF"/>
            </a:solidFill>
          </p:spPr>
          <p:txBody>
            <a:bodyPr wrap="square" lIns="0" tIns="0" rIns="0" bIns="0" rtlCol="0"/>
            <a:lstStyle/>
            <a:p>
              <a:endParaRPr/>
            </a:p>
          </p:txBody>
        </p:sp>
        <p:sp>
          <p:nvSpPr>
            <p:cNvPr id="182" name="object 185"/>
            <p:cNvSpPr/>
            <p:nvPr/>
          </p:nvSpPr>
          <p:spPr>
            <a:xfrm>
              <a:off x="2869792" y="2988344"/>
              <a:ext cx="8060" cy="12896"/>
            </a:xfrm>
            <a:custGeom>
              <a:avLst/>
              <a:gdLst/>
              <a:ahLst/>
              <a:cxnLst/>
              <a:rect l="l" t="t" r="r" b="b"/>
              <a:pathLst>
                <a:path w="6350" h="10160">
                  <a:moveTo>
                    <a:pt x="1524" y="0"/>
                  </a:moveTo>
                  <a:lnTo>
                    <a:pt x="0" y="0"/>
                  </a:lnTo>
                  <a:lnTo>
                    <a:pt x="762" y="1523"/>
                  </a:lnTo>
                  <a:lnTo>
                    <a:pt x="4572" y="9905"/>
                  </a:lnTo>
                  <a:lnTo>
                    <a:pt x="6096" y="9143"/>
                  </a:lnTo>
                  <a:lnTo>
                    <a:pt x="2286" y="761"/>
                  </a:lnTo>
                  <a:lnTo>
                    <a:pt x="1524" y="0"/>
                  </a:lnTo>
                  <a:close/>
                </a:path>
              </a:pathLst>
            </a:custGeom>
            <a:solidFill>
              <a:srgbClr val="FFFFFF"/>
            </a:solidFill>
          </p:spPr>
          <p:txBody>
            <a:bodyPr wrap="square" lIns="0" tIns="0" rIns="0" bIns="0" rtlCol="0"/>
            <a:lstStyle/>
            <a:p>
              <a:endParaRPr/>
            </a:p>
          </p:txBody>
        </p:sp>
        <p:sp>
          <p:nvSpPr>
            <p:cNvPr id="183" name="object 186"/>
            <p:cNvSpPr/>
            <p:nvPr/>
          </p:nvSpPr>
          <p:spPr>
            <a:xfrm>
              <a:off x="2824333" y="2904198"/>
              <a:ext cx="25792" cy="72539"/>
            </a:xfrm>
            <a:custGeom>
              <a:avLst/>
              <a:gdLst/>
              <a:ahLst/>
              <a:cxnLst/>
              <a:rect l="l" t="t" r="r" b="b"/>
              <a:pathLst>
                <a:path w="20319" h="57150">
                  <a:moveTo>
                    <a:pt x="8382" y="0"/>
                  </a:moveTo>
                  <a:lnTo>
                    <a:pt x="2285" y="8381"/>
                  </a:lnTo>
                  <a:lnTo>
                    <a:pt x="0" y="18287"/>
                  </a:lnTo>
                  <a:lnTo>
                    <a:pt x="84" y="31241"/>
                  </a:lnTo>
                  <a:lnTo>
                    <a:pt x="1524" y="44195"/>
                  </a:lnTo>
                  <a:lnTo>
                    <a:pt x="4571" y="51053"/>
                  </a:lnTo>
                  <a:lnTo>
                    <a:pt x="6858" y="54863"/>
                  </a:lnTo>
                  <a:lnTo>
                    <a:pt x="9144" y="57149"/>
                  </a:lnTo>
                  <a:lnTo>
                    <a:pt x="19812" y="45719"/>
                  </a:lnTo>
                  <a:lnTo>
                    <a:pt x="18288" y="40385"/>
                  </a:lnTo>
                  <a:lnTo>
                    <a:pt x="16764" y="35813"/>
                  </a:lnTo>
                  <a:lnTo>
                    <a:pt x="16002" y="31241"/>
                  </a:lnTo>
                  <a:lnTo>
                    <a:pt x="16764" y="25145"/>
                  </a:lnTo>
                  <a:lnTo>
                    <a:pt x="16764" y="18287"/>
                  </a:lnTo>
                  <a:lnTo>
                    <a:pt x="19050" y="14477"/>
                  </a:lnTo>
                  <a:lnTo>
                    <a:pt x="19050" y="10667"/>
                  </a:lnTo>
                  <a:lnTo>
                    <a:pt x="8382" y="0"/>
                  </a:lnTo>
                  <a:close/>
                </a:path>
              </a:pathLst>
            </a:custGeom>
            <a:solidFill>
              <a:srgbClr val="000000"/>
            </a:solidFill>
          </p:spPr>
          <p:txBody>
            <a:bodyPr wrap="square" lIns="0" tIns="0" rIns="0" bIns="0" rtlCol="0"/>
            <a:lstStyle/>
            <a:p>
              <a:endParaRPr/>
            </a:p>
          </p:txBody>
        </p:sp>
        <p:sp>
          <p:nvSpPr>
            <p:cNvPr id="184" name="object 187"/>
            <p:cNvSpPr/>
            <p:nvPr/>
          </p:nvSpPr>
          <p:spPr>
            <a:xfrm>
              <a:off x="2823365" y="2903231"/>
              <a:ext cx="27404" cy="75763"/>
            </a:xfrm>
            <a:custGeom>
              <a:avLst/>
              <a:gdLst/>
              <a:ahLst/>
              <a:cxnLst/>
              <a:rect l="l" t="t" r="r" b="b"/>
              <a:pathLst>
                <a:path w="21589" h="59689">
                  <a:moveTo>
                    <a:pt x="8382" y="55625"/>
                  </a:moveTo>
                  <a:lnTo>
                    <a:pt x="7620" y="56387"/>
                  </a:lnTo>
                  <a:lnTo>
                    <a:pt x="9906" y="58673"/>
                  </a:lnTo>
                  <a:lnTo>
                    <a:pt x="9906" y="59435"/>
                  </a:lnTo>
                  <a:lnTo>
                    <a:pt x="10668" y="58673"/>
                  </a:lnTo>
                  <a:lnTo>
                    <a:pt x="9906" y="57911"/>
                  </a:lnTo>
                  <a:lnTo>
                    <a:pt x="10273" y="57517"/>
                  </a:lnTo>
                  <a:lnTo>
                    <a:pt x="8382" y="55625"/>
                  </a:lnTo>
                  <a:close/>
                </a:path>
                <a:path w="21589" h="59689">
                  <a:moveTo>
                    <a:pt x="10273" y="57517"/>
                  </a:moveTo>
                  <a:lnTo>
                    <a:pt x="9906" y="57911"/>
                  </a:lnTo>
                  <a:lnTo>
                    <a:pt x="10668" y="58673"/>
                  </a:lnTo>
                  <a:lnTo>
                    <a:pt x="10668" y="57911"/>
                  </a:lnTo>
                  <a:lnTo>
                    <a:pt x="10273" y="57517"/>
                  </a:lnTo>
                  <a:close/>
                </a:path>
                <a:path w="21589" h="59689">
                  <a:moveTo>
                    <a:pt x="21336" y="46481"/>
                  </a:moveTo>
                  <a:lnTo>
                    <a:pt x="19907" y="47196"/>
                  </a:lnTo>
                  <a:lnTo>
                    <a:pt x="10273" y="57517"/>
                  </a:lnTo>
                  <a:lnTo>
                    <a:pt x="10668" y="57911"/>
                  </a:lnTo>
                  <a:lnTo>
                    <a:pt x="10668" y="58673"/>
                  </a:lnTo>
                  <a:lnTo>
                    <a:pt x="21336" y="47243"/>
                  </a:lnTo>
                  <a:lnTo>
                    <a:pt x="21336" y="46481"/>
                  </a:lnTo>
                  <a:close/>
                </a:path>
                <a:path w="21589" h="59689">
                  <a:moveTo>
                    <a:pt x="6096" y="51815"/>
                  </a:moveTo>
                  <a:lnTo>
                    <a:pt x="4572" y="52577"/>
                  </a:lnTo>
                  <a:lnTo>
                    <a:pt x="6858" y="56387"/>
                  </a:lnTo>
                  <a:lnTo>
                    <a:pt x="6096" y="54863"/>
                  </a:lnTo>
                  <a:lnTo>
                    <a:pt x="7924" y="54863"/>
                  </a:lnTo>
                  <a:lnTo>
                    <a:pt x="6096" y="51815"/>
                  </a:lnTo>
                  <a:close/>
                </a:path>
                <a:path w="21589" h="59689">
                  <a:moveTo>
                    <a:pt x="7924" y="54863"/>
                  </a:moveTo>
                  <a:lnTo>
                    <a:pt x="6096" y="54863"/>
                  </a:lnTo>
                  <a:lnTo>
                    <a:pt x="7620" y="56387"/>
                  </a:lnTo>
                  <a:lnTo>
                    <a:pt x="8382" y="55625"/>
                  </a:lnTo>
                  <a:lnTo>
                    <a:pt x="7924" y="54863"/>
                  </a:lnTo>
                  <a:close/>
                </a:path>
                <a:path w="21589" h="59689">
                  <a:moveTo>
                    <a:pt x="3048" y="44957"/>
                  </a:moveTo>
                  <a:lnTo>
                    <a:pt x="1524" y="45719"/>
                  </a:lnTo>
                  <a:lnTo>
                    <a:pt x="4572" y="52577"/>
                  </a:lnTo>
                  <a:lnTo>
                    <a:pt x="6096" y="51815"/>
                  </a:lnTo>
                  <a:lnTo>
                    <a:pt x="3048" y="44957"/>
                  </a:lnTo>
                  <a:close/>
                </a:path>
                <a:path w="21589" h="59689">
                  <a:moveTo>
                    <a:pt x="19812" y="41147"/>
                  </a:moveTo>
                  <a:lnTo>
                    <a:pt x="18288" y="41909"/>
                  </a:lnTo>
                  <a:lnTo>
                    <a:pt x="19812" y="47243"/>
                  </a:lnTo>
                  <a:lnTo>
                    <a:pt x="20574" y="46481"/>
                  </a:lnTo>
                  <a:lnTo>
                    <a:pt x="21336" y="46481"/>
                  </a:lnTo>
                  <a:lnTo>
                    <a:pt x="19812" y="41147"/>
                  </a:lnTo>
                  <a:close/>
                </a:path>
                <a:path w="21589" h="59689">
                  <a:moveTo>
                    <a:pt x="21336" y="46481"/>
                  </a:moveTo>
                  <a:lnTo>
                    <a:pt x="20574" y="46481"/>
                  </a:lnTo>
                  <a:lnTo>
                    <a:pt x="19907" y="47196"/>
                  </a:lnTo>
                  <a:lnTo>
                    <a:pt x="21336" y="46481"/>
                  </a:lnTo>
                  <a:close/>
                </a:path>
                <a:path w="21589" h="59689">
                  <a:moveTo>
                    <a:pt x="2286" y="9143"/>
                  </a:moveTo>
                  <a:lnTo>
                    <a:pt x="0" y="19049"/>
                  </a:lnTo>
                  <a:lnTo>
                    <a:pt x="84" y="32003"/>
                  </a:lnTo>
                  <a:lnTo>
                    <a:pt x="1524" y="44957"/>
                  </a:lnTo>
                  <a:lnTo>
                    <a:pt x="1524" y="45719"/>
                  </a:lnTo>
                  <a:lnTo>
                    <a:pt x="3048" y="44957"/>
                  </a:lnTo>
                  <a:lnTo>
                    <a:pt x="1608" y="32003"/>
                  </a:lnTo>
                  <a:lnTo>
                    <a:pt x="1524" y="19049"/>
                  </a:lnTo>
                  <a:lnTo>
                    <a:pt x="3652" y="9827"/>
                  </a:lnTo>
                  <a:lnTo>
                    <a:pt x="2286" y="9143"/>
                  </a:lnTo>
                  <a:close/>
                </a:path>
                <a:path w="21589" h="59689">
                  <a:moveTo>
                    <a:pt x="16764" y="19049"/>
                  </a:moveTo>
                  <a:lnTo>
                    <a:pt x="16764" y="25907"/>
                  </a:lnTo>
                  <a:lnTo>
                    <a:pt x="16002" y="32003"/>
                  </a:lnTo>
                  <a:lnTo>
                    <a:pt x="16764" y="36575"/>
                  </a:lnTo>
                  <a:lnTo>
                    <a:pt x="16764" y="37337"/>
                  </a:lnTo>
                  <a:lnTo>
                    <a:pt x="18288" y="41909"/>
                  </a:lnTo>
                  <a:lnTo>
                    <a:pt x="19812" y="41147"/>
                  </a:lnTo>
                  <a:lnTo>
                    <a:pt x="18288" y="36575"/>
                  </a:lnTo>
                  <a:lnTo>
                    <a:pt x="17526" y="32003"/>
                  </a:lnTo>
                  <a:lnTo>
                    <a:pt x="18288" y="25907"/>
                  </a:lnTo>
                  <a:lnTo>
                    <a:pt x="18288" y="19811"/>
                  </a:lnTo>
                  <a:lnTo>
                    <a:pt x="16764" y="19049"/>
                  </a:lnTo>
                  <a:close/>
                </a:path>
                <a:path w="21589" h="59689">
                  <a:moveTo>
                    <a:pt x="20574" y="15239"/>
                  </a:moveTo>
                  <a:lnTo>
                    <a:pt x="19050" y="15239"/>
                  </a:lnTo>
                  <a:lnTo>
                    <a:pt x="16764" y="19049"/>
                  </a:lnTo>
                  <a:lnTo>
                    <a:pt x="18288" y="19811"/>
                  </a:lnTo>
                  <a:lnTo>
                    <a:pt x="18288" y="19049"/>
                  </a:lnTo>
                  <a:lnTo>
                    <a:pt x="18745" y="19049"/>
                  </a:lnTo>
                  <a:lnTo>
                    <a:pt x="20574" y="16001"/>
                  </a:lnTo>
                  <a:lnTo>
                    <a:pt x="20574" y="15239"/>
                  </a:lnTo>
                  <a:close/>
                </a:path>
                <a:path w="21589" h="59689">
                  <a:moveTo>
                    <a:pt x="18745" y="19049"/>
                  </a:moveTo>
                  <a:lnTo>
                    <a:pt x="18288" y="19049"/>
                  </a:lnTo>
                  <a:lnTo>
                    <a:pt x="18288" y="19811"/>
                  </a:lnTo>
                  <a:lnTo>
                    <a:pt x="18745" y="19049"/>
                  </a:lnTo>
                  <a:close/>
                </a:path>
                <a:path w="21589" h="59689">
                  <a:moveTo>
                    <a:pt x="9144" y="0"/>
                  </a:moveTo>
                  <a:lnTo>
                    <a:pt x="8382" y="761"/>
                  </a:lnTo>
                  <a:lnTo>
                    <a:pt x="9906" y="1523"/>
                  </a:lnTo>
                  <a:lnTo>
                    <a:pt x="9585" y="1965"/>
                  </a:lnTo>
                  <a:lnTo>
                    <a:pt x="19812" y="12191"/>
                  </a:lnTo>
                  <a:lnTo>
                    <a:pt x="20574" y="11429"/>
                  </a:lnTo>
                  <a:lnTo>
                    <a:pt x="9144" y="0"/>
                  </a:lnTo>
                  <a:close/>
                </a:path>
                <a:path w="21589" h="59689">
                  <a:moveTo>
                    <a:pt x="4364" y="9143"/>
                  </a:moveTo>
                  <a:lnTo>
                    <a:pt x="3810" y="9143"/>
                  </a:lnTo>
                  <a:lnTo>
                    <a:pt x="3652" y="9827"/>
                  </a:lnTo>
                  <a:lnTo>
                    <a:pt x="3810" y="9905"/>
                  </a:lnTo>
                  <a:lnTo>
                    <a:pt x="4364" y="9143"/>
                  </a:lnTo>
                  <a:close/>
                </a:path>
                <a:path w="21589" h="59689">
                  <a:moveTo>
                    <a:pt x="8382" y="761"/>
                  </a:moveTo>
                  <a:lnTo>
                    <a:pt x="2286" y="9143"/>
                  </a:lnTo>
                  <a:lnTo>
                    <a:pt x="3652" y="9827"/>
                  </a:lnTo>
                  <a:lnTo>
                    <a:pt x="3810" y="9143"/>
                  </a:lnTo>
                  <a:lnTo>
                    <a:pt x="4364" y="9143"/>
                  </a:lnTo>
                  <a:lnTo>
                    <a:pt x="9585" y="1965"/>
                  </a:lnTo>
                  <a:lnTo>
                    <a:pt x="8382" y="761"/>
                  </a:lnTo>
                  <a:close/>
                </a:path>
                <a:path w="21589" h="59689">
                  <a:moveTo>
                    <a:pt x="8382" y="761"/>
                  </a:moveTo>
                  <a:lnTo>
                    <a:pt x="9585" y="1965"/>
                  </a:lnTo>
                  <a:lnTo>
                    <a:pt x="9906" y="1523"/>
                  </a:lnTo>
                  <a:lnTo>
                    <a:pt x="8382" y="761"/>
                  </a:lnTo>
                  <a:close/>
                </a:path>
              </a:pathLst>
            </a:custGeom>
            <a:solidFill>
              <a:srgbClr val="1A1A1A"/>
            </a:solidFill>
          </p:spPr>
          <p:txBody>
            <a:bodyPr wrap="square" lIns="0" tIns="0" rIns="0" bIns="0" rtlCol="0"/>
            <a:lstStyle/>
            <a:p>
              <a:endParaRPr/>
            </a:p>
          </p:txBody>
        </p:sp>
        <p:sp>
          <p:nvSpPr>
            <p:cNvPr id="185" name="object 188"/>
            <p:cNvSpPr/>
            <p:nvPr/>
          </p:nvSpPr>
          <p:spPr>
            <a:xfrm>
              <a:off x="2847545" y="2917739"/>
              <a:ext cx="2418" cy="4836"/>
            </a:xfrm>
            <a:custGeom>
              <a:avLst/>
              <a:gdLst/>
              <a:ahLst/>
              <a:cxnLst/>
              <a:rect l="l" t="t" r="r" b="b"/>
              <a:pathLst>
                <a:path w="1905" h="3810">
                  <a:moveTo>
                    <a:pt x="0" y="3810"/>
                  </a:moveTo>
                  <a:lnTo>
                    <a:pt x="1524" y="3810"/>
                  </a:lnTo>
                  <a:lnTo>
                    <a:pt x="1524" y="0"/>
                  </a:lnTo>
                  <a:lnTo>
                    <a:pt x="0" y="0"/>
                  </a:lnTo>
                  <a:lnTo>
                    <a:pt x="0" y="3810"/>
                  </a:lnTo>
                  <a:close/>
                </a:path>
              </a:pathLst>
            </a:custGeom>
            <a:solidFill>
              <a:srgbClr val="1A1A1A"/>
            </a:solidFill>
          </p:spPr>
          <p:txBody>
            <a:bodyPr wrap="square" lIns="0" tIns="0" rIns="0" bIns="0" rtlCol="0"/>
            <a:lstStyle/>
            <a:p>
              <a:endParaRPr/>
            </a:p>
          </p:txBody>
        </p:sp>
        <p:sp>
          <p:nvSpPr>
            <p:cNvPr id="186" name="object 189"/>
            <p:cNvSpPr/>
            <p:nvPr/>
          </p:nvSpPr>
          <p:spPr>
            <a:xfrm>
              <a:off x="2830136" y="2934181"/>
              <a:ext cx="9672" cy="12090"/>
            </a:xfrm>
            <a:custGeom>
              <a:avLst/>
              <a:gdLst/>
              <a:ahLst/>
              <a:cxnLst/>
              <a:rect l="l" t="t" r="r" b="b"/>
              <a:pathLst>
                <a:path w="7619" h="9525">
                  <a:moveTo>
                    <a:pt x="7619" y="0"/>
                  </a:moveTo>
                  <a:lnTo>
                    <a:pt x="0" y="3810"/>
                  </a:lnTo>
                  <a:lnTo>
                    <a:pt x="7619" y="9144"/>
                  </a:lnTo>
                  <a:lnTo>
                    <a:pt x="7619" y="0"/>
                  </a:lnTo>
                  <a:close/>
                </a:path>
              </a:pathLst>
            </a:custGeom>
            <a:solidFill>
              <a:srgbClr val="FFFFFF"/>
            </a:solidFill>
          </p:spPr>
          <p:txBody>
            <a:bodyPr wrap="square" lIns="0" tIns="0" rIns="0" bIns="0" rtlCol="0"/>
            <a:lstStyle/>
            <a:p>
              <a:endParaRPr/>
            </a:p>
          </p:txBody>
        </p:sp>
        <p:sp>
          <p:nvSpPr>
            <p:cNvPr id="187" name="object 190"/>
            <p:cNvSpPr/>
            <p:nvPr/>
          </p:nvSpPr>
          <p:spPr>
            <a:xfrm>
              <a:off x="2828203" y="2934181"/>
              <a:ext cx="12896" cy="13702"/>
            </a:xfrm>
            <a:custGeom>
              <a:avLst/>
              <a:gdLst/>
              <a:ahLst/>
              <a:cxnLst/>
              <a:rect l="l" t="t" r="r" b="b"/>
              <a:pathLst>
                <a:path w="10160" h="10794">
                  <a:moveTo>
                    <a:pt x="9906" y="8382"/>
                  </a:moveTo>
                  <a:lnTo>
                    <a:pt x="9144" y="9906"/>
                  </a:lnTo>
                  <a:lnTo>
                    <a:pt x="9906" y="10668"/>
                  </a:lnTo>
                  <a:lnTo>
                    <a:pt x="9906" y="8382"/>
                  </a:lnTo>
                  <a:close/>
                </a:path>
                <a:path w="10160" h="10794">
                  <a:moveTo>
                    <a:pt x="2286" y="3048"/>
                  </a:moveTo>
                  <a:lnTo>
                    <a:pt x="1524" y="3048"/>
                  </a:lnTo>
                  <a:lnTo>
                    <a:pt x="0" y="3810"/>
                  </a:lnTo>
                  <a:lnTo>
                    <a:pt x="1524" y="4572"/>
                  </a:lnTo>
                  <a:lnTo>
                    <a:pt x="9144" y="9906"/>
                  </a:lnTo>
                  <a:lnTo>
                    <a:pt x="8382" y="9144"/>
                  </a:lnTo>
                  <a:lnTo>
                    <a:pt x="8382" y="7315"/>
                  </a:lnTo>
                  <a:lnTo>
                    <a:pt x="2286" y="3048"/>
                  </a:lnTo>
                  <a:close/>
                </a:path>
                <a:path w="10160" h="10794">
                  <a:moveTo>
                    <a:pt x="8382" y="7315"/>
                  </a:moveTo>
                  <a:lnTo>
                    <a:pt x="8382" y="9144"/>
                  </a:lnTo>
                  <a:lnTo>
                    <a:pt x="9144" y="9906"/>
                  </a:lnTo>
                  <a:lnTo>
                    <a:pt x="9906" y="8382"/>
                  </a:lnTo>
                  <a:lnTo>
                    <a:pt x="8382" y="7315"/>
                  </a:lnTo>
                  <a:close/>
                </a:path>
                <a:path w="10160" h="10794">
                  <a:moveTo>
                    <a:pt x="9906" y="0"/>
                  </a:moveTo>
                  <a:lnTo>
                    <a:pt x="8382" y="0"/>
                  </a:lnTo>
                  <a:lnTo>
                    <a:pt x="8382" y="7315"/>
                  </a:lnTo>
                  <a:lnTo>
                    <a:pt x="9906" y="8382"/>
                  </a:lnTo>
                  <a:lnTo>
                    <a:pt x="9906" y="0"/>
                  </a:lnTo>
                  <a:close/>
                </a:path>
              </a:pathLst>
            </a:custGeom>
            <a:solidFill>
              <a:srgbClr val="FFFFFF"/>
            </a:solidFill>
          </p:spPr>
          <p:txBody>
            <a:bodyPr wrap="square" lIns="0" tIns="0" rIns="0" bIns="0" rtlCol="0"/>
            <a:lstStyle/>
            <a:p>
              <a:endParaRPr/>
            </a:p>
          </p:txBody>
        </p:sp>
        <p:sp>
          <p:nvSpPr>
            <p:cNvPr id="188" name="object 191"/>
            <p:cNvSpPr/>
            <p:nvPr/>
          </p:nvSpPr>
          <p:spPr>
            <a:xfrm>
              <a:off x="2830136" y="2932247"/>
              <a:ext cx="11284" cy="8060"/>
            </a:xfrm>
            <a:custGeom>
              <a:avLst/>
              <a:gdLst/>
              <a:ahLst/>
              <a:cxnLst/>
              <a:rect l="l" t="t" r="r" b="b"/>
              <a:pathLst>
                <a:path w="8889" h="6350">
                  <a:moveTo>
                    <a:pt x="8382" y="0"/>
                  </a:moveTo>
                  <a:lnTo>
                    <a:pt x="7620" y="762"/>
                  </a:lnTo>
                  <a:lnTo>
                    <a:pt x="0" y="4572"/>
                  </a:lnTo>
                  <a:lnTo>
                    <a:pt x="762" y="6096"/>
                  </a:lnTo>
                  <a:lnTo>
                    <a:pt x="8382" y="2286"/>
                  </a:lnTo>
                  <a:lnTo>
                    <a:pt x="8382" y="0"/>
                  </a:lnTo>
                  <a:close/>
                </a:path>
              </a:pathLst>
            </a:custGeom>
            <a:solidFill>
              <a:srgbClr val="FFFFFF"/>
            </a:solidFill>
          </p:spPr>
          <p:txBody>
            <a:bodyPr wrap="square" lIns="0" tIns="0" rIns="0" bIns="0" rtlCol="0"/>
            <a:lstStyle/>
            <a:p>
              <a:endParaRPr/>
            </a:p>
          </p:txBody>
        </p:sp>
        <p:sp>
          <p:nvSpPr>
            <p:cNvPr id="189" name="object 192"/>
            <p:cNvSpPr/>
            <p:nvPr/>
          </p:nvSpPr>
          <p:spPr>
            <a:xfrm>
              <a:off x="2904611" y="2903231"/>
              <a:ext cx="24180" cy="74150"/>
            </a:xfrm>
            <a:custGeom>
              <a:avLst/>
              <a:gdLst/>
              <a:ahLst/>
              <a:cxnLst/>
              <a:rect l="l" t="t" r="r" b="b"/>
              <a:pathLst>
                <a:path w="19050" h="58419">
                  <a:moveTo>
                    <a:pt x="11430" y="0"/>
                  </a:moveTo>
                  <a:lnTo>
                    <a:pt x="762" y="10667"/>
                  </a:lnTo>
                  <a:lnTo>
                    <a:pt x="0" y="15239"/>
                  </a:lnTo>
                  <a:lnTo>
                    <a:pt x="2286" y="19049"/>
                  </a:lnTo>
                  <a:lnTo>
                    <a:pt x="3048" y="25907"/>
                  </a:lnTo>
                  <a:lnTo>
                    <a:pt x="3048" y="31241"/>
                  </a:lnTo>
                  <a:lnTo>
                    <a:pt x="2286" y="36575"/>
                  </a:lnTo>
                  <a:lnTo>
                    <a:pt x="762" y="41147"/>
                  </a:lnTo>
                  <a:lnTo>
                    <a:pt x="0" y="45719"/>
                  </a:lnTo>
                  <a:lnTo>
                    <a:pt x="10668" y="57911"/>
                  </a:lnTo>
                  <a:lnTo>
                    <a:pt x="12192" y="55625"/>
                  </a:lnTo>
                  <a:lnTo>
                    <a:pt x="14478" y="51815"/>
                  </a:lnTo>
                  <a:lnTo>
                    <a:pt x="17526" y="44957"/>
                  </a:lnTo>
                  <a:lnTo>
                    <a:pt x="19050" y="31241"/>
                  </a:lnTo>
                  <a:lnTo>
                    <a:pt x="19050" y="18287"/>
                  </a:lnTo>
                  <a:lnTo>
                    <a:pt x="16764" y="9143"/>
                  </a:lnTo>
                  <a:lnTo>
                    <a:pt x="11430" y="0"/>
                  </a:lnTo>
                  <a:close/>
                </a:path>
              </a:pathLst>
            </a:custGeom>
            <a:solidFill>
              <a:srgbClr val="000000"/>
            </a:solidFill>
          </p:spPr>
          <p:txBody>
            <a:bodyPr wrap="square" lIns="0" tIns="0" rIns="0" bIns="0" rtlCol="0"/>
            <a:lstStyle/>
            <a:p>
              <a:endParaRPr/>
            </a:p>
          </p:txBody>
        </p:sp>
        <p:sp>
          <p:nvSpPr>
            <p:cNvPr id="190" name="object 193"/>
            <p:cNvSpPr/>
            <p:nvPr/>
          </p:nvSpPr>
          <p:spPr>
            <a:xfrm>
              <a:off x="2903642" y="2902264"/>
              <a:ext cx="26598" cy="76569"/>
            </a:xfrm>
            <a:custGeom>
              <a:avLst/>
              <a:gdLst/>
              <a:ahLst/>
              <a:cxnLst/>
              <a:rect l="l" t="t" r="r" b="b"/>
              <a:pathLst>
                <a:path w="20955" h="60325">
                  <a:moveTo>
                    <a:pt x="12192" y="56387"/>
                  </a:moveTo>
                  <a:lnTo>
                    <a:pt x="11327" y="57685"/>
                  </a:lnTo>
                  <a:lnTo>
                    <a:pt x="12192" y="58673"/>
                  </a:lnTo>
                  <a:lnTo>
                    <a:pt x="10668" y="59435"/>
                  </a:lnTo>
                  <a:lnTo>
                    <a:pt x="11430" y="60197"/>
                  </a:lnTo>
                  <a:lnTo>
                    <a:pt x="12192" y="59435"/>
                  </a:lnTo>
                  <a:lnTo>
                    <a:pt x="13716" y="57149"/>
                  </a:lnTo>
                  <a:lnTo>
                    <a:pt x="12192" y="56387"/>
                  </a:lnTo>
                  <a:close/>
                </a:path>
                <a:path w="20955" h="60325">
                  <a:moveTo>
                    <a:pt x="762" y="41909"/>
                  </a:moveTo>
                  <a:lnTo>
                    <a:pt x="127" y="45719"/>
                  </a:lnTo>
                  <a:lnTo>
                    <a:pt x="0" y="47243"/>
                  </a:lnTo>
                  <a:lnTo>
                    <a:pt x="10668" y="59435"/>
                  </a:lnTo>
                  <a:lnTo>
                    <a:pt x="10668" y="58673"/>
                  </a:lnTo>
                  <a:lnTo>
                    <a:pt x="11327" y="57685"/>
                  </a:lnTo>
                  <a:lnTo>
                    <a:pt x="1524" y="46481"/>
                  </a:lnTo>
                  <a:lnTo>
                    <a:pt x="2168" y="42613"/>
                  </a:lnTo>
                  <a:lnTo>
                    <a:pt x="762" y="41909"/>
                  </a:lnTo>
                  <a:close/>
                </a:path>
                <a:path w="20955" h="60325">
                  <a:moveTo>
                    <a:pt x="11327" y="57685"/>
                  </a:moveTo>
                  <a:lnTo>
                    <a:pt x="10668" y="58673"/>
                  </a:lnTo>
                  <a:lnTo>
                    <a:pt x="10668" y="59435"/>
                  </a:lnTo>
                  <a:lnTo>
                    <a:pt x="12192" y="58673"/>
                  </a:lnTo>
                  <a:lnTo>
                    <a:pt x="11327" y="57685"/>
                  </a:lnTo>
                  <a:close/>
                </a:path>
                <a:path w="20955" h="60325">
                  <a:moveTo>
                    <a:pt x="14478" y="52577"/>
                  </a:moveTo>
                  <a:lnTo>
                    <a:pt x="12192" y="56387"/>
                  </a:lnTo>
                  <a:lnTo>
                    <a:pt x="13716" y="57149"/>
                  </a:lnTo>
                  <a:lnTo>
                    <a:pt x="16002" y="53339"/>
                  </a:lnTo>
                  <a:lnTo>
                    <a:pt x="14478" y="52577"/>
                  </a:lnTo>
                  <a:close/>
                </a:path>
                <a:path w="20955" h="60325">
                  <a:moveTo>
                    <a:pt x="17526" y="45719"/>
                  </a:moveTo>
                  <a:lnTo>
                    <a:pt x="14478" y="52577"/>
                  </a:lnTo>
                  <a:lnTo>
                    <a:pt x="16002" y="53339"/>
                  </a:lnTo>
                  <a:lnTo>
                    <a:pt x="19050" y="46481"/>
                  </a:lnTo>
                  <a:lnTo>
                    <a:pt x="17526" y="45719"/>
                  </a:lnTo>
                  <a:close/>
                </a:path>
                <a:path w="20955" h="60325">
                  <a:moveTo>
                    <a:pt x="18288" y="9905"/>
                  </a:moveTo>
                  <a:lnTo>
                    <a:pt x="16933" y="10583"/>
                  </a:lnTo>
                  <a:lnTo>
                    <a:pt x="19050" y="19049"/>
                  </a:lnTo>
                  <a:lnTo>
                    <a:pt x="19050" y="32003"/>
                  </a:lnTo>
                  <a:lnTo>
                    <a:pt x="17526" y="45719"/>
                  </a:lnTo>
                  <a:lnTo>
                    <a:pt x="19050" y="46481"/>
                  </a:lnTo>
                  <a:lnTo>
                    <a:pt x="19050" y="45719"/>
                  </a:lnTo>
                  <a:lnTo>
                    <a:pt x="20574" y="32003"/>
                  </a:lnTo>
                  <a:lnTo>
                    <a:pt x="20574" y="19049"/>
                  </a:lnTo>
                  <a:lnTo>
                    <a:pt x="18288" y="9905"/>
                  </a:lnTo>
                  <a:close/>
                </a:path>
                <a:path w="20955" h="60325">
                  <a:moveTo>
                    <a:pt x="2540" y="41909"/>
                  </a:moveTo>
                  <a:lnTo>
                    <a:pt x="2286" y="41909"/>
                  </a:lnTo>
                  <a:lnTo>
                    <a:pt x="2286" y="42671"/>
                  </a:lnTo>
                  <a:lnTo>
                    <a:pt x="2540" y="41909"/>
                  </a:lnTo>
                  <a:close/>
                </a:path>
                <a:path w="20955" h="60325">
                  <a:moveTo>
                    <a:pt x="3810" y="19811"/>
                  </a:moveTo>
                  <a:lnTo>
                    <a:pt x="2366" y="20533"/>
                  </a:lnTo>
                  <a:lnTo>
                    <a:pt x="3048" y="26669"/>
                  </a:lnTo>
                  <a:lnTo>
                    <a:pt x="3048" y="32003"/>
                  </a:lnTo>
                  <a:lnTo>
                    <a:pt x="2286" y="37337"/>
                  </a:lnTo>
                  <a:lnTo>
                    <a:pt x="762" y="41909"/>
                  </a:lnTo>
                  <a:lnTo>
                    <a:pt x="2168" y="42613"/>
                  </a:lnTo>
                  <a:lnTo>
                    <a:pt x="2286" y="41909"/>
                  </a:lnTo>
                  <a:lnTo>
                    <a:pt x="2540" y="41909"/>
                  </a:lnTo>
                  <a:lnTo>
                    <a:pt x="3810" y="38099"/>
                  </a:lnTo>
                  <a:lnTo>
                    <a:pt x="3810" y="37337"/>
                  </a:lnTo>
                  <a:lnTo>
                    <a:pt x="4572" y="32003"/>
                  </a:lnTo>
                  <a:lnTo>
                    <a:pt x="4572" y="26669"/>
                  </a:lnTo>
                  <a:lnTo>
                    <a:pt x="3810" y="19811"/>
                  </a:lnTo>
                  <a:close/>
                </a:path>
                <a:path w="20955" h="60325">
                  <a:moveTo>
                    <a:pt x="1524" y="16001"/>
                  </a:moveTo>
                  <a:lnTo>
                    <a:pt x="0" y="16001"/>
                  </a:lnTo>
                  <a:lnTo>
                    <a:pt x="0" y="16763"/>
                  </a:lnTo>
                  <a:lnTo>
                    <a:pt x="2286" y="20573"/>
                  </a:lnTo>
                  <a:lnTo>
                    <a:pt x="2286" y="19811"/>
                  </a:lnTo>
                  <a:lnTo>
                    <a:pt x="3810" y="19811"/>
                  </a:lnTo>
                  <a:lnTo>
                    <a:pt x="1524" y="16001"/>
                  </a:lnTo>
                  <a:close/>
                </a:path>
                <a:path w="20955" h="60325">
                  <a:moveTo>
                    <a:pt x="3810" y="19811"/>
                  </a:moveTo>
                  <a:lnTo>
                    <a:pt x="2286" y="19811"/>
                  </a:lnTo>
                  <a:lnTo>
                    <a:pt x="2366" y="20533"/>
                  </a:lnTo>
                  <a:lnTo>
                    <a:pt x="3810" y="19811"/>
                  </a:lnTo>
                  <a:close/>
                </a:path>
                <a:path w="20955" h="60325">
                  <a:moveTo>
                    <a:pt x="11430" y="1523"/>
                  </a:moveTo>
                  <a:lnTo>
                    <a:pt x="1524" y="11429"/>
                  </a:lnTo>
                  <a:lnTo>
                    <a:pt x="2286" y="12191"/>
                  </a:lnTo>
                  <a:lnTo>
                    <a:pt x="11991" y="2486"/>
                  </a:lnTo>
                  <a:lnTo>
                    <a:pt x="11430" y="1523"/>
                  </a:lnTo>
                  <a:close/>
                </a:path>
                <a:path w="20955" h="60325">
                  <a:moveTo>
                    <a:pt x="12954" y="761"/>
                  </a:moveTo>
                  <a:lnTo>
                    <a:pt x="12954" y="1523"/>
                  </a:lnTo>
                  <a:lnTo>
                    <a:pt x="11991" y="2486"/>
                  </a:lnTo>
                  <a:lnTo>
                    <a:pt x="16764" y="10667"/>
                  </a:lnTo>
                  <a:lnTo>
                    <a:pt x="16933" y="10583"/>
                  </a:lnTo>
                  <a:lnTo>
                    <a:pt x="16764" y="9905"/>
                  </a:lnTo>
                  <a:lnTo>
                    <a:pt x="18288" y="9905"/>
                  </a:lnTo>
                  <a:lnTo>
                    <a:pt x="12954" y="761"/>
                  </a:lnTo>
                  <a:close/>
                </a:path>
                <a:path w="20955" h="60325">
                  <a:moveTo>
                    <a:pt x="18288" y="9905"/>
                  </a:moveTo>
                  <a:lnTo>
                    <a:pt x="16764" y="9905"/>
                  </a:lnTo>
                  <a:lnTo>
                    <a:pt x="16933" y="10583"/>
                  </a:lnTo>
                  <a:lnTo>
                    <a:pt x="18288" y="9905"/>
                  </a:lnTo>
                  <a:close/>
                </a:path>
                <a:path w="20955" h="60325">
                  <a:moveTo>
                    <a:pt x="12954" y="761"/>
                  </a:moveTo>
                  <a:lnTo>
                    <a:pt x="11430" y="1523"/>
                  </a:lnTo>
                  <a:lnTo>
                    <a:pt x="11991" y="2486"/>
                  </a:lnTo>
                  <a:lnTo>
                    <a:pt x="12954" y="1523"/>
                  </a:lnTo>
                  <a:lnTo>
                    <a:pt x="12954" y="761"/>
                  </a:lnTo>
                  <a:close/>
                </a:path>
                <a:path w="20955" h="60325">
                  <a:moveTo>
                    <a:pt x="12192" y="0"/>
                  </a:moveTo>
                  <a:lnTo>
                    <a:pt x="12192" y="761"/>
                  </a:lnTo>
                  <a:lnTo>
                    <a:pt x="11430" y="1523"/>
                  </a:lnTo>
                  <a:lnTo>
                    <a:pt x="12954" y="761"/>
                  </a:lnTo>
                  <a:lnTo>
                    <a:pt x="12192" y="0"/>
                  </a:lnTo>
                  <a:close/>
                </a:path>
              </a:pathLst>
            </a:custGeom>
            <a:solidFill>
              <a:srgbClr val="1A1A1A"/>
            </a:solidFill>
          </p:spPr>
          <p:txBody>
            <a:bodyPr wrap="square" lIns="0" tIns="0" rIns="0" bIns="0" rtlCol="0"/>
            <a:lstStyle/>
            <a:p>
              <a:endParaRPr/>
            </a:p>
          </p:txBody>
        </p:sp>
        <p:sp>
          <p:nvSpPr>
            <p:cNvPr id="191" name="object 194"/>
            <p:cNvSpPr/>
            <p:nvPr/>
          </p:nvSpPr>
          <p:spPr>
            <a:xfrm>
              <a:off x="2903642" y="2916772"/>
              <a:ext cx="3224" cy="6448"/>
            </a:xfrm>
            <a:custGeom>
              <a:avLst/>
              <a:gdLst/>
              <a:ahLst/>
              <a:cxnLst/>
              <a:rect l="l" t="t" r="r" b="b"/>
              <a:pathLst>
                <a:path w="2539" h="5080">
                  <a:moveTo>
                    <a:pt x="2286" y="0"/>
                  </a:moveTo>
                  <a:lnTo>
                    <a:pt x="1524" y="0"/>
                  </a:lnTo>
                  <a:lnTo>
                    <a:pt x="762" y="762"/>
                  </a:lnTo>
                  <a:lnTo>
                    <a:pt x="0" y="4572"/>
                  </a:lnTo>
                  <a:lnTo>
                    <a:pt x="1524" y="4572"/>
                  </a:lnTo>
                  <a:lnTo>
                    <a:pt x="2286" y="0"/>
                  </a:lnTo>
                  <a:close/>
                </a:path>
                <a:path w="2539" h="5080">
                  <a:moveTo>
                    <a:pt x="762" y="0"/>
                  </a:moveTo>
                  <a:lnTo>
                    <a:pt x="635" y="762"/>
                  </a:lnTo>
                  <a:lnTo>
                    <a:pt x="762" y="0"/>
                  </a:lnTo>
                  <a:close/>
                </a:path>
              </a:pathLst>
            </a:custGeom>
            <a:solidFill>
              <a:srgbClr val="1A1A1A"/>
            </a:solidFill>
          </p:spPr>
          <p:txBody>
            <a:bodyPr wrap="square" lIns="0" tIns="0" rIns="0" bIns="0" rtlCol="0"/>
            <a:lstStyle/>
            <a:p>
              <a:endParaRPr/>
            </a:p>
          </p:txBody>
        </p:sp>
        <p:sp>
          <p:nvSpPr>
            <p:cNvPr id="192" name="object 195"/>
            <p:cNvSpPr/>
            <p:nvPr/>
          </p:nvSpPr>
          <p:spPr>
            <a:xfrm>
              <a:off x="2915248" y="2934181"/>
              <a:ext cx="9672" cy="12090"/>
            </a:xfrm>
            <a:custGeom>
              <a:avLst/>
              <a:gdLst/>
              <a:ahLst/>
              <a:cxnLst/>
              <a:rect l="l" t="t" r="r" b="b"/>
              <a:pathLst>
                <a:path w="7619" h="9525">
                  <a:moveTo>
                    <a:pt x="0" y="0"/>
                  </a:moveTo>
                  <a:lnTo>
                    <a:pt x="0" y="9144"/>
                  </a:lnTo>
                  <a:lnTo>
                    <a:pt x="7620" y="3810"/>
                  </a:lnTo>
                  <a:lnTo>
                    <a:pt x="0" y="0"/>
                  </a:lnTo>
                  <a:close/>
                </a:path>
              </a:pathLst>
            </a:custGeom>
            <a:solidFill>
              <a:srgbClr val="FFFFFF"/>
            </a:solidFill>
          </p:spPr>
          <p:txBody>
            <a:bodyPr wrap="square" lIns="0" tIns="0" rIns="0" bIns="0" rtlCol="0"/>
            <a:lstStyle/>
            <a:p>
              <a:endParaRPr/>
            </a:p>
          </p:txBody>
        </p:sp>
        <p:sp>
          <p:nvSpPr>
            <p:cNvPr id="193" name="object 196"/>
            <p:cNvSpPr/>
            <p:nvPr/>
          </p:nvSpPr>
          <p:spPr>
            <a:xfrm>
              <a:off x="2914281" y="2934181"/>
              <a:ext cx="13702" cy="13702"/>
            </a:xfrm>
            <a:custGeom>
              <a:avLst/>
              <a:gdLst/>
              <a:ahLst/>
              <a:cxnLst/>
              <a:rect l="l" t="t" r="r" b="b"/>
              <a:pathLst>
                <a:path w="10794" h="10794">
                  <a:moveTo>
                    <a:pt x="1524" y="0"/>
                  </a:moveTo>
                  <a:lnTo>
                    <a:pt x="0" y="0"/>
                  </a:lnTo>
                  <a:lnTo>
                    <a:pt x="0" y="10668"/>
                  </a:lnTo>
                  <a:lnTo>
                    <a:pt x="1524" y="9906"/>
                  </a:lnTo>
                  <a:lnTo>
                    <a:pt x="762" y="8382"/>
                  </a:lnTo>
                  <a:lnTo>
                    <a:pt x="1524" y="7848"/>
                  </a:lnTo>
                  <a:lnTo>
                    <a:pt x="1524" y="0"/>
                  </a:lnTo>
                  <a:close/>
                </a:path>
                <a:path w="10794" h="10794">
                  <a:moveTo>
                    <a:pt x="1524" y="7848"/>
                  </a:moveTo>
                  <a:lnTo>
                    <a:pt x="762" y="8382"/>
                  </a:lnTo>
                  <a:lnTo>
                    <a:pt x="1524" y="9906"/>
                  </a:lnTo>
                  <a:lnTo>
                    <a:pt x="1524" y="7848"/>
                  </a:lnTo>
                  <a:close/>
                </a:path>
                <a:path w="10794" h="10794">
                  <a:moveTo>
                    <a:pt x="9144" y="3048"/>
                  </a:moveTo>
                  <a:lnTo>
                    <a:pt x="8382" y="3048"/>
                  </a:lnTo>
                  <a:lnTo>
                    <a:pt x="1524" y="7848"/>
                  </a:lnTo>
                  <a:lnTo>
                    <a:pt x="1524" y="9906"/>
                  </a:lnTo>
                  <a:lnTo>
                    <a:pt x="9144" y="4572"/>
                  </a:lnTo>
                  <a:lnTo>
                    <a:pt x="10668" y="3810"/>
                  </a:lnTo>
                  <a:lnTo>
                    <a:pt x="9144" y="3048"/>
                  </a:lnTo>
                  <a:close/>
                </a:path>
              </a:pathLst>
            </a:custGeom>
            <a:solidFill>
              <a:srgbClr val="FFFFFF"/>
            </a:solidFill>
          </p:spPr>
          <p:txBody>
            <a:bodyPr wrap="square" lIns="0" tIns="0" rIns="0" bIns="0" rtlCol="0"/>
            <a:lstStyle/>
            <a:p>
              <a:endParaRPr/>
            </a:p>
          </p:txBody>
        </p:sp>
        <p:sp>
          <p:nvSpPr>
            <p:cNvPr id="194" name="object 197"/>
            <p:cNvSpPr/>
            <p:nvPr/>
          </p:nvSpPr>
          <p:spPr>
            <a:xfrm>
              <a:off x="2914281" y="2932247"/>
              <a:ext cx="12090" cy="8060"/>
            </a:xfrm>
            <a:custGeom>
              <a:avLst/>
              <a:gdLst/>
              <a:ahLst/>
              <a:cxnLst/>
              <a:rect l="l" t="t" r="r" b="b"/>
              <a:pathLst>
                <a:path w="9525" h="6350">
                  <a:moveTo>
                    <a:pt x="0" y="0"/>
                  </a:moveTo>
                  <a:lnTo>
                    <a:pt x="0" y="1524"/>
                  </a:lnTo>
                  <a:lnTo>
                    <a:pt x="761" y="2286"/>
                  </a:lnTo>
                  <a:lnTo>
                    <a:pt x="8381" y="6096"/>
                  </a:lnTo>
                  <a:lnTo>
                    <a:pt x="9143" y="4572"/>
                  </a:lnTo>
                  <a:lnTo>
                    <a:pt x="0" y="0"/>
                  </a:lnTo>
                  <a:close/>
                </a:path>
              </a:pathLst>
            </a:custGeom>
            <a:solidFill>
              <a:srgbClr val="FFFFFF"/>
            </a:solidFill>
          </p:spPr>
          <p:txBody>
            <a:bodyPr wrap="square" lIns="0" tIns="0" rIns="0" bIns="0" rtlCol="0"/>
            <a:lstStyle/>
            <a:p>
              <a:endParaRPr/>
            </a:p>
          </p:txBody>
        </p:sp>
        <p:sp>
          <p:nvSpPr>
            <p:cNvPr id="195" name="object 198"/>
            <p:cNvSpPr/>
            <p:nvPr/>
          </p:nvSpPr>
          <p:spPr>
            <a:xfrm>
              <a:off x="2846579" y="2880019"/>
              <a:ext cx="62867" cy="29016"/>
            </a:xfrm>
            <a:custGeom>
              <a:avLst/>
              <a:gdLst/>
              <a:ahLst/>
              <a:cxnLst/>
              <a:rect l="l" t="t" r="r" b="b"/>
              <a:pathLst>
                <a:path w="49530" h="22860">
                  <a:moveTo>
                    <a:pt x="25907" y="0"/>
                  </a:moveTo>
                  <a:lnTo>
                    <a:pt x="16001" y="0"/>
                  </a:lnTo>
                  <a:lnTo>
                    <a:pt x="7619" y="3048"/>
                  </a:lnTo>
                  <a:lnTo>
                    <a:pt x="0" y="9906"/>
                  </a:lnTo>
                  <a:lnTo>
                    <a:pt x="9143" y="22098"/>
                  </a:lnTo>
                  <a:lnTo>
                    <a:pt x="12953" y="22860"/>
                  </a:lnTo>
                  <a:lnTo>
                    <a:pt x="16001" y="19812"/>
                  </a:lnTo>
                  <a:lnTo>
                    <a:pt x="22097" y="19050"/>
                  </a:lnTo>
                  <a:lnTo>
                    <a:pt x="42537" y="19050"/>
                  </a:lnTo>
                  <a:lnTo>
                    <a:pt x="49529" y="9906"/>
                  </a:lnTo>
                  <a:lnTo>
                    <a:pt x="47243" y="7620"/>
                  </a:lnTo>
                  <a:lnTo>
                    <a:pt x="44195" y="5334"/>
                  </a:lnTo>
                  <a:lnTo>
                    <a:pt x="38099" y="2286"/>
                  </a:lnTo>
                  <a:lnTo>
                    <a:pt x="25907" y="0"/>
                  </a:lnTo>
                  <a:close/>
                </a:path>
                <a:path w="49530" h="22860">
                  <a:moveTo>
                    <a:pt x="42537" y="19050"/>
                  </a:moveTo>
                  <a:lnTo>
                    <a:pt x="26669" y="19050"/>
                  </a:lnTo>
                  <a:lnTo>
                    <a:pt x="31241" y="19812"/>
                  </a:lnTo>
                  <a:lnTo>
                    <a:pt x="35051" y="21336"/>
                  </a:lnTo>
                  <a:lnTo>
                    <a:pt x="39623" y="22860"/>
                  </a:lnTo>
                  <a:lnTo>
                    <a:pt x="42537" y="19050"/>
                  </a:lnTo>
                  <a:close/>
                </a:path>
              </a:pathLst>
            </a:custGeom>
            <a:solidFill>
              <a:srgbClr val="000000"/>
            </a:solidFill>
          </p:spPr>
          <p:txBody>
            <a:bodyPr wrap="square" lIns="0" tIns="0" rIns="0" bIns="0" rtlCol="0"/>
            <a:lstStyle/>
            <a:p>
              <a:endParaRPr/>
            </a:p>
          </p:txBody>
        </p:sp>
        <p:sp>
          <p:nvSpPr>
            <p:cNvPr id="196" name="object 199"/>
            <p:cNvSpPr/>
            <p:nvPr/>
          </p:nvSpPr>
          <p:spPr>
            <a:xfrm>
              <a:off x="2845612" y="2879051"/>
              <a:ext cx="66090" cy="31434"/>
            </a:xfrm>
            <a:custGeom>
              <a:avLst/>
              <a:gdLst/>
              <a:ahLst/>
              <a:cxnLst/>
              <a:rect l="l" t="t" r="r" b="b"/>
              <a:pathLst>
                <a:path w="52069" h="24764">
                  <a:moveTo>
                    <a:pt x="16763" y="20574"/>
                  </a:moveTo>
                  <a:lnTo>
                    <a:pt x="13715" y="23622"/>
                  </a:lnTo>
                  <a:lnTo>
                    <a:pt x="13715" y="24384"/>
                  </a:lnTo>
                  <a:lnTo>
                    <a:pt x="14477" y="24384"/>
                  </a:lnTo>
                  <a:lnTo>
                    <a:pt x="17525" y="21336"/>
                  </a:lnTo>
                  <a:lnTo>
                    <a:pt x="16763" y="21336"/>
                  </a:lnTo>
                  <a:lnTo>
                    <a:pt x="16763" y="20574"/>
                  </a:lnTo>
                  <a:close/>
                </a:path>
                <a:path w="52069" h="24764">
                  <a:moveTo>
                    <a:pt x="36575" y="21336"/>
                  </a:moveTo>
                  <a:lnTo>
                    <a:pt x="35813" y="22860"/>
                  </a:lnTo>
                  <a:lnTo>
                    <a:pt x="40385" y="24384"/>
                  </a:lnTo>
                  <a:lnTo>
                    <a:pt x="39623" y="23622"/>
                  </a:lnTo>
                  <a:lnTo>
                    <a:pt x="40397" y="22609"/>
                  </a:lnTo>
                  <a:lnTo>
                    <a:pt x="36575" y="21336"/>
                  </a:lnTo>
                  <a:close/>
                </a:path>
                <a:path w="52069" h="24764">
                  <a:moveTo>
                    <a:pt x="40397" y="22609"/>
                  </a:moveTo>
                  <a:lnTo>
                    <a:pt x="39623" y="23622"/>
                  </a:lnTo>
                  <a:lnTo>
                    <a:pt x="40385" y="24384"/>
                  </a:lnTo>
                  <a:lnTo>
                    <a:pt x="41147" y="22860"/>
                  </a:lnTo>
                  <a:lnTo>
                    <a:pt x="40397" y="22609"/>
                  </a:lnTo>
                  <a:close/>
                </a:path>
                <a:path w="52069" h="24764">
                  <a:moveTo>
                    <a:pt x="49529" y="10668"/>
                  </a:moveTo>
                  <a:lnTo>
                    <a:pt x="40397" y="22609"/>
                  </a:lnTo>
                  <a:lnTo>
                    <a:pt x="41147" y="22860"/>
                  </a:lnTo>
                  <a:lnTo>
                    <a:pt x="40385" y="24384"/>
                  </a:lnTo>
                  <a:lnTo>
                    <a:pt x="41147" y="24384"/>
                  </a:lnTo>
                  <a:lnTo>
                    <a:pt x="51053" y="11430"/>
                  </a:lnTo>
                  <a:lnTo>
                    <a:pt x="50291" y="11430"/>
                  </a:lnTo>
                  <a:lnTo>
                    <a:pt x="49529" y="10668"/>
                  </a:lnTo>
                  <a:close/>
                </a:path>
                <a:path w="52069" h="24764">
                  <a:moveTo>
                    <a:pt x="761" y="10668"/>
                  </a:moveTo>
                  <a:lnTo>
                    <a:pt x="0" y="11430"/>
                  </a:lnTo>
                  <a:lnTo>
                    <a:pt x="9143" y="23622"/>
                  </a:lnTo>
                  <a:lnTo>
                    <a:pt x="10667" y="22860"/>
                  </a:lnTo>
                  <a:lnTo>
                    <a:pt x="2095" y="11430"/>
                  </a:lnTo>
                  <a:lnTo>
                    <a:pt x="1523" y="11430"/>
                  </a:lnTo>
                  <a:lnTo>
                    <a:pt x="761" y="10668"/>
                  </a:lnTo>
                  <a:close/>
                </a:path>
                <a:path w="52069" h="24764">
                  <a:moveTo>
                    <a:pt x="32765" y="19812"/>
                  </a:moveTo>
                  <a:lnTo>
                    <a:pt x="32003" y="19812"/>
                  </a:lnTo>
                  <a:lnTo>
                    <a:pt x="32003" y="21336"/>
                  </a:lnTo>
                  <a:lnTo>
                    <a:pt x="35813" y="22860"/>
                  </a:lnTo>
                  <a:lnTo>
                    <a:pt x="36575" y="21336"/>
                  </a:lnTo>
                  <a:lnTo>
                    <a:pt x="32765" y="19812"/>
                  </a:lnTo>
                  <a:close/>
                </a:path>
                <a:path w="52069" h="24764">
                  <a:moveTo>
                    <a:pt x="16763" y="20574"/>
                  </a:moveTo>
                  <a:lnTo>
                    <a:pt x="16763" y="21336"/>
                  </a:lnTo>
                  <a:lnTo>
                    <a:pt x="17441" y="21251"/>
                  </a:lnTo>
                  <a:lnTo>
                    <a:pt x="16763" y="20574"/>
                  </a:lnTo>
                  <a:close/>
                </a:path>
                <a:path w="52069" h="24764">
                  <a:moveTo>
                    <a:pt x="17441" y="21251"/>
                  </a:moveTo>
                  <a:lnTo>
                    <a:pt x="16763" y="21336"/>
                  </a:lnTo>
                  <a:lnTo>
                    <a:pt x="17525" y="21336"/>
                  </a:lnTo>
                  <a:close/>
                </a:path>
                <a:path w="52069" h="24764">
                  <a:moveTo>
                    <a:pt x="27431" y="19050"/>
                  </a:moveTo>
                  <a:lnTo>
                    <a:pt x="27431" y="20574"/>
                  </a:lnTo>
                  <a:lnTo>
                    <a:pt x="32003" y="21336"/>
                  </a:lnTo>
                  <a:lnTo>
                    <a:pt x="32003" y="19812"/>
                  </a:lnTo>
                  <a:lnTo>
                    <a:pt x="27431" y="19050"/>
                  </a:lnTo>
                  <a:close/>
                </a:path>
                <a:path w="52069" h="24764">
                  <a:moveTo>
                    <a:pt x="22859" y="19050"/>
                  </a:moveTo>
                  <a:lnTo>
                    <a:pt x="16763" y="19812"/>
                  </a:lnTo>
                  <a:lnTo>
                    <a:pt x="17525" y="19812"/>
                  </a:lnTo>
                  <a:lnTo>
                    <a:pt x="16763" y="20574"/>
                  </a:lnTo>
                  <a:lnTo>
                    <a:pt x="17441" y="21251"/>
                  </a:lnTo>
                  <a:lnTo>
                    <a:pt x="22859" y="20574"/>
                  </a:lnTo>
                  <a:lnTo>
                    <a:pt x="22859" y="19050"/>
                  </a:lnTo>
                  <a:close/>
                </a:path>
                <a:path w="52069" h="24764">
                  <a:moveTo>
                    <a:pt x="27431" y="19050"/>
                  </a:moveTo>
                  <a:lnTo>
                    <a:pt x="22859" y="19050"/>
                  </a:lnTo>
                  <a:lnTo>
                    <a:pt x="22859" y="20574"/>
                  </a:lnTo>
                  <a:lnTo>
                    <a:pt x="27431" y="20574"/>
                  </a:lnTo>
                  <a:lnTo>
                    <a:pt x="27431" y="19050"/>
                  </a:lnTo>
                  <a:close/>
                </a:path>
                <a:path w="52069" h="24764">
                  <a:moveTo>
                    <a:pt x="8667" y="3619"/>
                  </a:moveTo>
                  <a:lnTo>
                    <a:pt x="8381" y="3810"/>
                  </a:lnTo>
                  <a:lnTo>
                    <a:pt x="761" y="10668"/>
                  </a:lnTo>
                  <a:lnTo>
                    <a:pt x="1523" y="11430"/>
                  </a:lnTo>
                  <a:lnTo>
                    <a:pt x="1865" y="11122"/>
                  </a:lnTo>
                  <a:lnTo>
                    <a:pt x="1523" y="10668"/>
                  </a:lnTo>
                  <a:lnTo>
                    <a:pt x="2370" y="10668"/>
                  </a:lnTo>
                  <a:lnTo>
                    <a:pt x="9143" y="4572"/>
                  </a:lnTo>
                  <a:lnTo>
                    <a:pt x="8667" y="3619"/>
                  </a:lnTo>
                  <a:close/>
                </a:path>
                <a:path w="52069" h="24764">
                  <a:moveTo>
                    <a:pt x="1865" y="11122"/>
                  </a:moveTo>
                  <a:lnTo>
                    <a:pt x="1523" y="11430"/>
                  </a:lnTo>
                  <a:lnTo>
                    <a:pt x="2095" y="11430"/>
                  </a:lnTo>
                  <a:lnTo>
                    <a:pt x="1865" y="11122"/>
                  </a:lnTo>
                  <a:close/>
                </a:path>
                <a:path w="52069" h="24764">
                  <a:moveTo>
                    <a:pt x="49529" y="10668"/>
                  </a:moveTo>
                  <a:lnTo>
                    <a:pt x="50291" y="11430"/>
                  </a:lnTo>
                  <a:lnTo>
                    <a:pt x="51053" y="11430"/>
                  </a:lnTo>
                  <a:lnTo>
                    <a:pt x="49529" y="10668"/>
                  </a:lnTo>
                  <a:close/>
                </a:path>
                <a:path w="52069" h="24764">
                  <a:moveTo>
                    <a:pt x="48767" y="8382"/>
                  </a:moveTo>
                  <a:lnTo>
                    <a:pt x="48005" y="9144"/>
                  </a:lnTo>
                  <a:lnTo>
                    <a:pt x="49529" y="10668"/>
                  </a:lnTo>
                  <a:lnTo>
                    <a:pt x="51053" y="11430"/>
                  </a:lnTo>
                  <a:lnTo>
                    <a:pt x="51815" y="10668"/>
                  </a:lnTo>
                  <a:lnTo>
                    <a:pt x="51053" y="10668"/>
                  </a:lnTo>
                  <a:lnTo>
                    <a:pt x="48767" y="8382"/>
                  </a:lnTo>
                  <a:close/>
                </a:path>
                <a:path w="52069" h="24764">
                  <a:moveTo>
                    <a:pt x="2370" y="10668"/>
                  </a:moveTo>
                  <a:lnTo>
                    <a:pt x="1523" y="10668"/>
                  </a:lnTo>
                  <a:lnTo>
                    <a:pt x="1865" y="11122"/>
                  </a:lnTo>
                  <a:lnTo>
                    <a:pt x="2370" y="10668"/>
                  </a:lnTo>
                  <a:close/>
                </a:path>
                <a:path w="52069" h="24764">
                  <a:moveTo>
                    <a:pt x="45719" y="5334"/>
                  </a:moveTo>
                  <a:lnTo>
                    <a:pt x="44957" y="6858"/>
                  </a:lnTo>
                  <a:lnTo>
                    <a:pt x="48005" y="9144"/>
                  </a:lnTo>
                  <a:lnTo>
                    <a:pt x="48767" y="8382"/>
                  </a:lnTo>
                  <a:lnTo>
                    <a:pt x="45719" y="5334"/>
                  </a:lnTo>
                  <a:close/>
                </a:path>
                <a:path w="52069" h="24764">
                  <a:moveTo>
                    <a:pt x="39623" y="2286"/>
                  </a:moveTo>
                  <a:lnTo>
                    <a:pt x="38861" y="3810"/>
                  </a:lnTo>
                  <a:lnTo>
                    <a:pt x="44957" y="6858"/>
                  </a:lnTo>
                  <a:lnTo>
                    <a:pt x="45719" y="5334"/>
                  </a:lnTo>
                  <a:lnTo>
                    <a:pt x="39623" y="2286"/>
                  </a:lnTo>
                  <a:close/>
                </a:path>
                <a:path w="52069" h="24764">
                  <a:moveTo>
                    <a:pt x="15430" y="2286"/>
                  </a:moveTo>
                  <a:lnTo>
                    <a:pt x="10667" y="2286"/>
                  </a:lnTo>
                  <a:lnTo>
                    <a:pt x="8667" y="3619"/>
                  </a:lnTo>
                  <a:lnTo>
                    <a:pt x="9143" y="4572"/>
                  </a:lnTo>
                  <a:lnTo>
                    <a:pt x="15430" y="2286"/>
                  </a:lnTo>
                  <a:close/>
                </a:path>
                <a:path w="52069" h="24764">
                  <a:moveTo>
                    <a:pt x="26669" y="0"/>
                  </a:moveTo>
                  <a:lnTo>
                    <a:pt x="26669" y="1524"/>
                  </a:lnTo>
                  <a:lnTo>
                    <a:pt x="38861" y="3810"/>
                  </a:lnTo>
                  <a:lnTo>
                    <a:pt x="39623" y="2286"/>
                  </a:lnTo>
                  <a:lnTo>
                    <a:pt x="38861" y="2286"/>
                  </a:lnTo>
                  <a:lnTo>
                    <a:pt x="26669" y="0"/>
                  </a:lnTo>
                  <a:close/>
                </a:path>
                <a:path w="52069" h="24764">
                  <a:moveTo>
                    <a:pt x="16763" y="0"/>
                  </a:moveTo>
                  <a:lnTo>
                    <a:pt x="8381" y="3048"/>
                  </a:lnTo>
                  <a:lnTo>
                    <a:pt x="10667" y="2286"/>
                  </a:lnTo>
                  <a:lnTo>
                    <a:pt x="15430" y="2286"/>
                  </a:lnTo>
                  <a:lnTo>
                    <a:pt x="17525" y="1524"/>
                  </a:lnTo>
                  <a:lnTo>
                    <a:pt x="16763" y="1524"/>
                  </a:lnTo>
                  <a:lnTo>
                    <a:pt x="16763" y="0"/>
                  </a:lnTo>
                  <a:close/>
                </a:path>
                <a:path w="52069" h="24764">
                  <a:moveTo>
                    <a:pt x="16763" y="0"/>
                  </a:moveTo>
                  <a:lnTo>
                    <a:pt x="16763" y="1524"/>
                  </a:lnTo>
                  <a:lnTo>
                    <a:pt x="17525" y="1524"/>
                  </a:lnTo>
                  <a:lnTo>
                    <a:pt x="16763" y="0"/>
                  </a:lnTo>
                  <a:close/>
                </a:path>
                <a:path w="52069" h="24764">
                  <a:moveTo>
                    <a:pt x="26669" y="0"/>
                  </a:moveTo>
                  <a:lnTo>
                    <a:pt x="16763" y="0"/>
                  </a:lnTo>
                  <a:lnTo>
                    <a:pt x="17525" y="1524"/>
                  </a:lnTo>
                  <a:lnTo>
                    <a:pt x="26669" y="1524"/>
                  </a:lnTo>
                  <a:lnTo>
                    <a:pt x="26669" y="0"/>
                  </a:lnTo>
                  <a:close/>
                </a:path>
              </a:pathLst>
            </a:custGeom>
            <a:solidFill>
              <a:srgbClr val="1A1A1A"/>
            </a:solidFill>
          </p:spPr>
          <p:txBody>
            <a:bodyPr wrap="square" lIns="0" tIns="0" rIns="0" bIns="0" rtlCol="0"/>
            <a:lstStyle/>
            <a:p>
              <a:endParaRPr/>
            </a:p>
          </p:txBody>
        </p:sp>
        <p:sp>
          <p:nvSpPr>
            <p:cNvPr id="197" name="object 200"/>
            <p:cNvSpPr/>
            <p:nvPr/>
          </p:nvSpPr>
          <p:spPr>
            <a:xfrm>
              <a:off x="2857218" y="2907100"/>
              <a:ext cx="6448" cy="3224"/>
            </a:xfrm>
            <a:custGeom>
              <a:avLst/>
              <a:gdLst/>
              <a:ahLst/>
              <a:cxnLst/>
              <a:rect l="l" t="t" r="r" b="b"/>
              <a:pathLst>
                <a:path w="5080" h="2539">
                  <a:moveTo>
                    <a:pt x="762" y="0"/>
                  </a:moveTo>
                  <a:lnTo>
                    <a:pt x="0" y="1524"/>
                  </a:lnTo>
                  <a:lnTo>
                    <a:pt x="762" y="1524"/>
                  </a:lnTo>
                  <a:lnTo>
                    <a:pt x="4572" y="2286"/>
                  </a:lnTo>
                  <a:lnTo>
                    <a:pt x="4572" y="762"/>
                  </a:lnTo>
                  <a:lnTo>
                    <a:pt x="762" y="0"/>
                  </a:lnTo>
                  <a:close/>
                </a:path>
              </a:pathLst>
            </a:custGeom>
            <a:solidFill>
              <a:srgbClr val="1A1A1A"/>
            </a:solidFill>
          </p:spPr>
          <p:txBody>
            <a:bodyPr wrap="square" lIns="0" tIns="0" rIns="0" bIns="0" rtlCol="0"/>
            <a:lstStyle/>
            <a:p>
              <a:endParaRPr/>
            </a:p>
          </p:txBody>
        </p:sp>
        <p:sp>
          <p:nvSpPr>
            <p:cNvPr id="198" name="object 201"/>
            <p:cNvSpPr/>
            <p:nvPr/>
          </p:nvSpPr>
          <p:spPr>
            <a:xfrm>
              <a:off x="2871725" y="2885822"/>
              <a:ext cx="11284" cy="12090"/>
            </a:xfrm>
            <a:custGeom>
              <a:avLst/>
              <a:gdLst/>
              <a:ahLst/>
              <a:cxnLst/>
              <a:rect l="l" t="t" r="r" b="b"/>
              <a:pathLst>
                <a:path w="8889" h="9525">
                  <a:moveTo>
                    <a:pt x="3810" y="0"/>
                  </a:moveTo>
                  <a:lnTo>
                    <a:pt x="0" y="9144"/>
                  </a:lnTo>
                  <a:lnTo>
                    <a:pt x="8382" y="9144"/>
                  </a:lnTo>
                  <a:lnTo>
                    <a:pt x="3810" y="0"/>
                  </a:lnTo>
                  <a:close/>
                </a:path>
              </a:pathLst>
            </a:custGeom>
            <a:solidFill>
              <a:srgbClr val="FFFFFF"/>
            </a:solidFill>
          </p:spPr>
          <p:txBody>
            <a:bodyPr wrap="square" lIns="0" tIns="0" rIns="0" bIns="0" rtlCol="0"/>
            <a:lstStyle/>
            <a:p>
              <a:endParaRPr/>
            </a:p>
          </p:txBody>
        </p:sp>
        <p:sp>
          <p:nvSpPr>
            <p:cNvPr id="199" name="object 202"/>
            <p:cNvSpPr/>
            <p:nvPr/>
          </p:nvSpPr>
          <p:spPr>
            <a:xfrm>
              <a:off x="2871725" y="2883887"/>
              <a:ext cx="12896" cy="14508"/>
            </a:xfrm>
            <a:custGeom>
              <a:avLst/>
              <a:gdLst/>
              <a:ahLst/>
              <a:cxnLst/>
              <a:rect l="l" t="t" r="r" b="b"/>
              <a:pathLst>
                <a:path w="10160" h="11430">
                  <a:moveTo>
                    <a:pt x="6857" y="9905"/>
                  </a:moveTo>
                  <a:lnTo>
                    <a:pt x="0" y="9905"/>
                  </a:lnTo>
                  <a:lnTo>
                    <a:pt x="0" y="11429"/>
                  </a:lnTo>
                  <a:lnTo>
                    <a:pt x="7620" y="11429"/>
                  </a:lnTo>
                  <a:lnTo>
                    <a:pt x="6857" y="9905"/>
                  </a:lnTo>
                  <a:close/>
                </a:path>
                <a:path w="10160" h="11430">
                  <a:moveTo>
                    <a:pt x="3810" y="0"/>
                  </a:moveTo>
                  <a:lnTo>
                    <a:pt x="3048" y="1523"/>
                  </a:lnTo>
                  <a:lnTo>
                    <a:pt x="3048" y="2285"/>
                  </a:lnTo>
                  <a:lnTo>
                    <a:pt x="7620" y="11429"/>
                  </a:lnTo>
                  <a:lnTo>
                    <a:pt x="9144" y="10667"/>
                  </a:lnTo>
                  <a:lnTo>
                    <a:pt x="8382" y="9905"/>
                  </a:lnTo>
                  <a:lnTo>
                    <a:pt x="8763" y="9905"/>
                  </a:lnTo>
                  <a:lnTo>
                    <a:pt x="3810" y="0"/>
                  </a:lnTo>
                  <a:close/>
                </a:path>
                <a:path w="10160" h="11430">
                  <a:moveTo>
                    <a:pt x="9144" y="10667"/>
                  </a:moveTo>
                  <a:lnTo>
                    <a:pt x="7620" y="11429"/>
                  </a:lnTo>
                  <a:lnTo>
                    <a:pt x="9906" y="11429"/>
                  </a:lnTo>
                  <a:lnTo>
                    <a:pt x="9144" y="10667"/>
                  </a:lnTo>
                  <a:close/>
                </a:path>
                <a:path w="10160" h="11430">
                  <a:moveTo>
                    <a:pt x="8763" y="9905"/>
                  </a:moveTo>
                  <a:lnTo>
                    <a:pt x="8382" y="9905"/>
                  </a:lnTo>
                  <a:lnTo>
                    <a:pt x="9144" y="10667"/>
                  </a:lnTo>
                  <a:lnTo>
                    <a:pt x="8763" y="9905"/>
                  </a:lnTo>
                  <a:close/>
                </a:path>
              </a:pathLst>
            </a:custGeom>
            <a:solidFill>
              <a:srgbClr val="FFFFFF"/>
            </a:solidFill>
          </p:spPr>
          <p:txBody>
            <a:bodyPr wrap="square" lIns="0" tIns="0" rIns="0" bIns="0" rtlCol="0"/>
            <a:lstStyle/>
            <a:p>
              <a:endParaRPr/>
            </a:p>
          </p:txBody>
        </p:sp>
        <p:sp>
          <p:nvSpPr>
            <p:cNvPr id="200" name="object 203"/>
            <p:cNvSpPr/>
            <p:nvPr/>
          </p:nvSpPr>
          <p:spPr>
            <a:xfrm>
              <a:off x="2870759" y="2885822"/>
              <a:ext cx="7254" cy="12896"/>
            </a:xfrm>
            <a:custGeom>
              <a:avLst/>
              <a:gdLst/>
              <a:ahLst/>
              <a:cxnLst/>
              <a:rect l="l" t="t" r="r" b="b"/>
              <a:pathLst>
                <a:path w="5714" h="10160">
                  <a:moveTo>
                    <a:pt x="3809" y="0"/>
                  </a:moveTo>
                  <a:lnTo>
                    <a:pt x="0" y="9144"/>
                  </a:lnTo>
                  <a:lnTo>
                    <a:pt x="0" y="9906"/>
                  </a:lnTo>
                  <a:lnTo>
                    <a:pt x="1523" y="9906"/>
                  </a:lnTo>
                  <a:lnTo>
                    <a:pt x="5333" y="762"/>
                  </a:lnTo>
                  <a:lnTo>
                    <a:pt x="3809" y="0"/>
                  </a:lnTo>
                  <a:close/>
                </a:path>
              </a:pathLst>
            </a:custGeom>
            <a:solidFill>
              <a:srgbClr val="FFFFFF"/>
            </a:solidFill>
          </p:spPr>
          <p:txBody>
            <a:bodyPr wrap="square" lIns="0" tIns="0" rIns="0" bIns="0" rtlCol="0"/>
            <a:lstStyle/>
            <a:p>
              <a:endParaRPr/>
            </a:p>
          </p:txBody>
        </p:sp>
        <p:sp>
          <p:nvSpPr>
            <p:cNvPr id="201" name="object 204"/>
            <p:cNvSpPr txBox="1"/>
            <p:nvPr/>
          </p:nvSpPr>
          <p:spPr>
            <a:xfrm>
              <a:off x="1759781" y="2926772"/>
              <a:ext cx="92689" cy="42960"/>
            </a:xfrm>
            <a:prstGeom prst="rect">
              <a:avLst/>
            </a:prstGeom>
          </p:spPr>
          <p:txBody>
            <a:bodyPr vert="horz" wrap="square" lIns="0" tIns="12065" rIns="0" bIns="0" rtlCol="0">
              <a:spAutoFit/>
            </a:bodyPr>
            <a:lstStyle/>
            <a:p>
              <a:pPr marL="12700">
                <a:lnSpc>
                  <a:spcPct val="100000"/>
                </a:lnSpc>
                <a:spcBef>
                  <a:spcPts val="95"/>
                </a:spcBef>
              </a:pPr>
              <a:endParaRPr sz="200" dirty="0">
                <a:latin typeface="Arial Narrow"/>
                <a:cs typeface="Arial Narrow"/>
              </a:endParaRPr>
            </a:p>
          </p:txBody>
        </p:sp>
        <p:sp>
          <p:nvSpPr>
            <p:cNvPr id="202" name="object 205"/>
            <p:cNvSpPr/>
            <p:nvPr/>
          </p:nvSpPr>
          <p:spPr>
            <a:xfrm>
              <a:off x="2784679" y="2892592"/>
              <a:ext cx="6448" cy="20956"/>
            </a:xfrm>
            <a:custGeom>
              <a:avLst/>
              <a:gdLst/>
              <a:ahLst/>
              <a:cxnLst/>
              <a:rect l="l" t="t" r="r" b="b"/>
              <a:pathLst>
                <a:path w="5080" h="16510">
                  <a:moveTo>
                    <a:pt x="0" y="16001"/>
                  </a:moveTo>
                  <a:lnTo>
                    <a:pt x="4572" y="16001"/>
                  </a:lnTo>
                  <a:lnTo>
                    <a:pt x="4572" y="0"/>
                  </a:lnTo>
                  <a:lnTo>
                    <a:pt x="0" y="0"/>
                  </a:lnTo>
                  <a:lnTo>
                    <a:pt x="0" y="16001"/>
                  </a:lnTo>
                  <a:close/>
                </a:path>
              </a:pathLst>
            </a:custGeom>
            <a:solidFill>
              <a:srgbClr val="FFFFFF"/>
            </a:solidFill>
          </p:spPr>
          <p:txBody>
            <a:bodyPr wrap="square" lIns="0" tIns="0" rIns="0" bIns="0" rtlCol="0"/>
            <a:lstStyle/>
            <a:p>
              <a:endParaRPr/>
            </a:p>
          </p:txBody>
        </p:sp>
        <p:sp>
          <p:nvSpPr>
            <p:cNvPr id="203" name="object 206"/>
            <p:cNvSpPr/>
            <p:nvPr/>
          </p:nvSpPr>
          <p:spPr>
            <a:xfrm>
              <a:off x="2784679" y="2891625"/>
              <a:ext cx="7254" cy="2418"/>
            </a:xfrm>
            <a:custGeom>
              <a:avLst/>
              <a:gdLst/>
              <a:ahLst/>
              <a:cxnLst/>
              <a:rect l="l" t="t" r="r" b="b"/>
              <a:pathLst>
                <a:path w="5714" h="1905">
                  <a:moveTo>
                    <a:pt x="0" y="1524"/>
                  </a:moveTo>
                  <a:lnTo>
                    <a:pt x="5334" y="1524"/>
                  </a:lnTo>
                  <a:lnTo>
                    <a:pt x="5334" y="0"/>
                  </a:lnTo>
                  <a:lnTo>
                    <a:pt x="0" y="0"/>
                  </a:lnTo>
                  <a:lnTo>
                    <a:pt x="0" y="1524"/>
                  </a:lnTo>
                  <a:close/>
                </a:path>
              </a:pathLst>
            </a:custGeom>
            <a:solidFill>
              <a:srgbClr val="FFFFFF"/>
            </a:solidFill>
          </p:spPr>
          <p:txBody>
            <a:bodyPr wrap="square" lIns="0" tIns="0" rIns="0" bIns="0" rtlCol="0"/>
            <a:lstStyle/>
            <a:p>
              <a:endParaRPr/>
            </a:p>
          </p:txBody>
        </p:sp>
        <p:sp>
          <p:nvSpPr>
            <p:cNvPr id="204" name="object 207"/>
            <p:cNvSpPr/>
            <p:nvPr/>
          </p:nvSpPr>
          <p:spPr>
            <a:xfrm>
              <a:off x="2789514" y="2892592"/>
              <a:ext cx="2418" cy="21762"/>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205" name="object 208"/>
            <p:cNvSpPr/>
            <p:nvPr/>
          </p:nvSpPr>
          <p:spPr>
            <a:xfrm>
              <a:off x="2783712" y="2911936"/>
              <a:ext cx="7254" cy="2418"/>
            </a:xfrm>
            <a:custGeom>
              <a:avLst/>
              <a:gdLst/>
              <a:ahLst/>
              <a:cxnLst/>
              <a:rect l="l" t="t" r="r" b="b"/>
              <a:pathLst>
                <a:path w="5714" h="1905">
                  <a:moveTo>
                    <a:pt x="0" y="1524"/>
                  </a:moveTo>
                  <a:lnTo>
                    <a:pt x="5333" y="1524"/>
                  </a:lnTo>
                  <a:lnTo>
                    <a:pt x="5333" y="0"/>
                  </a:lnTo>
                  <a:lnTo>
                    <a:pt x="0" y="0"/>
                  </a:lnTo>
                  <a:lnTo>
                    <a:pt x="0" y="1524"/>
                  </a:lnTo>
                  <a:close/>
                </a:path>
              </a:pathLst>
            </a:custGeom>
            <a:solidFill>
              <a:srgbClr val="FFFFFF"/>
            </a:solidFill>
          </p:spPr>
          <p:txBody>
            <a:bodyPr wrap="square" lIns="0" tIns="0" rIns="0" bIns="0" rtlCol="0"/>
            <a:lstStyle/>
            <a:p>
              <a:endParaRPr/>
            </a:p>
          </p:txBody>
        </p:sp>
        <p:sp>
          <p:nvSpPr>
            <p:cNvPr id="206" name="object 209"/>
            <p:cNvSpPr/>
            <p:nvPr/>
          </p:nvSpPr>
          <p:spPr>
            <a:xfrm>
              <a:off x="2783712" y="2891625"/>
              <a:ext cx="2418" cy="21762"/>
            </a:xfrm>
            <a:custGeom>
              <a:avLst/>
              <a:gdLst/>
              <a:ahLst/>
              <a:cxnLst/>
              <a:rect l="l" t="t" r="r" b="b"/>
              <a:pathLst>
                <a:path w="1905" h="17144">
                  <a:moveTo>
                    <a:pt x="0" y="16763"/>
                  </a:moveTo>
                  <a:lnTo>
                    <a:pt x="1524" y="16763"/>
                  </a:lnTo>
                  <a:lnTo>
                    <a:pt x="1524" y="0"/>
                  </a:lnTo>
                  <a:lnTo>
                    <a:pt x="0" y="0"/>
                  </a:lnTo>
                  <a:lnTo>
                    <a:pt x="0" y="16763"/>
                  </a:lnTo>
                  <a:close/>
                </a:path>
              </a:pathLst>
            </a:custGeom>
            <a:solidFill>
              <a:srgbClr val="FFFFFF"/>
            </a:solidFill>
          </p:spPr>
          <p:txBody>
            <a:bodyPr wrap="square" lIns="0" tIns="0" rIns="0" bIns="0" rtlCol="0"/>
            <a:lstStyle/>
            <a:p>
              <a:endParaRPr/>
            </a:p>
          </p:txBody>
        </p:sp>
        <p:sp>
          <p:nvSpPr>
            <p:cNvPr id="207" name="object 210"/>
            <p:cNvSpPr/>
            <p:nvPr/>
          </p:nvSpPr>
          <p:spPr>
            <a:xfrm>
              <a:off x="2951034" y="2969000"/>
              <a:ext cx="33044" cy="37882"/>
            </a:xfrm>
            <a:custGeom>
              <a:avLst/>
              <a:gdLst/>
              <a:ahLst/>
              <a:cxnLst/>
              <a:rect l="l" t="t" r="r" b="b"/>
              <a:pathLst>
                <a:path w="26035" h="29844">
                  <a:moveTo>
                    <a:pt x="15240" y="0"/>
                  </a:moveTo>
                  <a:lnTo>
                    <a:pt x="10668" y="0"/>
                  </a:lnTo>
                  <a:lnTo>
                    <a:pt x="6096" y="761"/>
                  </a:lnTo>
                  <a:lnTo>
                    <a:pt x="3048" y="3809"/>
                  </a:lnTo>
                  <a:lnTo>
                    <a:pt x="762" y="7619"/>
                  </a:lnTo>
                  <a:lnTo>
                    <a:pt x="126" y="11429"/>
                  </a:lnTo>
                  <a:lnTo>
                    <a:pt x="0" y="17525"/>
                  </a:lnTo>
                  <a:lnTo>
                    <a:pt x="762" y="22097"/>
                  </a:lnTo>
                  <a:lnTo>
                    <a:pt x="3048" y="25907"/>
                  </a:lnTo>
                  <a:lnTo>
                    <a:pt x="6858" y="28193"/>
                  </a:lnTo>
                  <a:lnTo>
                    <a:pt x="10668" y="29717"/>
                  </a:lnTo>
                  <a:lnTo>
                    <a:pt x="15240" y="29717"/>
                  </a:lnTo>
                  <a:lnTo>
                    <a:pt x="19050" y="28193"/>
                  </a:lnTo>
                  <a:lnTo>
                    <a:pt x="22860" y="25907"/>
                  </a:lnTo>
                  <a:lnTo>
                    <a:pt x="25146" y="22097"/>
                  </a:lnTo>
                  <a:lnTo>
                    <a:pt x="25908" y="17525"/>
                  </a:lnTo>
                  <a:lnTo>
                    <a:pt x="25146" y="14477"/>
                  </a:lnTo>
                  <a:lnTo>
                    <a:pt x="25146" y="11429"/>
                  </a:lnTo>
                  <a:lnTo>
                    <a:pt x="24384" y="6857"/>
                  </a:lnTo>
                  <a:lnTo>
                    <a:pt x="22098" y="3047"/>
                  </a:lnTo>
                  <a:lnTo>
                    <a:pt x="19050" y="761"/>
                  </a:lnTo>
                  <a:lnTo>
                    <a:pt x="15240" y="0"/>
                  </a:lnTo>
                  <a:close/>
                </a:path>
              </a:pathLst>
            </a:custGeom>
            <a:solidFill>
              <a:srgbClr val="000000"/>
            </a:solidFill>
          </p:spPr>
          <p:txBody>
            <a:bodyPr wrap="square" lIns="0" tIns="0" rIns="0" bIns="0" rtlCol="0"/>
            <a:lstStyle/>
            <a:p>
              <a:endParaRPr/>
            </a:p>
          </p:txBody>
        </p:sp>
        <p:sp>
          <p:nvSpPr>
            <p:cNvPr id="208" name="object 211"/>
            <p:cNvSpPr/>
            <p:nvPr/>
          </p:nvSpPr>
          <p:spPr>
            <a:xfrm>
              <a:off x="2950067" y="2968033"/>
              <a:ext cx="35464" cy="40300"/>
            </a:xfrm>
            <a:custGeom>
              <a:avLst/>
              <a:gdLst/>
              <a:ahLst/>
              <a:cxnLst/>
              <a:rect l="l" t="t" r="r" b="b"/>
              <a:pathLst>
                <a:path w="27939" h="31750">
                  <a:moveTo>
                    <a:pt x="16002" y="0"/>
                  </a:moveTo>
                  <a:lnTo>
                    <a:pt x="11430" y="0"/>
                  </a:lnTo>
                  <a:lnTo>
                    <a:pt x="6858" y="761"/>
                  </a:lnTo>
                  <a:lnTo>
                    <a:pt x="6858" y="1523"/>
                  </a:lnTo>
                  <a:lnTo>
                    <a:pt x="3810" y="4571"/>
                  </a:lnTo>
                  <a:lnTo>
                    <a:pt x="3048" y="4571"/>
                  </a:lnTo>
                  <a:lnTo>
                    <a:pt x="762" y="8381"/>
                  </a:lnTo>
                  <a:lnTo>
                    <a:pt x="127" y="12191"/>
                  </a:lnTo>
                  <a:lnTo>
                    <a:pt x="0" y="18287"/>
                  </a:lnTo>
                  <a:lnTo>
                    <a:pt x="762" y="22859"/>
                  </a:lnTo>
                  <a:lnTo>
                    <a:pt x="762" y="23621"/>
                  </a:lnTo>
                  <a:lnTo>
                    <a:pt x="3048" y="27431"/>
                  </a:lnTo>
                  <a:lnTo>
                    <a:pt x="3810" y="27431"/>
                  </a:lnTo>
                  <a:lnTo>
                    <a:pt x="7620" y="29717"/>
                  </a:lnTo>
                  <a:lnTo>
                    <a:pt x="11430" y="31241"/>
                  </a:lnTo>
                  <a:lnTo>
                    <a:pt x="16764" y="31241"/>
                  </a:lnTo>
                  <a:lnTo>
                    <a:pt x="20574" y="29717"/>
                  </a:lnTo>
                  <a:lnTo>
                    <a:pt x="12192" y="29717"/>
                  </a:lnTo>
                  <a:lnTo>
                    <a:pt x="8382" y="28193"/>
                  </a:lnTo>
                  <a:lnTo>
                    <a:pt x="5842" y="26669"/>
                  </a:lnTo>
                  <a:lnTo>
                    <a:pt x="4572" y="26669"/>
                  </a:lnTo>
                  <a:lnTo>
                    <a:pt x="2286" y="22859"/>
                  </a:lnTo>
                  <a:lnTo>
                    <a:pt x="1524" y="18287"/>
                  </a:lnTo>
                  <a:lnTo>
                    <a:pt x="1651" y="12191"/>
                  </a:lnTo>
                  <a:lnTo>
                    <a:pt x="2286" y="8381"/>
                  </a:lnTo>
                  <a:lnTo>
                    <a:pt x="2743" y="8381"/>
                  </a:lnTo>
                  <a:lnTo>
                    <a:pt x="4572" y="5333"/>
                  </a:lnTo>
                  <a:lnTo>
                    <a:pt x="7620" y="2285"/>
                  </a:lnTo>
                  <a:lnTo>
                    <a:pt x="6858" y="2285"/>
                  </a:lnTo>
                  <a:lnTo>
                    <a:pt x="11430" y="1523"/>
                  </a:lnTo>
                  <a:lnTo>
                    <a:pt x="21590" y="1523"/>
                  </a:lnTo>
                  <a:lnTo>
                    <a:pt x="20574" y="761"/>
                  </a:lnTo>
                  <a:lnTo>
                    <a:pt x="19812" y="761"/>
                  </a:lnTo>
                  <a:lnTo>
                    <a:pt x="16002" y="0"/>
                  </a:lnTo>
                  <a:close/>
                </a:path>
                <a:path w="27939" h="31750">
                  <a:moveTo>
                    <a:pt x="23145" y="26193"/>
                  </a:moveTo>
                  <a:lnTo>
                    <a:pt x="19812" y="28193"/>
                  </a:lnTo>
                  <a:lnTo>
                    <a:pt x="16002" y="29717"/>
                  </a:lnTo>
                  <a:lnTo>
                    <a:pt x="20574" y="29717"/>
                  </a:lnTo>
                  <a:lnTo>
                    <a:pt x="24384" y="27431"/>
                  </a:lnTo>
                  <a:lnTo>
                    <a:pt x="24841" y="26669"/>
                  </a:lnTo>
                  <a:lnTo>
                    <a:pt x="22860" y="26669"/>
                  </a:lnTo>
                  <a:lnTo>
                    <a:pt x="23145" y="26193"/>
                  </a:lnTo>
                  <a:close/>
                </a:path>
                <a:path w="27939" h="31750">
                  <a:moveTo>
                    <a:pt x="4572" y="25907"/>
                  </a:moveTo>
                  <a:lnTo>
                    <a:pt x="4572" y="26669"/>
                  </a:lnTo>
                  <a:lnTo>
                    <a:pt x="5842" y="26669"/>
                  </a:lnTo>
                  <a:lnTo>
                    <a:pt x="4572" y="25907"/>
                  </a:lnTo>
                  <a:close/>
                </a:path>
                <a:path w="27939" h="31750">
                  <a:moveTo>
                    <a:pt x="23622" y="25907"/>
                  </a:moveTo>
                  <a:lnTo>
                    <a:pt x="23145" y="26193"/>
                  </a:lnTo>
                  <a:lnTo>
                    <a:pt x="22860" y="26669"/>
                  </a:lnTo>
                  <a:lnTo>
                    <a:pt x="23622" y="25907"/>
                  </a:lnTo>
                  <a:close/>
                </a:path>
                <a:path w="27939" h="31750">
                  <a:moveTo>
                    <a:pt x="25298" y="25907"/>
                  </a:moveTo>
                  <a:lnTo>
                    <a:pt x="23622" y="25907"/>
                  </a:lnTo>
                  <a:lnTo>
                    <a:pt x="22860" y="26669"/>
                  </a:lnTo>
                  <a:lnTo>
                    <a:pt x="24841" y="26669"/>
                  </a:lnTo>
                  <a:lnTo>
                    <a:pt x="25298" y="25907"/>
                  </a:lnTo>
                  <a:close/>
                </a:path>
                <a:path w="27939" h="31750">
                  <a:moveTo>
                    <a:pt x="25908" y="7619"/>
                  </a:moveTo>
                  <a:lnTo>
                    <a:pt x="24384" y="7619"/>
                  </a:lnTo>
                  <a:lnTo>
                    <a:pt x="25146" y="12191"/>
                  </a:lnTo>
                  <a:lnTo>
                    <a:pt x="25146" y="15239"/>
                  </a:lnTo>
                  <a:lnTo>
                    <a:pt x="25908" y="18287"/>
                  </a:lnTo>
                  <a:lnTo>
                    <a:pt x="25146" y="22859"/>
                  </a:lnTo>
                  <a:lnTo>
                    <a:pt x="23145" y="26193"/>
                  </a:lnTo>
                  <a:lnTo>
                    <a:pt x="23622" y="25907"/>
                  </a:lnTo>
                  <a:lnTo>
                    <a:pt x="25298" y="25907"/>
                  </a:lnTo>
                  <a:lnTo>
                    <a:pt x="26670" y="23621"/>
                  </a:lnTo>
                  <a:lnTo>
                    <a:pt x="26670" y="22859"/>
                  </a:lnTo>
                  <a:lnTo>
                    <a:pt x="27432" y="18287"/>
                  </a:lnTo>
                  <a:lnTo>
                    <a:pt x="26670" y="15239"/>
                  </a:lnTo>
                  <a:lnTo>
                    <a:pt x="26670" y="12191"/>
                  </a:lnTo>
                  <a:lnTo>
                    <a:pt x="25908" y="7619"/>
                  </a:lnTo>
                  <a:close/>
                </a:path>
                <a:path w="27939" h="31750">
                  <a:moveTo>
                    <a:pt x="2743" y="8381"/>
                  </a:moveTo>
                  <a:lnTo>
                    <a:pt x="2286" y="8381"/>
                  </a:lnTo>
                  <a:lnTo>
                    <a:pt x="2286" y="9143"/>
                  </a:lnTo>
                  <a:lnTo>
                    <a:pt x="2743" y="8381"/>
                  </a:lnTo>
                  <a:close/>
                </a:path>
                <a:path w="27939" h="31750">
                  <a:moveTo>
                    <a:pt x="21590" y="1523"/>
                  </a:moveTo>
                  <a:lnTo>
                    <a:pt x="16002" y="1523"/>
                  </a:lnTo>
                  <a:lnTo>
                    <a:pt x="19812" y="2285"/>
                  </a:lnTo>
                  <a:lnTo>
                    <a:pt x="22860" y="4571"/>
                  </a:lnTo>
                  <a:lnTo>
                    <a:pt x="22098" y="4571"/>
                  </a:lnTo>
                  <a:lnTo>
                    <a:pt x="24384" y="8381"/>
                  </a:lnTo>
                  <a:lnTo>
                    <a:pt x="24384" y="7619"/>
                  </a:lnTo>
                  <a:lnTo>
                    <a:pt x="25908" y="7619"/>
                  </a:lnTo>
                  <a:lnTo>
                    <a:pt x="23622" y="3809"/>
                  </a:lnTo>
                  <a:lnTo>
                    <a:pt x="23622" y="3047"/>
                  </a:lnTo>
                  <a:lnTo>
                    <a:pt x="21590" y="1523"/>
                  </a:lnTo>
                  <a:close/>
                </a:path>
              </a:pathLst>
            </a:custGeom>
            <a:solidFill>
              <a:srgbClr val="1A1A1A"/>
            </a:solidFill>
          </p:spPr>
          <p:txBody>
            <a:bodyPr wrap="square" lIns="0" tIns="0" rIns="0" bIns="0" rtlCol="0"/>
            <a:lstStyle/>
            <a:p>
              <a:endParaRPr/>
            </a:p>
          </p:txBody>
        </p:sp>
        <p:sp>
          <p:nvSpPr>
            <p:cNvPr id="209" name="object 212"/>
            <p:cNvSpPr/>
            <p:nvPr/>
          </p:nvSpPr>
          <p:spPr>
            <a:xfrm>
              <a:off x="2950067" y="2991245"/>
              <a:ext cx="2418" cy="0"/>
            </a:xfrm>
            <a:custGeom>
              <a:avLst/>
              <a:gdLst/>
              <a:ahLst/>
              <a:cxnLst/>
              <a:rect l="l" t="t" r="r" b="b"/>
              <a:pathLst>
                <a:path w="1905">
                  <a:moveTo>
                    <a:pt x="1524" y="0"/>
                  </a:moveTo>
                  <a:lnTo>
                    <a:pt x="0" y="0"/>
                  </a:lnTo>
                </a:path>
              </a:pathLst>
            </a:custGeom>
            <a:solidFill>
              <a:srgbClr val="1A1A1A"/>
            </a:solidFill>
          </p:spPr>
          <p:txBody>
            <a:bodyPr wrap="square" lIns="0" tIns="0" rIns="0" bIns="0" rtlCol="0"/>
            <a:lstStyle/>
            <a:p>
              <a:endParaRPr/>
            </a:p>
          </p:txBody>
        </p:sp>
        <p:sp>
          <p:nvSpPr>
            <p:cNvPr id="210" name="object 213"/>
            <p:cNvSpPr/>
            <p:nvPr/>
          </p:nvSpPr>
          <p:spPr>
            <a:xfrm>
              <a:off x="2958772" y="2983508"/>
              <a:ext cx="17732" cy="8060"/>
            </a:xfrm>
            <a:custGeom>
              <a:avLst/>
              <a:gdLst/>
              <a:ahLst/>
              <a:cxnLst/>
              <a:rect l="l" t="t" r="r" b="b"/>
              <a:pathLst>
                <a:path w="13969" h="6350">
                  <a:moveTo>
                    <a:pt x="0" y="6096"/>
                  </a:moveTo>
                  <a:lnTo>
                    <a:pt x="13716" y="6096"/>
                  </a:lnTo>
                  <a:lnTo>
                    <a:pt x="13716" y="0"/>
                  </a:lnTo>
                  <a:lnTo>
                    <a:pt x="0" y="0"/>
                  </a:lnTo>
                  <a:lnTo>
                    <a:pt x="0" y="6096"/>
                  </a:lnTo>
                  <a:close/>
                </a:path>
              </a:pathLst>
            </a:custGeom>
            <a:solidFill>
              <a:srgbClr val="FFFFFF"/>
            </a:solidFill>
          </p:spPr>
          <p:txBody>
            <a:bodyPr wrap="square" lIns="0" tIns="0" rIns="0" bIns="0" rtlCol="0"/>
            <a:lstStyle/>
            <a:p>
              <a:endParaRPr/>
            </a:p>
          </p:txBody>
        </p:sp>
        <p:sp>
          <p:nvSpPr>
            <p:cNvPr id="211" name="object 214"/>
            <p:cNvSpPr/>
            <p:nvPr/>
          </p:nvSpPr>
          <p:spPr>
            <a:xfrm>
              <a:off x="2957805" y="2982541"/>
              <a:ext cx="2418" cy="8866"/>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212" name="object 215"/>
            <p:cNvSpPr/>
            <p:nvPr/>
          </p:nvSpPr>
          <p:spPr>
            <a:xfrm>
              <a:off x="2958772" y="2982541"/>
              <a:ext cx="18537" cy="2418"/>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213" name="object 216"/>
            <p:cNvSpPr/>
            <p:nvPr/>
          </p:nvSpPr>
          <p:spPr>
            <a:xfrm>
              <a:off x="2975214" y="2983508"/>
              <a:ext cx="2418" cy="8866"/>
            </a:xfrm>
            <a:custGeom>
              <a:avLst/>
              <a:gdLst/>
              <a:ahLst/>
              <a:cxnLst/>
              <a:rect l="l" t="t" r="r" b="b"/>
              <a:pathLst>
                <a:path w="1905" h="6985">
                  <a:moveTo>
                    <a:pt x="0" y="6858"/>
                  </a:moveTo>
                  <a:lnTo>
                    <a:pt x="1524" y="6858"/>
                  </a:lnTo>
                  <a:lnTo>
                    <a:pt x="1524" y="0"/>
                  </a:lnTo>
                  <a:lnTo>
                    <a:pt x="0" y="0"/>
                  </a:lnTo>
                  <a:lnTo>
                    <a:pt x="0" y="6858"/>
                  </a:lnTo>
                  <a:close/>
                </a:path>
              </a:pathLst>
            </a:custGeom>
            <a:solidFill>
              <a:srgbClr val="FFFFFF"/>
            </a:solidFill>
          </p:spPr>
          <p:txBody>
            <a:bodyPr wrap="square" lIns="0" tIns="0" rIns="0" bIns="0" rtlCol="0"/>
            <a:lstStyle/>
            <a:p>
              <a:endParaRPr/>
            </a:p>
          </p:txBody>
        </p:sp>
        <p:sp>
          <p:nvSpPr>
            <p:cNvPr id="214" name="object 217"/>
            <p:cNvSpPr/>
            <p:nvPr/>
          </p:nvSpPr>
          <p:spPr>
            <a:xfrm>
              <a:off x="2957805" y="2990278"/>
              <a:ext cx="18537" cy="2418"/>
            </a:xfrm>
            <a:custGeom>
              <a:avLst/>
              <a:gdLst/>
              <a:ahLst/>
              <a:cxnLst/>
              <a:rect l="l" t="t" r="r" b="b"/>
              <a:pathLst>
                <a:path w="14605" h="1905">
                  <a:moveTo>
                    <a:pt x="0" y="1524"/>
                  </a:moveTo>
                  <a:lnTo>
                    <a:pt x="14477" y="1524"/>
                  </a:lnTo>
                  <a:lnTo>
                    <a:pt x="14477" y="0"/>
                  </a:lnTo>
                  <a:lnTo>
                    <a:pt x="0" y="0"/>
                  </a:lnTo>
                  <a:lnTo>
                    <a:pt x="0" y="1524"/>
                  </a:lnTo>
                  <a:close/>
                </a:path>
              </a:pathLst>
            </a:custGeom>
            <a:solidFill>
              <a:srgbClr val="FFFFFF"/>
            </a:solidFill>
          </p:spPr>
          <p:txBody>
            <a:bodyPr wrap="square" lIns="0" tIns="0" rIns="0" bIns="0" rtlCol="0"/>
            <a:lstStyle/>
            <a:p>
              <a:endParaRPr/>
            </a:p>
          </p:txBody>
        </p:sp>
        <p:sp>
          <p:nvSpPr>
            <p:cNvPr id="215" name="object 218"/>
            <p:cNvSpPr/>
            <p:nvPr/>
          </p:nvSpPr>
          <p:spPr>
            <a:xfrm>
              <a:off x="2949101" y="2882920"/>
              <a:ext cx="33044" cy="37074"/>
            </a:xfrm>
            <a:custGeom>
              <a:avLst/>
              <a:gdLst/>
              <a:ahLst/>
              <a:cxnLst/>
              <a:rect l="l" t="t" r="r" b="b"/>
              <a:pathLst>
                <a:path w="26035" h="29210">
                  <a:moveTo>
                    <a:pt x="15240" y="0"/>
                  </a:moveTo>
                  <a:lnTo>
                    <a:pt x="10668" y="0"/>
                  </a:lnTo>
                  <a:lnTo>
                    <a:pt x="6096" y="761"/>
                  </a:lnTo>
                  <a:lnTo>
                    <a:pt x="3048" y="3047"/>
                  </a:lnTo>
                  <a:lnTo>
                    <a:pt x="762" y="6857"/>
                  </a:lnTo>
                  <a:lnTo>
                    <a:pt x="0" y="11429"/>
                  </a:lnTo>
                  <a:lnTo>
                    <a:pt x="0" y="17525"/>
                  </a:lnTo>
                  <a:lnTo>
                    <a:pt x="1524" y="22097"/>
                  </a:lnTo>
                  <a:lnTo>
                    <a:pt x="3048" y="25907"/>
                  </a:lnTo>
                  <a:lnTo>
                    <a:pt x="6858" y="28193"/>
                  </a:lnTo>
                  <a:lnTo>
                    <a:pt x="10668" y="28955"/>
                  </a:lnTo>
                  <a:lnTo>
                    <a:pt x="15240" y="28955"/>
                  </a:lnTo>
                  <a:lnTo>
                    <a:pt x="19812" y="28193"/>
                  </a:lnTo>
                  <a:lnTo>
                    <a:pt x="22860" y="25907"/>
                  </a:lnTo>
                  <a:lnTo>
                    <a:pt x="25146" y="22097"/>
                  </a:lnTo>
                  <a:lnTo>
                    <a:pt x="25908" y="17525"/>
                  </a:lnTo>
                  <a:lnTo>
                    <a:pt x="25908" y="11429"/>
                  </a:lnTo>
                  <a:lnTo>
                    <a:pt x="24384" y="6857"/>
                  </a:lnTo>
                  <a:lnTo>
                    <a:pt x="22860" y="3047"/>
                  </a:lnTo>
                  <a:lnTo>
                    <a:pt x="19050" y="761"/>
                  </a:lnTo>
                  <a:lnTo>
                    <a:pt x="15240" y="0"/>
                  </a:lnTo>
                  <a:close/>
                </a:path>
              </a:pathLst>
            </a:custGeom>
            <a:solidFill>
              <a:srgbClr val="000000"/>
            </a:solidFill>
          </p:spPr>
          <p:txBody>
            <a:bodyPr wrap="square" lIns="0" tIns="0" rIns="0" bIns="0" rtlCol="0"/>
            <a:lstStyle/>
            <a:p>
              <a:endParaRPr/>
            </a:p>
          </p:txBody>
        </p:sp>
        <p:sp>
          <p:nvSpPr>
            <p:cNvPr id="216" name="object 219"/>
            <p:cNvSpPr/>
            <p:nvPr/>
          </p:nvSpPr>
          <p:spPr>
            <a:xfrm>
              <a:off x="2948134" y="2881953"/>
              <a:ext cx="35464" cy="38688"/>
            </a:xfrm>
            <a:custGeom>
              <a:avLst/>
              <a:gdLst/>
              <a:ahLst/>
              <a:cxnLst/>
              <a:rect l="l" t="t" r="r" b="b"/>
              <a:pathLst>
                <a:path w="27939" h="30480">
                  <a:moveTo>
                    <a:pt x="1524" y="18287"/>
                  </a:moveTo>
                  <a:lnTo>
                    <a:pt x="0" y="19049"/>
                  </a:lnTo>
                  <a:lnTo>
                    <a:pt x="1524" y="23621"/>
                  </a:lnTo>
                  <a:lnTo>
                    <a:pt x="3048" y="27431"/>
                  </a:lnTo>
                  <a:lnTo>
                    <a:pt x="3810" y="27431"/>
                  </a:lnTo>
                  <a:lnTo>
                    <a:pt x="7620" y="29717"/>
                  </a:lnTo>
                  <a:lnTo>
                    <a:pt x="11430" y="30479"/>
                  </a:lnTo>
                  <a:lnTo>
                    <a:pt x="16002" y="30479"/>
                  </a:lnTo>
                  <a:lnTo>
                    <a:pt x="20574" y="29717"/>
                  </a:lnTo>
                  <a:lnTo>
                    <a:pt x="21336" y="29717"/>
                  </a:lnTo>
                  <a:lnTo>
                    <a:pt x="22352" y="28955"/>
                  </a:lnTo>
                  <a:lnTo>
                    <a:pt x="11430" y="28955"/>
                  </a:lnTo>
                  <a:lnTo>
                    <a:pt x="7620" y="28193"/>
                  </a:lnTo>
                  <a:lnTo>
                    <a:pt x="8382" y="28193"/>
                  </a:lnTo>
                  <a:lnTo>
                    <a:pt x="5842" y="26669"/>
                  </a:lnTo>
                  <a:lnTo>
                    <a:pt x="4572" y="26669"/>
                  </a:lnTo>
                  <a:lnTo>
                    <a:pt x="3048" y="22859"/>
                  </a:lnTo>
                  <a:lnTo>
                    <a:pt x="1524" y="18287"/>
                  </a:lnTo>
                  <a:close/>
                </a:path>
                <a:path w="27939" h="30480">
                  <a:moveTo>
                    <a:pt x="23067" y="26323"/>
                  </a:moveTo>
                  <a:lnTo>
                    <a:pt x="20574" y="28193"/>
                  </a:lnTo>
                  <a:lnTo>
                    <a:pt x="16002" y="28955"/>
                  </a:lnTo>
                  <a:lnTo>
                    <a:pt x="22352" y="28955"/>
                  </a:lnTo>
                  <a:lnTo>
                    <a:pt x="24384" y="27431"/>
                  </a:lnTo>
                  <a:lnTo>
                    <a:pt x="24841" y="26669"/>
                  </a:lnTo>
                  <a:lnTo>
                    <a:pt x="22860" y="26669"/>
                  </a:lnTo>
                  <a:lnTo>
                    <a:pt x="23067" y="26323"/>
                  </a:lnTo>
                  <a:close/>
                </a:path>
                <a:path w="27939" h="30480">
                  <a:moveTo>
                    <a:pt x="4572" y="25907"/>
                  </a:moveTo>
                  <a:lnTo>
                    <a:pt x="4572" y="26669"/>
                  </a:lnTo>
                  <a:lnTo>
                    <a:pt x="5842" y="26669"/>
                  </a:lnTo>
                  <a:lnTo>
                    <a:pt x="4572" y="25907"/>
                  </a:lnTo>
                  <a:close/>
                </a:path>
                <a:path w="27939" h="30480">
                  <a:moveTo>
                    <a:pt x="23622" y="25907"/>
                  </a:moveTo>
                  <a:lnTo>
                    <a:pt x="23067" y="26323"/>
                  </a:lnTo>
                  <a:lnTo>
                    <a:pt x="22860" y="26669"/>
                  </a:lnTo>
                  <a:lnTo>
                    <a:pt x="23622" y="25907"/>
                  </a:lnTo>
                  <a:close/>
                </a:path>
                <a:path w="27939" h="30480">
                  <a:moveTo>
                    <a:pt x="25298" y="25907"/>
                  </a:moveTo>
                  <a:lnTo>
                    <a:pt x="23622" y="25907"/>
                  </a:lnTo>
                  <a:lnTo>
                    <a:pt x="22860" y="26669"/>
                  </a:lnTo>
                  <a:lnTo>
                    <a:pt x="24841" y="26669"/>
                  </a:lnTo>
                  <a:lnTo>
                    <a:pt x="25298" y="25907"/>
                  </a:lnTo>
                  <a:close/>
                </a:path>
                <a:path w="27939" h="30480">
                  <a:moveTo>
                    <a:pt x="27432" y="12191"/>
                  </a:moveTo>
                  <a:lnTo>
                    <a:pt x="25908" y="12191"/>
                  </a:lnTo>
                  <a:lnTo>
                    <a:pt x="25908" y="18287"/>
                  </a:lnTo>
                  <a:lnTo>
                    <a:pt x="25146" y="22859"/>
                  </a:lnTo>
                  <a:lnTo>
                    <a:pt x="23067" y="26323"/>
                  </a:lnTo>
                  <a:lnTo>
                    <a:pt x="23622" y="25907"/>
                  </a:lnTo>
                  <a:lnTo>
                    <a:pt x="25298" y="25907"/>
                  </a:lnTo>
                  <a:lnTo>
                    <a:pt x="26670" y="23621"/>
                  </a:lnTo>
                  <a:lnTo>
                    <a:pt x="26670" y="22859"/>
                  </a:lnTo>
                  <a:lnTo>
                    <a:pt x="27305" y="19049"/>
                  </a:lnTo>
                  <a:lnTo>
                    <a:pt x="27432" y="12191"/>
                  </a:lnTo>
                  <a:close/>
                </a:path>
                <a:path w="27939" h="30480">
                  <a:moveTo>
                    <a:pt x="16002" y="0"/>
                  </a:moveTo>
                  <a:lnTo>
                    <a:pt x="11430" y="0"/>
                  </a:lnTo>
                  <a:lnTo>
                    <a:pt x="6858" y="761"/>
                  </a:lnTo>
                  <a:lnTo>
                    <a:pt x="3810" y="3047"/>
                  </a:lnTo>
                  <a:lnTo>
                    <a:pt x="3048" y="3809"/>
                  </a:lnTo>
                  <a:lnTo>
                    <a:pt x="762" y="7619"/>
                  </a:lnTo>
                  <a:lnTo>
                    <a:pt x="0" y="12191"/>
                  </a:lnTo>
                  <a:lnTo>
                    <a:pt x="0" y="18287"/>
                  </a:lnTo>
                  <a:lnTo>
                    <a:pt x="1524" y="18287"/>
                  </a:lnTo>
                  <a:lnTo>
                    <a:pt x="1524" y="12191"/>
                  </a:lnTo>
                  <a:lnTo>
                    <a:pt x="2286" y="7619"/>
                  </a:lnTo>
                  <a:lnTo>
                    <a:pt x="2743" y="7619"/>
                  </a:lnTo>
                  <a:lnTo>
                    <a:pt x="4572" y="4571"/>
                  </a:lnTo>
                  <a:lnTo>
                    <a:pt x="7620" y="2285"/>
                  </a:lnTo>
                  <a:lnTo>
                    <a:pt x="6858" y="2285"/>
                  </a:lnTo>
                  <a:lnTo>
                    <a:pt x="11430" y="1523"/>
                  </a:lnTo>
                  <a:lnTo>
                    <a:pt x="21844" y="1523"/>
                  </a:lnTo>
                  <a:lnTo>
                    <a:pt x="20574" y="761"/>
                  </a:lnTo>
                  <a:lnTo>
                    <a:pt x="19812" y="761"/>
                  </a:lnTo>
                  <a:lnTo>
                    <a:pt x="16002" y="0"/>
                  </a:lnTo>
                  <a:close/>
                </a:path>
                <a:path w="27939" h="30480">
                  <a:moveTo>
                    <a:pt x="21844" y="1523"/>
                  </a:moveTo>
                  <a:lnTo>
                    <a:pt x="16002" y="1523"/>
                  </a:lnTo>
                  <a:lnTo>
                    <a:pt x="19812" y="2285"/>
                  </a:lnTo>
                  <a:lnTo>
                    <a:pt x="23622" y="4571"/>
                  </a:lnTo>
                  <a:lnTo>
                    <a:pt x="22860" y="4571"/>
                  </a:lnTo>
                  <a:lnTo>
                    <a:pt x="24384" y="8381"/>
                  </a:lnTo>
                  <a:lnTo>
                    <a:pt x="25908" y="12953"/>
                  </a:lnTo>
                  <a:lnTo>
                    <a:pt x="25908" y="12191"/>
                  </a:lnTo>
                  <a:lnTo>
                    <a:pt x="27432" y="12191"/>
                  </a:lnTo>
                  <a:lnTo>
                    <a:pt x="25908" y="7619"/>
                  </a:lnTo>
                  <a:lnTo>
                    <a:pt x="24384" y="3809"/>
                  </a:lnTo>
                  <a:lnTo>
                    <a:pt x="24384" y="3047"/>
                  </a:lnTo>
                  <a:lnTo>
                    <a:pt x="21844" y="1523"/>
                  </a:lnTo>
                  <a:close/>
                </a:path>
                <a:path w="27939" h="30480">
                  <a:moveTo>
                    <a:pt x="2743" y="7619"/>
                  </a:moveTo>
                  <a:lnTo>
                    <a:pt x="2286" y="7619"/>
                  </a:lnTo>
                  <a:lnTo>
                    <a:pt x="2286" y="8381"/>
                  </a:lnTo>
                  <a:lnTo>
                    <a:pt x="2743" y="7619"/>
                  </a:lnTo>
                  <a:close/>
                </a:path>
              </a:pathLst>
            </a:custGeom>
            <a:solidFill>
              <a:srgbClr val="1A1A1A"/>
            </a:solidFill>
          </p:spPr>
          <p:txBody>
            <a:bodyPr wrap="square" lIns="0" tIns="0" rIns="0" bIns="0" rtlCol="0"/>
            <a:lstStyle/>
            <a:p>
              <a:endParaRPr/>
            </a:p>
          </p:txBody>
        </p:sp>
        <p:sp>
          <p:nvSpPr>
            <p:cNvPr id="217" name="object 220"/>
            <p:cNvSpPr/>
            <p:nvPr/>
          </p:nvSpPr>
          <p:spPr>
            <a:xfrm>
              <a:off x="2948134" y="2905166"/>
              <a:ext cx="2418" cy="1612"/>
            </a:xfrm>
            <a:custGeom>
              <a:avLst/>
              <a:gdLst/>
              <a:ahLst/>
              <a:cxnLst/>
              <a:rect l="l" t="t" r="r" b="b"/>
              <a:pathLst>
                <a:path w="1905" h="1269">
                  <a:moveTo>
                    <a:pt x="1524" y="0"/>
                  </a:moveTo>
                  <a:lnTo>
                    <a:pt x="0" y="0"/>
                  </a:lnTo>
                  <a:lnTo>
                    <a:pt x="0" y="762"/>
                  </a:lnTo>
                  <a:lnTo>
                    <a:pt x="1524" y="0"/>
                  </a:lnTo>
                  <a:close/>
                </a:path>
              </a:pathLst>
            </a:custGeom>
            <a:solidFill>
              <a:srgbClr val="1A1A1A"/>
            </a:solidFill>
          </p:spPr>
          <p:txBody>
            <a:bodyPr wrap="square" lIns="0" tIns="0" rIns="0" bIns="0" rtlCol="0"/>
            <a:lstStyle/>
            <a:p>
              <a:endParaRPr/>
            </a:p>
          </p:txBody>
        </p:sp>
        <p:sp>
          <p:nvSpPr>
            <p:cNvPr id="218" name="object 221"/>
            <p:cNvSpPr/>
            <p:nvPr/>
          </p:nvSpPr>
          <p:spPr>
            <a:xfrm>
              <a:off x="2956837" y="2897428"/>
              <a:ext cx="17732" cy="8866"/>
            </a:xfrm>
            <a:custGeom>
              <a:avLst/>
              <a:gdLst/>
              <a:ahLst/>
              <a:cxnLst/>
              <a:rect l="l" t="t" r="r" b="b"/>
              <a:pathLst>
                <a:path w="13969" h="6985">
                  <a:moveTo>
                    <a:pt x="13716" y="0"/>
                  </a:moveTo>
                  <a:lnTo>
                    <a:pt x="0" y="762"/>
                  </a:lnTo>
                  <a:lnTo>
                    <a:pt x="0" y="6858"/>
                  </a:lnTo>
                  <a:lnTo>
                    <a:pt x="13716" y="6096"/>
                  </a:lnTo>
                  <a:lnTo>
                    <a:pt x="13716" y="0"/>
                  </a:lnTo>
                  <a:close/>
                </a:path>
              </a:pathLst>
            </a:custGeom>
            <a:solidFill>
              <a:srgbClr val="FFFFFF"/>
            </a:solidFill>
          </p:spPr>
          <p:txBody>
            <a:bodyPr wrap="square" lIns="0" tIns="0" rIns="0" bIns="0" rtlCol="0"/>
            <a:lstStyle/>
            <a:p>
              <a:endParaRPr/>
            </a:p>
          </p:txBody>
        </p:sp>
        <p:sp>
          <p:nvSpPr>
            <p:cNvPr id="219" name="object 222"/>
            <p:cNvSpPr/>
            <p:nvPr/>
          </p:nvSpPr>
          <p:spPr>
            <a:xfrm>
              <a:off x="2955872" y="2896461"/>
              <a:ext cx="19344" cy="9672"/>
            </a:xfrm>
            <a:custGeom>
              <a:avLst/>
              <a:gdLst/>
              <a:ahLst/>
              <a:cxnLst/>
              <a:rect l="l" t="t" r="r" b="b"/>
              <a:pathLst>
                <a:path w="15239" h="7619">
                  <a:moveTo>
                    <a:pt x="762" y="762"/>
                  </a:moveTo>
                  <a:lnTo>
                    <a:pt x="0" y="762"/>
                  </a:lnTo>
                  <a:lnTo>
                    <a:pt x="0" y="7620"/>
                  </a:lnTo>
                  <a:lnTo>
                    <a:pt x="1524" y="7620"/>
                  </a:lnTo>
                  <a:lnTo>
                    <a:pt x="1524" y="2286"/>
                  </a:lnTo>
                  <a:lnTo>
                    <a:pt x="762" y="2286"/>
                  </a:lnTo>
                  <a:lnTo>
                    <a:pt x="762" y="762"/>
                  </a:lnTo>
                  <a:close/>
                </a:path>
                <a:path w="15239" h="7619">
                  <a:moveTo>
                    <a:pt x="15240" y="762"/>
                  </a:moveTo>
                  <a:lnTo>
                    <a:pt x="14478" y="1524"/>
                  </a:lnTo>
                  <a:lnTo>
                    <a:pt x="13716" y="1566"/>
                  </a:lnTo>
                  <a:lnTo>
                    <a:pt x="13716" y="6858"/>
                  </a:lnTo>
                  <a:lnTo>
                    <a:pt x="14478" y="7620"/>
                  </a:lnTo>
                  <a:lnTo>
                    <a:pt x="15240" y="7620"/>
                  </a:lnTo>
                  <a:lnTo>
                    <a:pt x="15240" y="762"/>
                  </a:lnTo>
                  <a:close/>
                </a:path>
                <a:path w="15239" h="7619">
                  <a:moveTo>
                    <a:pt x="762" y="762"/>
                  </a:moveTo>
                  <a:lnTo>
                    <a:pt x="762" y="2286"/>
                  </a:lnTo>
                  <a:lnTo>
                    <a:pt x="1524" y="2243"/>
                  </a:lnTo>
                  <a:lnTo>
                    <a:pt x="1524" y="1524"/>
                  </a:lnTo>
                  <a:lnTo>
                    <a:pt x="762" y="762"/>
                  </a:lnTo>
                  <a:close/>
                </a:path>
                <a:path w="15239" h="7619">
                  <a:moveTo>
                    <a:pt x="1524" y="2243"/>
                  </a:moveTo>
                  <a:lnTo>
                    <a:pt x="762" y="2286"/>
                  </a:lnTo>
                  <a:lnTo>
                    <a:pt x="1524" y="2286"/>
                  </a:lnTo>
                  <a:close/>
                </a:path>
                <a:path w="15239" h="7619">
                  <a:moveTo>
                    <a:pt x="15240" y="0"/>
                  </a:moveTo>
                  <a:lnTo>
                    <a:pt x="14478" y="0"/>
                  </a:lnTo>
                  <a:lnTo>
                    <a:pt x="762" y="762"/>
                  </a:lnTo>
                  <a:lnTo>
                    <a:pt x="1524" y="1524"/>
                  </a:lnTo>
                  <a:lnTo>
                    <a:pt x="1524" y="2243"/>
                  </a:lnTo>
                  <a:lnTo>
                    <a:pt x="13716" y="1566"/>
                  </a:lnTo>
                  <a:lnTo>
                    <a:pt x="13716" y="762"/>
                  </a:lnTo>
                  <a:lnTo>
                    <a:pt x="15240" y="762"/>
                  </a:lnTo>
                  <a:lnTo>
                    <a:pt x="15240" y="0"/>
                  </a:lnTo>
                  <a:close/>
                </a:path>
                <a:path w="15239" h="7619">
                  <a:moveTo>
                    <a:pt x="15240" y="762"/>
                  </a:moveTo>
                  <a:lnTo>
                    <a:pt x="13716" y="762"/>
                  </a:lnTo>
                  <a:lnTo>
                    <a:pt x="13716" y="1566"/>
                  </a:lnTo>
                  <a:lnTo>
                    <a:pt x="14478" y="1524"/>
                  </a:lnTo>
                  <a:lnTo>
                    <a:pt x="15240" y="762"/>
                  </a:lnTo>
                  <a:close/>
                </a:path>
              </a:pathLst>
            </a:custGeom>
            <a:solidFill>
              <a:srgbClr val="FFFFFF"/>
            </a:solidFill>
          </p:spPr>
          <p:txBody>
            <a:bodyPr wrap="square" lIns="0" tIns="0" rIns="0" bIns="0" rtlCol="0"/>
            <a:lstStyle/>
            <a:p>
              <a:endParaRPr/>
            </a:p>
          </p:txBody>
        </p:sp>
        <p:sp>
          <p:nvSpPr>
            <p:cNvPr id="220" name="object 223"/>
            <p:cNvSpPr/>
            <p:nvPr/>
          </p:nvSpPr>
          <p:spPr>
            <a:xfrm>
              <a:off x="2955872" y="2904198"/>
              <a:ext cx="18537" cy="3224"/>
            </a:xfrm>
            <a:custGeom>
              <a:avLst/>
              <a:gdLst/>
              <a:ahLst/>
              <a:cxnLst/>
              <a:rect l="l" t="t" r="r" b="b"/>
              <a:pathLst>
                <a:path w="14605" h="2539">
                  <a:moveTo>
                    <a:pt x="14477" y="0"/>
                  </a:moveTo>
                  <a:lnTo>
                    <a:pt x="761" y="762"/>
                  </a:lnTo>
                  <a:lnTo>
                    <a:pt x="0" y="1524"/>
                  </a:lnTo>
                  <a:lnTo>
                    <a:pt x="0" y="2286"/>
                  </a:lnTo>
                  <a:lnTo>
                    <a:pt x="761" y="2286"/>
                  </a:lnTo>
                  <a:lnTo>
                    <a:pt x="14477" y="1524"/>
                  </a:lnTo>
                  <a:lnTo>
                    <a:pt x="14477" y="0"/>
                  </a:lnTo>
                  <a:close/>
                </a:path>
              </a:pathLst>
            </a:custGeom>
            <a:solidFill>
              <a:srgbClr val="FFFFFF"/>
            </a:solidFill>
          </p:spPr>
          <p:txBody>
            <a:bodyPr wrap="square" lIns="0" tIns="0" rIns="0" bIns="0" rtlCol="0"/>
            <a:lstStyle/>
            <a:p>
              <a:endParaRPr/>
            </a:p>
          </p:txBody>
        </p:sp>
        <p:sp>
          <p:nvSpPr>
            <p:cNvPr id="221" name="object 224"/>
            <p:cNvSpPr/>
            <p:nvPr/>
          </p:nvSpPr>
          <p:spPr>
            <a:xfrm>
              <a:off x="2871725" y="2936116"/>
              <a:ext cx="9672" cy="12090"/>
            </a:xfrm>
            <a:custGeom>
              <a:avLst/>
              <a:gdLst/>
              <a:ahLst/>
              <a:cxnLst/>
              <a:rect l="l" t="t" r="r" b="b"/>
              <a:pathLst>
                <a:path w="7619" h="9525">
                  <a:moveTo>
                    <a:pt x="3809" y="0"/>
                  </a:moveTo>
                  <a:lnTo>
                    <a:pt x="1523" y="1524"/>
                  </a:lnTo>
                  <a:lnTo>
                    <a:pt x="0" y="4572"/>
                  </a:lnTo>
                  <a:lnTo>
                    <a:pt x="1523" y="7620"/>
                  </a:lnTo>
                  <a:lnTo>
                    <a:pt x="3809" y="9144"/>
                  </a:lnTo>
                  <a:lnTo>
                    <a:pt x="6857" y="7620"/>
                  </a:lnTo>
                  <a:lnTo>
                    <a:pt x="7619" y="4572"/>
                  </a:lnTo>
                  <a:lnTo>
                    <a:pt x="6857" y="1524"/>
                  </a:lnTo>
                  <a:lnTo>
                    <a:pt x="3809" y="0"/>
                  </a:lnTo>
                  <a:close/>
                </a:path>
              </a:pathLst>
            </a:custGeom>
            <a:solidFill>
              <a:srgbClr val="FFFFFF"/>
            </a:solidFill>
          </p:spPr>
          <p:txBody>
            <a:bodyPr wrap="square" lIns="0" tIns="0" rIns="0" bIns="0" rtlCol="0"/>
            <a:lstStyle/>
            <a:p>
              <a:endParaRPr/>
            </a:p>
          </p:txBody>
        </p:sp>
        <p:sp>
          <p:nvSpPr>
            <p:cNvPr id="222" name="object 225"/>
            <p:cNvSpPr/>
            <p:nvPr/>
          </p:nvSpPr>
          <p:spPr>
            <a:xfrm>
              <a:off x="2870759" y="2935148"/>
              <a:ext cx="12090" cy="13702"/>
            </a:xfrm>
            <a:custGeom>
              <a:avLst/>
              <a:gdLst/>
              <a:ahLst/>
              <a:cxnLst/>
              <a:rect l="l" t="t" r="r" b="b"/>
              <a:pathLst>
                <a:path w="9525" h="10794">
                  <a:moveTo>
                    <a:pt x="6966" y="7946"/>
                  </a:moveTo>
                  <a:lnTo>
                    <a:pt x="5007" y="8926"/>
                  </a:lnTo>
                  <a:lnTo>
                    <a:pt x="5333" y="9144"/>
                  </a:lnTo>
                  <a:lnTo>
                    <a:pt x="2285" y="9144"/>
                  </a:lnTo>
                  <a:lnTo>
                    <a:pt x="4571" y="10668"/>
                  </a:lnTo>
                  <a:lnTo>
                    <a:pt x="5333" y="10668"/>
                  </a:lnTo>
                  <a:lnTo>
                    <a:pt x="8381" y="9144"/>
                  </a:lnTo>
                  <a:lnTo>
                    <a:pt x="8381" y="8382"/>
                  </a:lnTo>
                  <a:lnTo>
                    <a:pt x="6857" y="8382"/>
                  </a:lnTo>
                  <a:lnTo>
                    <a:pt x="6966" y="7946"/>
                  </a:lnTo>
                  <a:close/>
                </a:path>
                <a:path w="9525" h="10794">
                  <a:moveTo>
                    <a:pt x="5333" y="0"/>
                  </a:moveTo>
                  <a:lnTo>
                    <a:pt x="4571" y="0"/>
                  </a:lnTo>
                  <a:lnTo>
                    <a:pt x="2285" y="1524"/>
                  </a:lnTo>
                  <a:lnTo>
                    <a:pt x="1523" y="2286"/>
                  </a:lnTo>
                  <a:lnTo>
                    <a:pt x="0" y="5334"/>
                  </a:lnTo>
                  <a:lnTo>
                    <a:pt x="0" y="6096"/>
                  </a:lnTo>
                  <a:lnTo>
                    <a:pt x="1523" y="9144"/>
                  </a:lnTo>
                  <a:lnTo>
                    <a:pt x="4571" y="9144"/>
                  </a:lnTo>
                  <a:lnTo>
                    <a:pt x="5007" y="8926"/>
                  </a:lnTo>
                  <a:lnTo>
                    <a:pt x="4190" y="8382"/>
                  </a:lnTo>
                  <a:lnTo>
                    <a:pt x="3047" y="8382"/>
                  </a:lnTo>
                  <a:lnTo>
                    <a:pt x="1904" y="6096"/>
                  </a:lnTo>
                  <a:lnTo>
                    <a:pt x="1523" y="6096"/>
                  </a:lnTo>
                  <a:lnTo>
                    <a:pt x="1523" y="5334"/>
                  </a:lnTo>
                  <a:lnTo>
                    <a:pt x="1904" y="5334"/>
                  </a:lnTo>
                  <a:lnTo>
                    <a:pt x="3047" y="3048"/>
                  </a:lnTo>
                  <a:lnTo>
                    <a:pt x="5007" y="1741"/>
                  </a:lnTo>
                  <a:lnTo>
                    <a:pt x="4571" y="1524"/>
                  </a:lnTo>
                  <a:lnTo>
                    <a:pt x="8381" y="1524"/>
                  </a:lnTo>
                  <a:lnTo>
                    <a:pt x="5333" y="0"/>
                  </a:lnTo>
                  <a:close/>
                </a:path>
                <a:path w="9525" h="10794">
                  <a:moveTo>
                    <a:pt x="5007" y="8926"/>
                  </a:moveTo>
                  <a:lnTo>
                    <a:pt x="4571" y="9144"/>
                  </a:lnTo>
                  <a:lnTo>
                    <a:pt x="5333" y="9144"/>
                  </a:lnTo>
                  <a:lnTo>
                    <a:pt x="5007" y="8926"/>
                  </a:lnTo>
                  <a:close/>
                </a:path>
                <a:path w="9525" h="10794">
                  <a:moveTo>
                    <a:pt x="3047" y="7620"/>
                  </a:moveTo>
                  <a:lnTo>
                    <a:pt x="3047" y="8382"/>
                  </a:lnTo>
                  <a:lnTo>
                    <a:pt x="4190" y="8382"/>
                  </a:lnTo>
                  <a:lnTo>
                    <a:pt x="3047" y="7620"/>
                  </a:lnTo>
                  <a:close/>
                </a:path>
                <a:path w="9525" h="10794">
                  <a:moveTo>
                    <a:pt x="7619" y="7620"/>
                  </a:moveTo>
                  <a:lnTo>
                    <a:pt x="6966" y="7946"/>
                  </a:lnTo>
                  <a:lnTo>
                    <a:pt x="6857" y="8382"/>
                  </a:lnTo>
                  <a:lnTo>
                    <a:pt x="7619" y="7620"/>
                  </a:lnTo>
                  <a:close/>
                </a:path>
                <a:path w="9525" h="10794">
                  <a:moveTo>
                    <a:pt x="8572" y="7620"/>
                  </a:moveTo>
                  <a:lnTo>
                    <a:pt x="7619" y="7620"/>
                  </a:lnTo>
                  <a:lnTo>
                    <a:pt x="6857" y="8382"/>
                  </a:lnTo>
                  <a:lnTo>
                    <a:pt x="8381" y="8382"/>
                  </a:lnTo>
                  <a:lnTo>
                    <a:pt x="8572" y="7620"/>
                  </a:lnTo>
                  <a:close/>
                </a:path>
                <a:path w="9525" h="10794">
                  <a:moveTo>
                    <a:pt x="8381" y="2286"/>
                  </a:moveTo>
                  <a:lnTo>
                    <a:pt x="6857" y="2286"/>
                  </a:lnTo>
                  <a:lnTo>
                    <a:pt x="7619" y="3048"/>
                  </a:lnTo>
                  <a:lnTo>
                    <a:pt x="7048" y="3048"/>
                  </a:lnTo>
                  <a:lnTo>
                    <a:pt x="7619" y="5334"/>
                  </a:lnTo>
                  <a:lnTo>
                    <a:pt x="6966" y="7946"/>
                  </a:lnTo>
                  <a:lnTo>
                    <a:pt x="7619" y="7620"/>
                  </a:lnTo>
                  <a:lnTo>
                    <a:pt x="8572" y="7620"/>
                  </a:lnTo>
                  <a:lnTo>
                    <a:pt x="9143" y="5334"/>
                  </a:lnTo>
                  <a:lnTo>
                    <a:pt x="8572" y="3048"/>
                  </a:lnTo>
                  <a:lnTo>
                    <a:pt x="7619" y="3048"/>
                  </a:lnTo>
                  <a:lnTo>
                    <a:pt x="6966" y="2721"/>
                  </a:lnTo>
                  <a:lnTo>
                    <a:pt x="8490" y="2721"/>
                  </a:lnTo>
                  <a:lnTo>
                    <a:pt x="8381" y="2286"/>
                  </a:lnTo>
                  <a:close/>
                </a:path>
                <a:path w="9525" h="10794">
                  <a:moveTo>
                    <a:pt x="1523" y="5334"/>
                  </a:moveTo>
                  <a:lnTo>
                    <a:pt x="1523" y="6096"/>
                  </a:lnTo>
                  <a:lnTo>
                    <a:pt x="1714" y="5715"/>
                  </a:lnTo>
                  <a:lnTo>
                    <a:pt x="1523" y="5334"/>
                  </a:lnTo>
                  <a:close/>
                </a:path>
                <a:path w="9525" h="10794">
                  <a:moveTo>
                    <a:pt x="1714" y="5715"/>
                  </a:moveTo>
                  <a:lnTo>
                    <a:pt x="1523" y="6096"/>
                  </a:lnTo>
                  <a:lnTo>
                    <a:pt x="1904" y="6096"/>
                  </a:lnTo>
                  <a:lnTo>
                    <a:pt x="1714" y="5715"/>
                  </a:lnTo>
                  <a:close/>
                </a:path>
                <a:path w="9525" h="10794">
                  <a:moveTo>
                    <a:pt x="1904" y="5334"/>
                  </a:moveTo>
                  <a:lnTo>
                    <a:pt x="1523" y="5334"/>
                  </a:lnTo>
                  <a:lnTo>
                    <a:pt x="1714" y="5715"/>
                  </a:lnTo>
                  <a:lnTo>
                    <a:pt x="1904" y="5334"/>
                  </a:lnTo>
                  <a:close/>
                </a:path>
                <a:path w="9525" h="10794">
                  <a:moveTo>
                    <a:pt x="6857" y="2286"/>
                  </a:moveTo>
                  <a:lnTo>
                    <a:pt x="6966" y="2721"/>
                  </a:lnTo>
                  <a:lnTo>
                    <a:pt x="7619" y="3048"/>
                  </a:lnTo>
                  <a:lnTo>
                    <a:pt x="6857" y="2286"/>
                  </a:lnTo>
                  <a:close/>
                </a:path>
                <a:path w="9525" h="10794">
                  <a:moveTo>
                    <a:pt x="8381" y="1524"/>
                  </a:moveTo>
                  <a:lnTo>
                    <a:pt x="5333" y="1524"/>
                  </a:lnTo>
                  <a:lnTo>
                    <a:pt x="5007" y="1741"/>
                  </a:lnTo>
                  <a:lnTo>
                    <a:pt x="6966" y="2721"/>
                  </a:lnTo>
                  <a:lnTo>
                    <a:pt x="6857" y="2286"/>
                  </a:lnTo>
                  <a:lnTo>
                    <a:pt x="8381" y="2286"/>
                  </a:lnTo>
                  <a:lnTo>
                    <a:pt x="8381" y="1524"/>
                  </a:lnTo>
                  <a:close/>
                </a:path>
                <a:path w="9525" h="10794">
                  <a:moveTo>
                    <a:pt x="5333" y="1524"/>
                  </a:moveTo>
                  <a:lnTo>
                    <a:pt x="4571" y="1524"/>
                  </a:lnTo>
                  <a:lnTo>
                    <a:pt x="5007" y="1741"/>
                  </a:lnTo>
                  <a:lnTo>
                    <a:pt x="5333" y="1524"/>
                  </a:lnTo>
                  <a:close/>
                </a:path>
              </a:pathLst>
            </a:custGeom>
            <a:solidFill>
              <a:srgbClr val="FFFFFF"/>
            </a:solidFill>
          </p:spPr>
          <p:txBody>
            <a:bodyPr wrap="square" lIns="0" tIns="0" rIns="0" bIns="0" rtlCol="0"/>
            <a:lstStyle/>
            <a:p>
              <a:endParaRPr/>
            </a:p>
          </p:txBody>
        </p:sp>
        <p:sp>
          <p:nvSpPr>
            <p:cNvPr id="223" name="object 226"/>
            <p:cNvSpPr/>
            <p:nvPr/>
          </p:nvSpPr>
          <p:spPr>
            <a:xfrm>
              <a:off x="2880431" y="2941919"/>
              <a:ext cx="2418" cy="0"/>
            </a:xfrm>
            <a:custGeom>
              <a:avLst/>
              <a:gdLst/>
              <a:ahLst/>
              <a:cxnLst/>
              <a:rect l="l" t="t" r="r" b="b"/>
              <a:pathLst>
                <a:path w="1905">
                  <a:moveTo>
                    <a:pt x="0" y="0"/>
                  </a:moveTo>
                  <a:lnTo>
                    <a:pt x="1524" y="0"/>
                  </a:lnTo>
                </a:path>
              </a:pathLst>
            </a:custGeom>
            <a:solidFill>
              <a:srgbClr val="FFFFFF"/>
            </a:solidFill>
          </p:spPr>
          <p:txBody>
            <a:bodyPr wrap="square" lIns="0" tIns="0" rIns="0" bIns="0" rtlCol="0"/>
            <a:lstStyle/>
            <a:p>
              <a:endParaRPr/>
            </a:p>
          </p:txBody>
        </p:sp>
        <p:sp>
          <p:nvSpPr>
            <p:cNvPr id="224" name="object 227"/>
            <p:cNvSpPr/>
            <p:nvPr/>
          </p:nvSpPr>
          <p:spPr>
            <a:xfrm>
              <a:off x="1824261" y="2910969"/>
              <a:ext cx="12090" cy="13702"/>
            </a:xfrm>
            <a:custGeom>
              <a:avLst/>
              <a:gdLst/>
              <a:ahLst/>
              <a:cxnLst/>
              <a:rect l="l" t="t" r="r" b="b"/>
              <a:pathLst>
                <a:path w="9525" h="10794">
                  <a:moveTo>
                    <a:pt x="4571" y="0"/>
                  </a:moveTo>
                  <a:lnTo>
                    <a:pt x="1523" y="1524"/>
                  </a:lnTo>
                  <a:lnTo>
                    <a:pt x="0" y="4572"/>
                  </a:lnTo>
                  <a:lnTo>
                    <a:pt x="0" y="6096"/>
                  </a:lnTo>
                  <a:lnTo>
                    <a:pt x="1523" y="9144"/>
                  </a:lnTo>
                  <a:lnTo>
                    <a:pt x="4571" y="10668"/>
                  </a:lnTo>
                  <a:lnTo>
                    <a:pt x="8381" y="9144"/>
                  </a:lnTo>
                  <a:lnTo>
                    <a:pt x="9143" y="6096"/>
                  </a:lnTo>
                  <a:lnTo>
                    <a:pt x="9143" y="4572"/>
                  </a:lnTo>
                  <a:lnTo>
                    <a:pt x="8381" y="1524"/>
                  </a:lnTo>
                  <a:lnTo>
                    <a:pt x="4571" y="0"/>
                  </a:lnTo>
                  <a:close/>
                </a:path>
              </a:pathLst>
            </a:custGeom>
            <a:solidFill>
              <a:srgbClr val="FFFFFF"/>
            </a:solidFill>
          </p:spPr>
          <p:txBody>
            <a:bodyPr wrap="square" lIns="0" tIns="0" rIns="0" bIns="0" rtlCol="0"/>
            <a:lstStyle/>
            <a:p>
              <a:endParaRPr/>
            </a:p>
          </p:txBody>
        </p:sp>
        <p:sp>
          <p:nvSpPr>
            <p:cNvPr id="225" name="object 228"/>
            <p:cNvSpPr/>
            <p:nvPr/>
          </p:nvSpPr>
          <p:spPr>
            <a:xfrm>
              <a:off x="1822326" y="2909034"/>
              <a:ext cx="16926" cy="18537"/>
            </a:xfrm>
            <a:custGeom>
              <a:avLst/>
              <a:gdLst/>
              <a:ahLst/>
              <a:cxnLst/>
              <a:rect l="l" t="t" r="r" b="b"/>
              <a:pathLst>
                <a:path w="13334" h="14605">
                  <a:moveTo>
                    <a:pt x="5334" y="0"/>
                  </a:moveTo>
                  <a:lnTo>
                    <a:pt x="2286" y="1524"/>
                  </a:lnTo>
                  <a:lnTo>
                    <a:pt x="1524" y="2286"/>
                  </a:lnTo>
                  <a:lnTo>
                    <a:pt x="84" y="5164"/>
                  </a:lnTo>
                  <a:lnTo>
                    <a:pt x="0" y="8382"/>
                  </a:lnTo>
                  <a:lnTo>
                    <a:pt x="1524" y="11430"/>
                  </a:lnTo>
                  <a:lnTo>
                    <a:pt x="2286" y="12192"/>
                  </a:lnTo>
                  <a:lnTo>
                    <a:pt x="6858" y="14478"/>
                  </a:lnTo>
                  <a:lnTo>
                    <a:pt x="10668" y="12954"/>
                  </a:lnTo>
                  <a:lnTo>
                    <a:pt x="12192" y="11430"/>
                  </a:lnTo>
                  <a:lnTo>
                    <a:pt x="12382" y="10668"/>
                  </a:lnTo>
                  <a:lnTo>
                    <a:pt x="5334" y="10668"/>
                  </a:lnTo>
                  <a:lnTo>
                    <a:pt x="6180" y="10329"/>
                  </a:lnTo>
                  <a:lnTo>
                    <a:pt x="5334" y="9906"/>
                  </a:lnTo>
                  <a:lnTo>
                    <a:pt x="4572" y="9906"/>
                  </a:lnTo>
                  <a:lnTo>
                    <a:pt x="3810" y="9144"/>
                  </a:lnTo>
                  <a:lnTo>
                    <a:pt x="4191" y="9144"/>
                  </a:lnTo>
                  <a:lnTo>
                    <a:pt x="3048" y="6858"/>
                  </a:lnTo>
                  <a:lnTo>
                    <a:pt x="4191" y="4572"/>
                  </a:lnTo>
                  <a:lnTo>
                    <a:pt x="3810" y="4572"/>
                  </a:lnTo>
                  <a:lnTo>
                    <a:pt x="4572" y="3810"/>
                  </a:lnTo>
                  <a:lnTo>
                    <a:pt x="5334" y="3810"/>
                  </a:lnTo>
                  <a:lnTo>
                    <a:pt x="6180" y="1693"/>
                  </a:lnTo>
                  <a:lnTo>
                    <a:pt x="5334" y="0"/>
                  </a:lnTo>
                  <a:close/>
                </a:path>
                <a:path w="13334" h="14605">
                  <a:moveTo>
                    <a:pt x="6180" y="10329"/>
                  </a:moveTo>
                  <a:lnTo>
                    <a:pt x="5334" y="10668"/>
                  </a:lnTo>
                  <a:lnTo>
                    <a:pt x="6858" y="10668"/>
                  </a:lnTo>
                  <a:lnTo>
                    <a:pt x="6180" y="10329"/>
                  </a:lnTo>
                  <a:close/>
                </a:path>
                <a:path w="13334" h="14605">
                  <a:moveTo>
                    <a:pt x="8720" y="9313"/>
                  </a:moveTo>
                  <a:lnTo>
                    <a:pt x="6180" y="10329"/>
                  </a:lnTo>
                  <a:lnTo>
                    <a:pt x="6858" y="10668"/>
                  </a:lnTo>
                  <a:lnTo>
                    <a:pt x="8382" y="10668"/>
                  </a:lnTo>
                  <a:lnTo>
                    <a:pt x="8720" y="9313"/>
                  </a:lnTo>
                  <a:close/>
                </a:path>
                <a:path w="13334" h="14605">
                  <a:moveTo>
                    <a:pt x="9144" y="9144"/>
                  </a:moveTo>
                  <a:lnTo>
                    <a:pt x="8720" y="9313"/>
                  </a:lnTo>
                  <a:lnTo>
                    <a:pt x="8382" y="10668"/>
                  </a:lnTo>
                  <a:lnTo>
                    <a:pt x="9144" y="9144"/>
                  </a:lnTo>
                  <a:close/>
                </a:path>
                <a:path w="13334" h="14605">
                  <a:moveTo>
                    <a:pt x="12763" y="9144"/>
                  </a:moveTo>
                  <a:lnTo>
                    <a:pt x="9144" y="9144"/>
                  </a:lnTo>
                  <a:lnTo>
                    <a:pt x="8382" y="10668"/>
                  </a:lnTo>
                  <a:lnTo>
                    <a:pt x="12382" y="10668"/>
                  </a:lnTo>
                  <a:lnTo>
                    <a:pt x="12763" y="9144"/>
                  </a:lnTo>
                  <a:close/>
                </a:path>
                <a:path w="13334" h="14605">
                  <a:moveTo>
                    <a:pt x="3810" y="9144"/>
                  </a:moveTo>
                  <a:lnTo>
                    <a:pt x="4572" y="9906"/>
                  </a:lnTo>
                  <a:lnTo>
                    <a:pt x="4318" y="9398"/>
                  </a:lnTo>
                  <a:lnTo>
                    <a:pt x="3810" y="9144"/>
                  </a:lnTo>
                  <a:close/>
                </a:path>
                <a:path w="13334" h="14605">
                  <a:moveTo>
                    <a:pt x="4318" y="9398"/>
                  </a:moveTo>
                  <a:lnTo>
                    <a:pt x="4572" y="9906"/>
                  </a:lnTo>
                  <a:lnTo>
                    <a:pt x="5334" y="9906"/>
                  </a:lnTo>
                  <a:lnTo>
                    <a:pt x="4318" y="9398"/>
                  </a:lnTo>
                  <a:close/>
                </a:path>
                <a:path w="13334" h="14605">
                  <a:moveTo>
                    <a:pt x="4191" y="9144"/>
                  </a:moveTo>
                  <a:lnTo>
                    <a:pt x="3810" y="9144"/>
                  </a:lnTo>
                  <a:lnTo>
                    <a:pt x="4318" y="9398"/>
                  </a:lnTo>
                  <a:lnTo>
                    <a:pt x="4191" y="9144"/>
                  </a:lnTo>
                  <a:close/>
                </a:path>
                <a:path w="13334" h="14605">
                  <a:moveTo>
                    <a:pt x="12954" y="6096"/>
                  </a:moveTo>
                  <a:lnTo>
                    <a:pt x="9144" y="6096"/>
                  </a:lnTo>
                  <a:lnTo>
                    <a:pt x="9144" y="7620"/>
                  </a:lnTo>
                  <a:lnTo>
                    <a:pt x="8720" y="9313"/>
                  </a:lnTo>
                  <a:lnTo>
                    <a:pt x="9144" y="9144"/>
                  </a:lnTo>
                  <a:lnTo>
                    <a:pt x="12763" y="9144"/>
                  </a:lnTo>
                  <a:lnTo>
                    <a:pt x="12954" y="8382"/>
                  </a:lnTo>
                  <a:lnTo>
                    <a:pt x="12954" y="6096"/>
                  </a:lnTo>
                  <a:close/>
                </a:path>
                <a:path w="13334" h="14605">
                  <a:moveTo>
                    <a:pt x="3810" y="6096"/>
                  </a:moveTo>
                  <a:lnTo>
                    <a:pt x="3048" y="6858"/>
                  </a:lnTo>
                  <a:lnTo>
                    <a:pt x="3810" y="7620"/>
                  </a:lnTo>
                  <a:lnTo>
                    <a:pt x="3810" y="6096"/>
                  </a:lnTo>
                  <a:close/>
                </a:path>
                <a:path w="13334" h="14605">
                  <a:moveTo>
                    <a:pt x="12382" y="3810"/>
                  </a:moveTo>
                  <a:lnTo>
                    <a:pt x="8382" y="3810"/>
                  </a:lnTo>
                  <a:lnTo>
                    <a:pt x="9144" y="5334"/>
                  </a:lnTo>
                  <a:lnTo>
                    <a:pt x="8763" y="5334"/>
                  </a:lnTo>
                  <a:lnTo>
                    <a:pt x="9144" y="6858"/>
                  </a:lnTo>
                  <a:lnTo>
                    <a:pt x="9144" y="6096"/>
                  </a:lnTo>
                  <a:lnTo>
                    <a:pt x="12954" y="6096"/>
                  </a:lnTo>
                  <a:lnTo>
                    <a:pt x="12763" y="5334"/>
                  </a:lnTo>
                  <a:lnTo>
                    <a:pt x="9144" y="5334"/>
                  </a:lnTo>
                  <a:lnTo>
                    <a:pt x="8720" y="5164"/>
                  </a:lnTo>
                  <a:lnTo>
                    <a:pt x="12721" y="5164"/>
                  </a:lnTo>
                  <a:lnTo>
                    <a:pt x="12382" y="3810"/>
                  </a:lnTo>
                  <a:close/>
                </a:path>
                <a:path w="13334" h="14605">
                  <a:moveTo>
                    <a:pt x="8382" y="3810"/>
                  </a:moveTo>
                  <a:lnTo>
                    <a:pt x="8720" y="5164"/>
                  </a:lnTo>
                  <a:lnTo>
                    <a:pt x="9144" y="5334"/>
                  </a:lnTo>
                  <a:lnTo>
                    <a:pt x="8382" y="3810"/>
                  </a:lnTo>
                  <a:close/>
                </a:path>
                <a:path w="13334" h="14605">
                  <a:moveTo>
                    <a:pt x="6858" y="0"/>
                  </a:moveTo>
                  <a:lnTo>
                    <a:pt x="6180" y="1693"/>
                  </a:lnTo>
                  <a:lnTo>
                    <a:pt x="6858" y="3048"/>
                  </a:lnTo>
                  <a:lnTo>
                    <a:pt x="5334" y="3810"/>
                  </a:lnTo>
                  <a:lnTo>
                    <a:pt x="8720" y="5164"/>
                  </a:lnTo>
                  <a:lnTo>
                    <a:pt x="8382" y="3810"/>
                  </a:lnTo>
                  <a:lnTo>
                    <a:pt x="12382" y="3810"/>
                  </a:lnTo>
                  <a:lnTo>
                    <a:pt x="12192" y="3048"/>
                  </a:lnTo>
                  <a:lnTo>
                    <a:pt x="10668" y="1524"/>
                  </a:lnTo>
                  <a:lnTo>
                    <a:pt x="6858" y="0"/>
                  </a:lnTo>
                  <a:close/>
                </a:path>
                <a:path w="13334" h="14605">
                  <a:moveTo>
                    <a:pt x="4572" y="3810"/>
                  </a:moveTo>
                  <a:lnTo>
                    <a:pt x="3810" y="4572"/>
                  </a:lnTo>
                  <a:lnTo>
                    <a:pt x="4318" y="4318"/>
                  </a:lnTo>
                  <a:lnTo>
                    <a:pt x="4572" y="3810"/>
                  </a:lnTo>
                  <a:close/>
                </a:path>
                <a:path w="13334" h="14605">
                  <a:moveTo>
                    <a:pt x="4318" y="4318"/>
                  </a:moveTo>
                  <a:lnTo>
                    <a:pt x="3810" y="4572"/>
                  </a:lnTo>
                  <a:lnTo>
                    <a:pt x="4191" y="4572"/>
                  </a:lnTo>
                  <a:lnTo>
                    <a:pt x="4318" y="4318"/>
                  </a:lnTo>
                  <a:close/>
                </a:path>
                <a:path w="13334" h="14605">
                  <a:moveTo>
                    <a:pt x="5334" y="3810"/>
                  </a:moveTo>
                  <a:lnTo>
                    <a:pt x="4572" y="3810"/>
                  </a:lnTo>
                  <a:lnTo>
                    <a:pt x="4318" y="4318"/>
                  </a:lnTo>
                  <a:lnTo>
                    <a:pt x="5334" y="3810"/>
                  </a:lnTo>
                  <a:close/>
                </a:path>
                <a:path w="13334" h="14605">
                  <a:moveTo>
                    <a:pt x="6180" y="1693"/>
                  </a:moveTo>
                  <a:lnTo>
                    <a:pt x="5334" y="3810"/>
                  </a:lnTo>
                  <a:lnTo>
                    <a:pt x="6858" y="3048"/>
                  </a:lnTo>
                  <a:lnTo>
                    <a:pt x="6180" y="1693"/>
                  </a:lnTo>
                  <a:close/>
                </a:path>
              </a:pathLst>
            </a:custGeom>
            <a:solidFill>
              <a:srgbClr val="FFFFFF"/>
            </a:solidFill>
          </p:spPr>
          <p:txBody>
            <a:bodyPr wrap="square" lIns="0" tIns="0" rIns="0" bIns="0" rtlCol="0"/>
            <a:lstStyle/>
            <a:p>
              <a:endParaRPr/>
            </a:p>
          </p:txBody>
        </p:sp>
        <p:sp>
          <p:nvSpPr>
            <p:cNvPr id="226" name="object 229"/>
            <p:cNvSpPr/>
            <p:nvPr/>
          </p:nvSpPr>
          <p:spPr>
            <a:xfrm>
              <a:off x="1829095" y="2909034"/>
              <a:ext cx="2418" cy="4836"/>
            </a:xfrm>
            <a:custGeom>
              <a:avLst/>
              <a:gdLst/>
              <a:ahLst/>
              <a:cxnLst/>
              <a:rect l="l" t="t" r="r" b="b"/>
              <a:pathLst>
                <a:path w="1905" h="3810">
                  <a:moveTo>
                    <a:pt x="846" y="1693"/>
                  </a:moveTo>
                  <a:lnTo>
                    <a:pt x="0" y="3810"/>
                  </a:lnTo>
                  <a:lnTo>
                    <a:pt x="1524" y="3048"/>
                  </a:lnTo>
                  <a:lnTo>
                    <a:pt x="846" y="1693"/>
                  </a:lnTo>
                  <a:close/>
                </a:path>
                <a:path w="1905" h="3810">
                  <a:moveTo>
                    <a:pt x="1524" y="0"/>
                  </a:moveTo>
                  <a:lnTo>
                    <a:pt x="0" y="0"/>
                  </a:lnTo>
                  <a:lnTo>
                    <a:pt x="846" y="1693"/>
                  </a:lnTo>
                  <a:lnTo>
                    <a:pt x="1524" y="0"/>
                  </a:lnTo>
                  <a:close/>
                </a:path>
              </a:pathLst>
            </a:custGeom>
            <a:solidFill>
              <a:srgbClr val="FFFFFF"/>
            </a:solidFill>
          </p:spPr>
          <p:txBody>
            <a:bodyPr wrap="square" lIns="0" tIns="0" rIns="0" bIns="0" rtlCol="0"/>
            <a:lstStyle/>
            <a:p>
              <a:endParaRPr/>
            </a:p>
          </p:txBody>
        </p:sp>
      </p:grpSp>
      <p:cxnSp>
        <p:nvCxnSpPr>
          <p:cNvPr id="338" name="Straight Arrow Connector 337"/>
          <p:cNvCxnSpPr/>
          <p:nvPr/>
        </p:nvCxnSpPr>
        <p:spPr bwMode="auto">
          <a:xfrm>
            <a:off x="2227478" y="2219632"/>
            <a:ext cx="0" cy="33016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39" name="object 126"/>
          <p:cNvSpPr txBox="1"/>
          <p:nvPr/>
        </p:nvSpPr>
        <p:spPr>
          <a:xfrm>
            <a:off x="27960" y="2497929"/>
            <a:ext cx="160587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T-GM</a:t>
            </a:r>
            <a:br>
              <a:rPr lang="es-ES" sz="800" b="1" spc="-5" dirty="0">
                <a:solidFill>
                  <a:srgbClr val="00007F"/>
                </a:solidFill>
                <a:latin typeface="Verdana"/>
                <a:cs typeface="Verdana"/>
              </a:rPr>
            </a:br>
            <a:r>
              <a:rPr lang="es-ES" sz="800" spc="-5" dirty="0">
                <a:solidFill>
                  <a:srgbClr val="00007F"/>
                </a:solidFill>
                <a:latin typeface="Verdana"/>
                <a:cs typeface="Verdana"/>
              </a:rPr>
              <a:t>(Grand Master PTP)</a:t>
            </a:r>
            <a:endParaRPr sz="800" dirty="0">
              <a:latin typeface="Verdana"/>
              <a:cs typeface="Verdana"/>
            </a:endParaRPr>
          </a:p>
        </p:txBody>
      </p:sp>
      <p:sp>
        <p:nvSpPr>
          <p:cNvPr id="340" name="object 126"/>
          <p:cNvSpPr txBox="1"/>
          <p:nvPr/>
        </p:nvSpPr>
        <p:spPr>
          <a:xfrm>
            <a:off x="-48948" y="1838681"/>
            <a:ext cx="1718540" cy="394339"/>
          </a:xfrm>
          <a:prstGeom prst="rect">
            <a:avLst/>
          </a:prstGeom>
        </p:spPr>
        <p:txBody>
          <a:bodyPr vert="horz" wrap="square" lIns="0" tIns="12065" rIns="0" bIns="0" rtlCol="0">
            <a:spAutoFit/>
          </a:bodyPr>
          <a:lstStyle/>
          <a:p>
            <a:pPr marL="12700" algn="ctr">
              <a:spcBef>
                <a:spcPts val="95"/>
              </a:spcBef>
            </a:pPr>
            <a:r>
              <a:rPr lang="es-ES" sz="800" b="1" spc="-5" dirty="0">
                <a:solidFill>
                  <a:srgbClr val="00007F"/>
                </a:solidFill>
                <a:latin typeface="Verdana"/>
                <a:cs typeface="Verdana"/>
              </a:rPr>
              <a:t>PRTC </a:t>
            </a:r>
            <a:br>
              <a:rPr lang="es-ES" sz="800" b="1" spc="-5" dirty="0">
                <a:solidFill>
                  <a:srgbClr val="00007F"/>
                </a:solidFill>
                <a:latin typeface="Verdana"/>
                <a:cs typeface="Verdana"/>
              </a:rPr>
            </a:br>
            <a:r>
              <a:rPr lang="es-ES" sz="800" spc="-5" dirty="0">
                <a:solidFill>
                  <a:srgbClr val="00007F"/>
                </a:solidFill>
                <a:latin typeface="Verdana"/>
                <a:cs typeface="Verdana"/>
              </a:rPr>
              <a:t>(</a:t>
            </a:r>
            <a:r>
              <a:rPr lang="en-US" sz="800" spc="-5" dirty="0">
                <a:solidFill>
                  <a:srgbClr val="00007F"/>
                </a:solidFill>
                <a:latin typeface="Verdana"/>
                <a:cs typeface="Verdana"/>
              </a:rPr>
              <a:t>Primary Reference Clock)</a:t>
            </a:r>
            <a:endParaRPr lang="en-US" sz="800" dirty="0">
              <a:latin typeface="Verdana"/>
              <a:cs typeface="Verdana"/>
            </a:endParaRPr>
          </a:p>
          <a:p>
            <a:pPr marL="12700" algn="ctr">
              <a:lnSpc>
                <a:spcPct val="100000"/>
              </a:lnSpc>
              <a:spcBef>
                <a:spcPts val="95"/>
              </a:spcBef>
            </a:pPr>
            <a:endParaRPr sz="800" dirty="0">
              <a:latin typeface="Verdana"/>
              <a:cs typeface="Verdana"/>
            </a:endParaRPr>
          </a:p>
        </p:txBody>
      </p:sp>
      <p:cxnSp>
        <p:nvCxnSpPr>
          <p:cNvPr id="341" name="Straight Arrow Connector 340"/>
          <p:cNvCxnSpPr/>
          <p:nvPr/>
        </p:nvCxnSpPr>
        <p:spPr bwMode="auto">
          <a:xfrm>
            <a:off x="2225277" y="2813454"/>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45" name="object 126"/>
          <p:cNvSpPr txBox="1"/>
          <p:nvPr/>
        </p:nvSpPr>
        <p:spPr>
          <a:xfrm>
            <a:off x="341406" y="3320556"/>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T-BC</a:t>
            </a:r>
            <a:br>
              <a:rPr lang="es-ES" sz="800" b="1" spc="-5" dirty="0">
                <a:solidFill>
                  <a:srgbClr val="00007F"/>
                </a:solidFill>
                <a:latin typeface="Verdana"/>
                <a:cs typeface="Verdana"/>
              </a:rPr>
            </a:br>
            <a:r>
              <a:rPr lang="es-ES" sz="800" spc="-5" dirty="0">
                <a:solidFill>
                  <a:srgbClr val="00007F"/>
                </a:solidFill>
                <a:latin typeface="Verdana"/>
                <a:cs typeface="Verdana"/>
              </a:rPr>
              <a:t>(</a:t>
            </a:r>
            <a:r>
              <a:rPr lang="es-ES" sz="800" spc="-5" dirty="0" err="1">
                <a:solidFill>
                  <a:srgbClr val="00007F"/>
                </a:solidFill>
                <a:latin typeface="Verdana"/>
                <a:cs typeface="Verdana"/>
              </a:rPr>
              <a:t>Boundary</a:t>
            </a:r>
            <a:r>
              <a:rPr lang="es-ES" sz="800" spc="-5" dirty="0">
                <a:solidFill>
                  <a:srgbClr val="00007F"/>
                </a:solidFill>
                <a:latin typeface="Verdana"/>
                <a:cs typeface="Verdana"/>
              </a:rPr>
              <a:t> </a:t>
            </a:r>
            <a:r>
              <a:rPr lang="es-ES" sz="800" spc="-5" dirty="0" err="1">
                <a:solidFill>
                  <a:srgbClr val="00007F"/>
                </a:solidFill>
                <a:latin typeface="Verdana"/>
                <a:cs typeface="Verdana"/>
              </a:rPr>
              <a:t>Clock</a:t>
            </a:r>
            <a:r>
              <a:rPr lang="es-ES" sz="800" spc="-5" dirty="0">
                <a:solidFill>
                  <a:srgbClr val="00007F"/>
                </a:solidFill>
                <a:latin typeface="Verdana"/>
                <a:cs typeface="Verdana"/>
              </a:rPr>
              <a:t>)</a:t>
            </a:r>
            <a:endParaRPr sz="800" dirty="0">
              <a:latin typeface="Verdana"/>
              <a:cs typeface="Verdana"/>
            </a:endParaRPr>
          </a:p>
        </p:txBody>
      </p:sp>
      <p:sp>
        <p:nvSpPr>
          <p:cNvPr id="346" name="object 126"/>
          <p:cNvSpPr txBox="1"/>
          <p:nvPr/>
        </p:nvSpPr>
        <p:spPr>
          <a:xfrm>
            <a:off x="316017" y="4794962"/>
            <a:ext cx="924149" cy="258404"/>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T-TSC</a:t>
            </a:r>
            <a:br>
              <a:rPr lang="es-ES" sz="800" b="1" spc="-5" dirty="0">
                <a:solidFill>
                  <a:srgbClr val="00007F"/>
                </a:solidFill>
                <a:latin typeface="Verdana"/>
                <a:cs typeface="Verdana"/>
              </a:rPr>
            </a:br>
            <a:r>
              <a:rPr lang="es-ES" sz="800" spc="-5" dirty="0">
                <a:solidFill>
                  <a:srgbClr val="00007F"/>
                </a:solidFill>
                <a:latin typeface="Verdana"/>
                <a:cs typeface="Verdana"/>
              </a:rPr>
              <a:t>(Salve </a:t>
            </a:r>
            <a:r>
              <a:rPr lang="es-ES" sz="800" spc="-5" dirty="0" err="1">
                <a:solidFill>
                  <a:srgbClr val="00007F"/>
                </a:solidFill>
                <a:latin typeface="Verdana"/>
                <a:cs typeface="Verdana"/>
              </a:rPr>
              <a:t>Clock</a:t>
            </a:r>
            <a:r>
              <a:rPr lang="es-ES" sz="800" spc="-5" dirty="0">
                <a:solidFill>
                  <a:srgbClr val="00007F"/>
                </a:solidFill>
                <a:latin typeface="Verdana"/>
                <a:cs typeface="Verdana"/>
              </a:rPr>
              <a:t>)</a:t>
            </a:r>
            <a:endParaRPr sz="800" dirty="0">
              <a:latin typeface="Verdana"/>
              <a:cs typeface="Verdana"/>
            </a:endParaRPr>
          </a:p>
        </p:txBody>
      </p:sp>
      <p:sp>
        <p:nvSpPr>
          <p:cNvPr id="347" name="object 126"/>
          <p:cNvSpPr txBox="1"/>
          <p:nvPr/>
        </p:nvSpPr>
        <p:spPr>
          <a:xfrm>
            <a:off x="1756496" y="5820761"/>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b="1" spc="-5" dirty="0">
                <a:solidFill>
                  <a:srgbClr val="00007F"/>
                </a:solidFill>
                <a:latin typeface="Verdana"/>
                <a:cs typeface="Verdana"/>
              </a:rPr>
              <a:t>1PPS</a:t>
            </a:r>
            <a:endParaRPr sz="800" dirty="0">
              <a:latin typeface="Verdana"/>
              <a:cs typeface="Verdana"/>
            </a:endParaRPr>
          </a:p>
        </p:txBody>
      </p:sp>
      <p:cxnSp>
        <p:nvCxnSpPr>
          <p:cNvPr id="349" name="Straight Arrow Connector 348"/>
          <p:cNvCxnSpPr/>
          <p:nvPr/>
        </p:nvCxnSpPr>
        <p:spPr bwMode="auto">
          <a:xfrm>
            <a:off x="2216490" y="5237634"/>
            <a:ext cx="2153" cy="499338"/>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0" name="object 126"/>
          <p:cNvSpPr txBox="1"/>
          <p:nvPr/>
        </p:nvSpPr>
        <p:spPr>
          <a:xfrm>
            <a:off x="1749231" y="4198704"/>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Ethernet / IP</a:t>
            </a:r>
            <a:endParaRPr sz="800" dirty="0">
              <a:latin typeface="Verdana"/>
              <a:cs typeface="Verdana"/>
            </a:endParaRPr>
          </a:p>
        </p:txBody>
      </p:sp>
      <p:grpSp>
        <p:nvGrpSpPr>
          <p:cNvPr id="377" name="Group 376"/>
          <p:cNvGrpSpPr/>
          <p:nvPr/>
        </p:nvGrpSpPr>
        <p:grpSpPr>
          <a:xfrm rot="19757381" flipH="1">
            <a:off x="3741105" y="1143426"/>
            <a:ext cx="1219675" cy="1190311"/>
            <a:chOff x="3759849" y="1225555"/>
            <a:chExt cx="1213171" cy="1190311"/>
          </a:xfrm>
        </p:grpSpPr>
        <p:sp>
          <p:nvSpPr>
            <p:cNvPr id="373" name="object 898"/>
            <p:cNvSpPr/>
            <p:nvPr/>
          </p:nvSpPr>
          <p:spPr>
            <a:xfrm>
              <a:off x="3759849" y="1225555"/>
              <a:ext cx="538868" cy="541913"/>
            </a:xfrm>
            <a:prstGeom prst="rect">
              <a:avLst/>
            </a:prstGeom>
            <a:blipFill>
              <a:blip r:embed="rId6" cstate="print"/>
              <a:stretch>
                <a:fillRect/>
              </a:stretch>
            </a:blipFill>
          </p:spPr>
          <p:txBody>
            <a:bodyPr wrap="square" lIns="0" tIns="0" rIns="0" bIns="0" rtlCol="0"/>
            <a:lstStyle/>
            <a:p>
              <a:endParaRPr/>
            </a:p>
          </p:txBody>
        </p:sp>
        <p:sp>
          <p:nvSpPr>
            <p:cNvPr id="374" name="object 899"/>
            <p:cNvSpPr/>
            <p:nvPr/>
          </p:nvSpPr>
          <p:spPr>
            <a:xfrm>
              <a:off x="4279601" y="1717112"/>
              <a:ext cx="171450" cy="171450"/>
            </a:xfrm>
            <a:prstGeom prst="rect">
              <a:avLst/>
            </a:prstGeom>
            <a:blipFill>
              <a:blip r:embed="rId7" cstate="print"/>
              <a:stretch>
                <a:fillRect/>
              </a:stretch>
            </a:blipFill>
          </p:spPr>
          <p:txBody>
            <a:bodyPr wrap="square" lIns="0" tIns="0" rIns="0" bIns="0" rtlCol="0"/>
            <a:lstStyle/>
            <a:p>
              <a:endParaRPr/>
            </a:p>
          </p:txBody>
        </p:sp>
        <p:sp>
          <p:nvSpPr>
            <p:cNvPr id="375" name="object 901"/>
            <p:cNvSpPr/>
            <p:nvPr/>
          </p:nvSpPr>
          <p:spPr>
            <a:xfrm>
              <a:off x="4368754" y="1774262"/>
              <a:ext cx="288290" cy="319405"/>
            </a:xfrm>
            <a:custGeom>
              <a:avLst/>
              <a:gdLst/>
              <a:ahLst/>
              <a:cxnLst/>
              <a:rect l="l" t="t" r="r" b="b"/>
              <a:pathLst>
                <a:path w="288290" h="319405">
                  <a:moveTo>
                    <a:pt x="90677" y="289560"/>
                  </a:moveTo>
                  <a:lnTo>
                    <a:pt x="61721" y="300228"/>
                  </a:lnTo>
                  <a:lnTo>
                    <a:pt x="46481" y="304800"/>
                  </a:lnTo>
                  <a:lnTo>
                    <a:pt x="31241" y="307848"/>
                  </a:lnTo>
                  <a:lnTo>
                    <a:pt x="32003" y="307848"/>
                  </a:lnTo>
                  <a:lnTo>
                    <a:pt x="16001" y="310896"/>
                  </a:lnTo>
                  <a:lnTo>
                    <a:pt x="0" y="313182"/>
                  </a:lnTo>
                  <a:lnTo>
                    <a:pt x="0" y="319278"/>
                  </a:lnTo>
                  <a:lnTo>
                    <a:pt x="761" y="319278"/>
                  </a:lnTo>
                  <a:lnTo>
                    <a:pt x="16763" y="316992"/>
                  </a:lnTo>
                  <a:lnTo>
                    <a:pt x="48005" y="310896"/>
                  </a:lnTo>
                  <a:lnTo>
                    <a:pt x="63245" y="306324"/>
                  </a:lnTo>
                  <a:lnTo>
                    <a:pt x="64007" y="306324"/>
                  </a:lnTo>
                  <a:lnTo>
                    <a:pt x="92963" y="295656"/>
                  </a:lnTo>
                  <a:lnTo>
                    <a:pt x="104965" y="290322"/>
                  </a:lnTo>
                  <a:lnTo>
                    <a:pt x="90677" y="290322"/>
                  </a:lnTo>
                  <a:lnTo>
                    <a:pt x="90677" y="289560"/>
                  </a:lnTo>
                  <a:close/>
                </a:path>
                <a:path w="288290" h="319405">
                  <a:moveTo>
                    <a:pt x="198577" y="222504"/>
                  </a:moveTo>
                  <a:lnTo>
                    <a:pt x="190499" y="222504"/>
                  </a:lnTo>
                  <a:lnTo>
                    <a:pt x="189737" y="223265"/>
                  </a:lnTo>
                  <a:lnTo>
                    <a:pt x="168401" y="243078"/>
                  </a:lnTo>
                  <a:lnTo>
                    <a:pt x="144017" y="261365"/>
                  </a:lnTo>
                  <a:lnTo>
                    <a:pt x="131063" y="268986"/>
                  </a:lnTo>
                  <a:lnTo>
                    <a:pt x="103631" y="284226"/>
                  </a:lnTo>
                  <a:lnTo>
                    <a:pt x="104393" y="284226"/>
                  </a:lnTo>
                  <a:lnTo>
                    <a:pt x="90677" y="290322"/>
                  </a:lnTo>
                  <a:lnTo>
                    <a:pt x="104965" y="290322"/>
                  </a:lnTo>
                  <a:lnTo>
                    <a:pt x="106679" y="289560"/>
                  </a:lnTo>
                  <a:lnTo>
                    <a:pt x="134111" y="274320"/>
                  </a:lnTo>
                  <a:lnTo>
                    <a:pt x="147065" y="266700"/>
                  </a:lnTo>
                  <a:lnTo>
                    <a:pt x="147827" y="265938"/>
                  </a:lnTo>
                  <a:lnTo>
                    <a:pt x="172211" y="247650"/>
                  </a:lnTo>
                  <a:lnTo>
                    <a:pt x="194309" y="227076"/>
                  </a:lnTo>
                  <a:lnTo>
                    <a:pt x="198577" y="222504"/>
                  </a:lnTo>
                  <a:close/>
                </a:path>
                <a:path w="288290" h="319405">
                  <a:moveTo>
                    <a:pt x="190118" y="222857"/>
                  </a:moveTo>
                  <a:lnTo>
                    <a:pt x="189679" y="223265"/>
                  </a:lnTo>
                  <a:lnTo>
                    <a:pt x="190118" y="222857"/>
                  </a:lnTo>
                  <a:close/>
                </a:path>
                <a:path w="288290" h="319405">
                  <a:moveTo>
                    <a:pt x="190499" y="222504"/>
                  </a:moveTo>
                  <a:lnTo>
                    <a:pt x="190118" y="222857"/>
                  </a:lnTo>
                  <a:lnTo>
                    <a:pt x="189737" y="223265"/>
                  </a:lnTo>
                  <a:lnTo>
                    <a:pt x="190499" y="222504"/>
                  </a:lnTo>
                  <a:close/>
                </a:path>
                <a:path w="288290" h="319405">
                  <a:moveTo>
                    <a:pt x="251459" y="136398"/>
                  </a:moveTo>
                  <a:lnTo>
                    <a:pt x="228599" y="176022"/>
                  </a:lnTo>
                  <a:lnTo>
                    <a:pt x="200405" y="211836"/>
                  </a:lnTo>
                  <a:lnTo>
                    <a:pt x="190118" y="222857"/>
                  </a:lnTo>
                  <a:lnTo>
                    <a:pt x="190499" y="222504"/>
                  </a:lnTo>
                  <a:lnTo>
                    <a:pt x="198577" y="222504"/>
                  </a:lnTo>
                  <a:lnTo>
                    <a:pt x="204977" y="215646"/>
                  </a:lnTo>
                  <a:lnTo>
                    <a:pt x="214883" y="204215"/>
                  </a:lnTo>
                  <a:lnTo>
                    <a:pt x="224789" y="192024"/>
                  </a:lnTo>
                  <a:lnTo>
                    <a:pt x="225551" y="192024"/>
                  </a:lnTo>
                  <a:lnTo>
                    <a:pt x="233933" y="179832"/>
                  </a:lnTo>
                  <a:lnTo>
                    <a:pt x="233933" y="179070"/>
                  </a:lnTo>
                  <a:lnTo>
                    <a:pt x="242315" y="166116"/>
                  </a:lnTo>
                  <a:lnTo>
                    <a:pt x="249935" y="153162"/>
                  </a:lnTo>
                  <a:lnTo>
                    <a:pt x="256793" y="139446"/>
                  </a:lnTo>
                  <a:lnTo>
                    <a:pt x="257876" y="137160"/>
                  </a:lnTo>
                  <a:lnTo>
                    <a:pt x="251459" y="137160"/>
                  </a:lnTo>
                  <a:lnTo>
                    <a:pt x="251459" y="136398"/>
                  </a:lnTo>
                  <a:close/>
                </a:path>
                <a:path w="288290" h="319405">
                  <a:moveTo>
                    <a:pt x="275843" y="63246"/>
                  </a:moveTo>
                  <a:lnTo>
                    <a:pt x="268223" y="93726"/>
                  </a:lnTo>
                  <a:lnTo>
                    <a:pt x="257555" y="122682"/>
                  </a:lnTo>
                  <a:lnTo>
                    <a:pt x="258317" y="122682"/>
                  </a:lnTo>
                  <a:lnTo>
                    <a:pt x="251459" y="137160"/>
                  </a:lnTo>
                  <a:lnTo>
                    <a:pt x="257876" y="137160"/>
                  </a:lnTo>
                  <a:lnTo>
                    <a:pt x="263651" y="124968"/>
                  </a:lnTo>
                  <a:lnTo>
                    <a:pt x="274319" y="96012"/>
                  </a:lnTo>
                  <a:lnTo>
                    <a:pt x="274319" y="95250"/>
                  </a:lnTo>
                  <a:lnTo>
                    <a:pt x="281939" y="64769"/>
                  </a:lnTo>
                  <a:lnTo>
                    <a:pt x="282085" y="64008"/>
                  </a:lnTo>
                  <a:lnTo>
                    <a:pt x="275843" y="64008"/>
                  </a:lnTo>
                  <a:lnTo>
                    <a:pt x="275843" y="63246"/>
                  </a:lnTo>
                  <a:close/>
                </a:path>
                <a:path w="288290" h="319405">
                  <a:moveTo>
                    <a:pt x="288035" y="0"/>
                  </a:moveTo>
                  <a:lnTo>
                    <a:pt x="281939" y="0"/>
                  </a:lnTo>
                  <a:lnTo>
                    <a:pt x="281870" y="16764"/>
                  </a:lnTo>
                  <a:lnTo>
                    <a:pt x="280339" y="33527"/>
                  </a:lnTo>
                  <a:lnTo>
                    <a:pt x="278891" y="48006"/>
                  </a:lnTo>
                  <a:lnTo>
                    <a:pt x="275843" y="64008"/>
                  </a:lnTo>
                  <a:lnTo>
                    <a:pt x="282085" y="64008"/>
                  </a:lnTo>
                  <a:lnTo>
                    <a:pt x="284987" y="48768"/>
                  </a:lnTo>
                  <a:lnTo>
                    <a:pt x="286581" y="32766"/>
                  </a:lnTo>
                  <a:lnTo>
                    <a:pt x="288035" y="16764"/>
                  </a:lnTo>
                  <a:lnTo>
                    <a:pt x="288035" y="0"/>
                  </a:lnTo>
                  <a:close/>
                </a:path>
              </a:pathLst>
            </a:custGeom>
            <a:solidFill>
              <a:srgbClr val="C0C0C0"/>
            </a:solidFill>
          </p:spPr>
          <p:txBody>
            <a:bodyPr wrap="square" lIns="0" tIns="0" rIns="0" bIns="0" rtlCol="0"/>
            <a:lstStyle/>
            <a:p>
              <a:endParaRPr/>
            </a:p>
          </p:txBody>
        </p:sp>
        <p:sp>
          <p:nvSpPr>
            <p:cNvPr id="376" name="object 906"/>
            <p:cNvSpPr/>
            <p:nvPr/>
          </p:nvSpPr>
          <p:spPr>
            <a:xfrm>
              <a:off x="4439620" y="1825316"/>
              <a:ext cx="533400" cy="590550"/>
            </a:xfrm>
            <a:custGeom>
              <a:avLst/>
              <a:gdLst/>
              <a:ahLst/>
              <a:cxnLst/>
              <a:rect l="l" t="t" r="r" b="b"/>
              <a:pathLst>
                <a:path w="533400" h="590550">
                  <a:moveTo>
                    <a:pt x="142494" y="551688"/>
                  </a:moveTo>
                  <a:lnTo>
                    <a:pt x="115062" y="560832"/>
                  </a:lnTo>
                  <a:lnTo>
                    <a:pt x="86868" y="568452"/>
                  </a:lnTo>
                  <a:lnTo>
                    <a:pt x="57912" y="575310"/>
                  </a:lnTo>
                  <a:lnTo>
                    <a:pt x="58673" y="575310"/>
                  </a:lnTo>
                  <a:lnTo>
                    <a:pt x="29718" y="580644"/>
                  </a:lnTo>
                  <a:lnTo>
                    <a:pt x="0" y="584454"/>
                  </a:lnTo>
                  <a:lnTo>
                    <a:pt x="762" y="590550"/>
                  </a:lnTo>
                  <a:lnTo>
                    <a:pt x="30479" y="586740"/>
                  </a:lnTo>
                  <a:lnTo>
                    <a:pt x="59436" y="581406"/>
                  </a:lnTo>
                  <a:lnTo>
                    <a:pt x="88392" y="574548"/>
                  </a:lnTo>
                  <a:lnTo>
                    <a:pt x="116586" y="566928"/>
                  </a:lnTo>
                  <a:lnTo>
                    <a:pt x="117348" y="566928"/>
                  </a:lnTo>
                  <a:lnTo>
                    <a:pt x="144779" y="557784"/>
                  </a:lnTo>
                  <a:lnTo>
                    <a:pt x="158115" y="552450"/>
                  </a:lnTo>
                  <a:lnTo>
                    <a:pt x="142494" y="552450"/>
                  </a:lnTo>
                  <a:lnTo>
                    <a:pt x="142494" y="551688"/>
                  </a:lnTo>
                  <a:close/>
                </a:path>
                <a:path w="533400" h="590550">
                  <a:moveTo>
                    <a:pt x="374904" y="394716"/>
                  </a:moveTo>
                  <a:lnTo>
                    <a:pt x="355092" y="415290"/>
                  </a:lnTo>
                  <a:lnTo>
                    <a:pt x="355854" y="415290"/>
                  </a:lnTo>
                  <a:lnTo>
                    <a:pt x="335280" y="434340"/>
                  </a:lnTo>
                  <a:lnTo>
                    <a:pt x="291846" y="470916"/>
                  </a:lnTo>
                  <a:lnTo>
                    <a:pt x="244602" y="502158"/>
                  </a:lnTo>
                  <a:lnTo>
                    <a:pt x="194310" y="529590"/>
                  </a:lnTo>
                  <a:lnTo>
                    <a:pt x="195072" y="529590"/>
                  </a:lnTo>
                  <a:lnTo>
                    <a:pt x="169164" y="541782"/>
                  </a:lnTo>
                  <a:lnTo>
                    <a:pt x="142494" y="552450"/>
                  </a:lnTo>
                  <a:lnTo>
                    <a:pt x="158115" y="552450"/>
                  </a:lnTo>
                  <a:lnTo>
                    <a:pt x="197358" y="534924"/>
                  </a:lnTo>
                  <a:lnTo>
                    <a:pt x="247650" y="507492"/>
                  </a:lnTo>
                  <a:lnTo>
                    <a:pt x="294894" y="476250"/>
                  </a:lnTo>
                  <a:lnTo>
                    <a:pt x="295656" y="475488"/>
                  </a:lnTo>
                  <a:lnTo>
                    <a:pt x="317754" y="457962"/>
                  </a:lnTo>
                  <a:lnTo>
                    <a:pt x="339090" y="438912"/>
                  </a:lnTo>
                  <a:lnTo>
                    <a:pt x="359664" y="419862"/>
                  </a:lnTo>
                  <a:lnTo>
                    <a:pt x="379476" y="399288"/>
                  </a:lnTo>
                  <a:lnTo>
                    <a:pt x="382741" y="395478"/>
                  </a:lnTo>
                  <a:lnTo>
                    <a:pt x="374904" y="395478"/>
                  </a:lnTo>
                  <a:lnTo>
                    <a:pt x="374904" y="394716"/>
                  </a:lnTo>
                  <a:close/>
                </a:path>
                <a:path w="533400" h="590550">
                  <a:moveTo>
                    <a:pt x="470153" y="254508"/>
                  </a:moveTo>
                  <a:lnTo>
                    <a:pt x="442722" y="304800"/>
                  </a:lnTo>
                  <a:lnTo>
                    <a:pt x="410718" y="351282"/>
                  </a:lnTo>
                  <a:lnTo>
                    <a:pt x="374904" y="395478"/>
                  </a:lnTo>
                  <a:lnTo>
                    <a:pt x="382741" y="395478"/>
                  </a:lnTo>
                  <a:lnTo>
                    <a:pt x="397764" y="377952"/>
                  </a:lnTo>
                  <a:lnTo>
                    <a:pt x="415290" y="355092"/>
                  </a:lnTo>
                  <a:lnTo>
                    <a:pt x="432053" y="332232"/>
                  </a:lnTo>
                  <a:lnTo>
                    <a:pt x="432816" y="331470"/>
                  </a:lnTo>
                  <a:lnTo>
                    <a:pt x="448056" y="307848"/>
                  </a:lnTo>
                  <a:lnTo>
                    <a:pt x="462534" y="282702"/>
                  </a:lnTo>
                  <a:lnTo>
                    <a:pt x="475488" y="257556"/>
                  </a:lnTo>
                  <a:lnTo>
                    <a:pt x="476467" y="255270"/>
                  </a:lnTo>
                  <a:lnTo>
                    <a:pt x="470153" y="255270"/>
                  </a:lnTo>
                  <a:lnTo>
                    <a:pt x="470153" y="254508"/>
                  </a:lnTo>
                  <a:close/>
                </a:path>
                <a:path w="533400" h="590550">
                  <a:moveTo>
                    <a:pt x="515112" y="118110"/>
                  </a:moveTo>
                  <a:lnTo>
                    <a:pt x="509016" y="146304"/>
                  </a:lnTo>
                  <a:lnTo>
                    <a:pt x="500634" y="174498"/>
                  </a:lnTo>
                  <a:lnTo>
                    <a:pt x="491490" y="201930"/>
                  </a:lnTo>
                  <a:lnTo>
                    <a:pt x="492252" y="201930"/>
                  </a:lnTo>
                  <a:lnTo>
                    <a:pt x="481584" y="228600"/>
                  </a:lnTo>
                  <a:lnTo>
                    <a:pt x="470153" y="255270"/>
                  </a:lnTo>
                  <a:lnTo>
                    <a:pt x="476467" y="255270"/>
                  </a:lnTo>
                  <a:lnTo>
                    <a:pt x="486918" y="230886"/>
                  </a:lnTo>
                  <a:lnTo>
                    <a:pt x="497586" y="204215"/>
                  </a:lnTo>
                  <a:lnTo>
                    <a:pt x="506730" y="176784"/>
                  </a:lnTo>
                  <a:lnTo>
                    <a:pt x="506730" y="176022"/>
                  </a:lnTo>
                  <a:lnTo>
                    <a:pt x="515112" y="147828"/>
                  </a:lnTo>
                  <a:lnTo>
                    <a:pt x="521208" y="119634"/>
                  </a:lnTo>
                  <a:lnTo>
                    <a:pt x="521348" y="118872"/>
                  </a:lnTo>
                  <a:lnTo>
                    <a:pt x="515112" y="118872"/>
                  </a:lnTo>
                  <a:lnTo>
                    <a:pt x="515112" y="118110"/>
                  </a:lnTo>
                  <a:close/>
                </a:path>
                <a:path w="533400" h="590550">
                  <a:moveTo>
                    <a:pt x="533400" y="0"/>
                  </a:moveTo>
                  <a:lnTo>
                    <a:pt x="527304" y="0"/>
                  </a:lnTo>
                  <a:lnTo>
                    <a:pt x="526542" y="30480"/>
                  </a:lnTo>
                  <a:lnTo>
                    <a:pt x="524256" y="60198"/>
                  </a:lnTo>
                  <a:lnTo>
                    <a:pt x="520445" y="89916"/>
                  </a:lnTo>
                  <a:lnTo>
                    <a:pt x="515112" y="118872"/>
                  </a:lnTo>
                  <a:lnTo>
                    <a:pt x="521348" y="118872"/>
                  </a:lnTo>
                  <a:lnTo>
                    <a:pt x="526542" y="90678"/>
                  </a:lnTo>
                  <a:lnTo>
                    <a:pt x="530352" y="60960"/>
                  </a:lnTo>
                  <a:lnTo>
                    <a:pt x="532638" y="31242"/>
                  </a:lnTo>
                  <a:lnTo>
                    <a:pt x="532638" y="30480"/>
                  </a:lnTo>
                  <a:lnTo>
                    <a:pt x="533400" y="0"/>
                  </a:lnTo>
                  <a:close/>
                </a:path>
              </a:pathLst>
            </a:custGeom>
            <a:solidFill>
              <a:srgbClr val="C0C0C0"/>
            </a:solidFill>
          </p:spPr>
          <p:txBody>
            <a:bodyPr wrap="square" lIns="0" tIns="0" rIns="0" bIns="0" rtlCol="0"/>
            <a:lstStyle/>
            <a:p>
              <a:endParaRPr/>
            </a:p>
          </p:txBody>
        </p:sp>
      </p:grpSp>
      <p:grpSp>
        <p:nvGrpSpPr>
          <p:cNvPr id="383" name="Group 382"/>
          <p:cNvGrpSpPr/>
          <p:nvPr/>
        </p:nvGrpSpPr>
        <p:grpSpPr>
          <a:xfrm>
            <a:off x="2165554" y="4544045"/>
            <a:ext cx="2871978" cy="1497292"/>
            <a:chOff x="2130315" y="3767345"/>
            <a:chExt cx="2871978" cy="1497292"/>
          </a:xfrm>
        </p:grpSpPr>
        <p:grpSp>
          <p:nvGrpSpPr>
            <p:cNvPr id="357" name="Group 356"/>
            <p:cNvGrpSpPr/>
            <p:nvPr/>
          </p:nvGrpSpPr>
          <p:grpSpPr>
            <a:xfrm>
              <a:off x="2130315" y="4169180"/>
              <a:ext cx="2777001" cy="1095457"/>
              <a:chOff x="2130315" y="4169180"/>
              <a:chExt cx="2777001" cy="1095457"/>
            </a:xfrm>
          </p:grpSpPr>
          <p:grpSp>
            <p:nvGrpSpPr>
              <p:cNvPr id="353" name="Group 352"/>
              <p:cNvGrpSpPr/>
              <p:nvPr/>
            </p:nvGrpSpPr>
            <p:grpSpPr>
              <a:xfrm>
                <a:off x="3283018" y="4169180"/>
                <a:ext cx="1624298" cy="1095457"/>
                <a:chOff x="3283018" y="4169180"/>
                <a:chExt cx="1624298" cy="1095457"/>
              </a:xfrm>
            </p:grpSpPr>
            <p:pic>
              <p:nvPicPr>
                <p:cNvPr id="351" name="Picture 350"/>
                <p:cNvPicPr>
                  <a:picLocks noChangeAspect="1"/>
                </p:cNvPicPr>
                <p:nvPr/>
              </p:nvPicPr>
              <p:blipFill>
                <a:blip r:embed="rId8"/>
                <a:stretch>
                  <a:fillRect/>
                </a:stretch>
              </p:blipFill>
              <p:spPr>
                <a:xfrm>
                  <a:off x="3283018" y="4169180"/>
                  <a:ext cx="1624298" cy="1095457"/>
                </a:xfrm>
                <a:prstGeom prst="rect">
                  <a:avLst/>
                </a:prstGeom>
              </p:spPr>
            </p:pic>
            <p:pic>
              <p:nvPicPr>
                <p:cNvPr id="352" name="Picture 351"/>
                <p:cNvPicPr>
                  <a:picLocks noChangeAspect="1"/>
                </p:cNvPicPr>
                <p:nvPr/>
              </p:nvPicPr>
              <p:blipFill>
                <a:blip r:embed="rId9"/>
                <a:stretch>
                  <a:fillRect/>
                </a:stretch>
              </p:blipFill>
              <p:spPr>
                <a:xfrm>
                  <a:off x="3650398" y="4484687"/>
                  <a:ext cx="828740" cy="487827"/>
                </a:xfrm>
                <a:prstGeom prst="rect">
                  <a:avLst/>
                </a:prstGeom>
              </p:spPr>
            </p:pic>
          </p:grpSp>
          <p:cxnSp>
            <p:nvCxnSpPr>
              <p:cNvPr id="355" name="Straight Arrow Connector 354"/>
              <p:cNvCxnSpPr/>
              <p:nvPr/>
            </p:nvCxnSpPr>
            <p:spPr bwMode="auto">
              <a:xfrm>
                <a:off x="2181251" y="4698124"/>
                <a:ext cx="1299775" cy="1261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56" name="Oval 355"/>
              <p:cNvSpPr/>
              <p:nvPr/>
            </p:nvSpPr>
            <p:spPr bwMode="auto">
              <a:xfrm>
                <a:off x="2130315" y="4649038"/>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cxnSp>
          <p:nvCxnSpPr>
            <p:cNvPr id="378" name="Straight Arrow Connector 377"/>
            <p:cNvCxnSpPr/>
            <p:nvPr/>
          </p:nvCxnSpPr>
          <p:spPr bwMode="auto">
            <a:xfrm>
              <a:off x="4199354" y="3933567"/>
              <a:ext cx="0" cy="412063"/>
            </a:xfrm>
            <a:prstGeom prst="straightConnector1">
              <a:avLst/>
            </a:prstGeom>
            <a:solidFill>
              <a:srgbClr val="00B8FF"/>
            </a:solidFill>
            <a:ln w="9525" cap="flat" cmpd="sng" algn="ctr">
              <a:solidFill>
                <a:schemeClr val="tx1"/>
              </a:solidFill>
              <a:prstDash val="solid"/>
              <a:round/>
              <a:headEnd type="none" w="med" len="med"/>
              <a:tailEnd type="triangle"/>
            </a:ln>
            <a:effectLst/>
          </p:spPr>
        </p:cxnSp>
        <p:sp>
          <p:nvSpPr>
            <p:cNvPr id="379" name="object 126"/>
            <p:cNvSpPr txBox="1"/>
            <p:nvPr/>
          </p:nvSpPr>
          <p:spPr>
            <a:xfrm>
              <a:off x="3396414" y="3767345"/>
              <a:ext cx="160587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GNSS</a:t>
              </a:r>
              <a:endParaRPr sz="800" dirty="0">
                <a:latin typeface="Verdana"/>
                <a:cs typeface="Verdana"/>
              </a:endParaRPr>
            </a:p>
          </p:txBody>
        </p:sp>
      </p:grpSp>
      <p:sp>
        <p:nvSpPr>
          <p:cNvPr id="395" name="Oval 394"/>
          <p:cNvSpPr/>
          <p:nvPr/>
        </p:nvSpPr>
        <p:spPr bwMode="auto">
          <a:xfrm>
            <a:off x="2111247" y="6202974"/>
            <a:ext cx="101112" cy="101112"/>
          </a:xfrm>
          <a:prstGeom prst="ellipse">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396" name="object 126"/>
          <p:cNvSpPr txBox="1"/>
          <p:nvPr/>
        </p:nvSpPr>
        <p:spPr>
          <a:xfrm>
            <a:off x="2254176" y="6170096"/>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err="1">
                <a:solidFill>
                  <a:srgbClr val="00007F"/>
                </a:solidFill>
                <a:latin typeface="Verdana"/>
                <a:cs typeface="Verdana"/>
              </a:rPr>
              <a:t>Testing</a:t>
            </a:r>
            <a:r>
              <a:rPr lang="es-ES" sz="800" spc="-5" dirty="0">
                <a:solidFill>
                  <a:srgbClr val="00007F"/>
                </a:solidFill>
                <a:latin typeface="Verdana"/>
                <a:cs typeface="Verdana"/>
              </a:rPr>
              <a:t> </a:t>
            </a:r>
            <a:r>
              <a:rPr lang="es-ES" sz="800" spc="-5" dirty="0" err="1">
                <a:solidFill>
                  <a:srgbClr val="00007F"/>
                </a:solidFill>
                <a:latin typeface="Verdana"/>
                <a:cs typeface="Verdana"/>
              </a:rPr>
              <a:t>Points</a:t>
            </a:r>
            <a:endParaRPr sz="800" dirty="0">
              <a:latin typeface="Verdana"/>
              <a:cs typeface="Verdana"/>
            </a:endParaRPr>
          </a:p>
        </p:txBody>
      </p:sp>
      <p:sp>
        <p:nvSpPr>
          <p:cNvPr id="397" name="object 126"/>
          <p:cNvSpPr txBox="1"/>
          <p:nvPr/>
        </p:nvSpPr>
        <p:spPr>
          <a:xfrm>
            <a:off x="3686823" y="5937127"/>
            <a:ext cx="924149" cy="135293"/>
          </a:xfrm>
          <a:prstGeom prst="rect">
            <a:avLst/>
          </a:prstGeom>
        </p:spPr>
        <p:txBody>
          <a:bodyPr vert="horz" wrap="square" lIns="0" tIns="12065" rIns="0" bIns="0" rtlCol="0">
            <a:spAutoFit/>
          </a:bodyPr>
          <a:lstStyle/>
          <a:p>
            <a:pPr marL="12700" algn="ctr">
              <a:lnSpc>
                <a:spcPct val="100000"/>
              </a:lnSpc>
              <a:spcBef>
                <a:spcPts val="95"/>
              </a:spcBef>
            </a:pPr>
            <a:r>
              <a:rPr lang="es-ES" sz="800" spc="-5" dirty="0">
                <a:solidFill>
                  <a:srgbClr val="00007F"/>
                </a:solidFill>
                <a:latin typeface="Verdana"/>
                <a:cs typeface="Verdana"/>
              </a:rPr>
              <a:t>xGenius</a:t>
            </a:r>
            <a:endParaRPr sz="800" dirty="0">
              <a:latin typeface="Verdana"/>
              <a:cs typeface="Verdana"/>
            </a:endParaRPr>
          </a:p>
        </p:txBody>
      </p:sp>
      <p:sp>
        <p:nvSpPr>
          <p:cNvPr id="358" name="object 761"/>
          <p:cNvSpPr/>
          <p:nvPr/>
        </p:nvSpPr>
        <p:spPr>
          <a:xfrm>
            <a:off x="1503085" y="4781138"/>
            <a:ext cx="1383558" cy="510835"/>
          </a:xfrm>
          <a:prstGeom prst="rect">
            <a:avLst/>
          </a:prstGeom>
          <a:blipFill>
            <a:blip r:embed="rId10"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354675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MEX Adapter Cable SMB Female to F Female / 350 mm por solo 15,20 € ,  comprar ahora | SV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27" y="2323565"/>
            <a:ext cx="1896760" cy="152866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NT-GPSC-SMA - Antena en Miniatura, 1.57542GHz, 1.5 VSWR, Ganancia 4dB, Polarización Circular (Derecha), Magné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501" y="1905646"/>
            <a:ext cx="2131499" cy="140454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575265" y="3922130"/>
            <a:ext cx="8511977" cy="2621073"/>
          </a:xfrm>
        </p:spPr>
        <p:txBody>
          <a:bodyPr/>
          <a:lstStyle/>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xGenius is equipped with a built-in GNSS receiver. It has a SMA female connector suitable for connecting an antenna. A compact antenna with 5 m of coaxial cable plus a 10 m extension cable. Using a different antenna is possible whenever is compliant with xGenius specifications.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SMB cable to PPS RX of the xGenius and the other end to the 1PPS output of the clock.</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Connect the antenna to the unit oriented to open sky. Some tests may loss accuracy if the number of satellites in sight is limited.</a:t>
            </a:r>
          </a:p>
        </p:txBody>
      </p:sp>
      <p:sp>
        <p:nvSpPr>
          <p:cNvPr id="4" name="Title 2"/>
          <p:cNvSpPr>
            <a:spLocks noGrp="1"/>
          </p:cNvSpPr>
          <p:nvPr>
            <p:ph type="title" idx="4294967295"/>
          </p:nvPr>
        </p:nvSpPr>
        <p:spPr>
          <a:xfrm>
            <a:off x="0" y="0"/>
            <a:ext cx="9134475" cy="827088"/>
          </a:xfrm>
        </p:spPr>
        <p:txBody>
          <a:bodyPr/>
          <a:lstStyle/>
          <a:p>
            <a:r>
              <a:rPr lang="en-US" altLang="en-US" dirty="0"/>
              <a:t>Connecting the </a:t>
            </a:r>
            <a:r>
              <a:rPr lang="en-US" altLang="en-US" b="1" dirty="0"/>
              <a:t>antenna</a:t>
            </a:r>
            <a:r>
              <a:rPr lang="en-US" altLang="en-US" dirty="0"/>
              <a:t> &amp; the </a:t>
            </a:r>
            <a:r>
              <a:rPr lang="en-US" altLang="en-US" b="1" dirty="0"/>
              <a:t>network</a:t>
            </a:r>
            <a:endParaRPr lang="en-US" b="1" dirty="0"/>
          </a:p>
        </p:txBody>
      </p:sp>
      <p:pic>
        <p:nvPicPr>
          <p:cNvPr id="10" name="Picture 9"/>
          <p:cNvPicPr>
            <a:picLocks noChangeAspect="1"/>
          </p:cNvPicPr>
          <p:nvPr/>
        </p:nvPicPr>
        <p:blipFill>
          <a:blip r:embed="rId4"/>
          <a:stretch>
            <a:fillRect/>
          </a:stretch>
        </p:blipFill>
        <p:spPr>
          <a:xfrm>
            <a:off x="1343269" y="1600017"/>
            <a:ext cx="5384270" cy="1366264"/>
          </a:xfrm>
          <a:prstGeom prst="rect">
            <a:avLst/>
          </a:prstGeom>
        </p:spPr>
      </p:pic>
      <p:sp>
        <p:nvSpPr>
          <p:cNvPr id="15" name="Freeform 14"/>
          <p:cNvSpPr/>
          <p:nvPr/>
        </p:nvSpPr>
        <p:spPr bwMode="auto">
          <a:xfrm rot="20770044">
            <a:off x="1351246" y="2907354"/>
            <a:ext cx="2539521" cy="570030"/>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11" name="Rounded Rectangle 10"/>
          <p:cNvSpPr/>
          <p:nvPr/>
        </p:nvSpPr>
        <p:spPr bwMode="auto">
          <a:xfrm>
            <a:off x="3671216" y="2200536"/>
            <a:ext cx="817563" cy="411502"/>
          </a:xfrm>
          <a:prstGeom prst="round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sp>
        <p:nvSpPr>
          <p:cNvPr id="12" name="Freeform 11"/>
          <p:cNvSpPr/>
          <p:nvPr/>
        </p:nvSpPr>
        <p:spPr bwMode="auto">
          <a:xfrm>
            <a:off x="4207048" y="2539168"/>
            <a:ext cx="4073352" cy="920452"/>
          </a:xfrm>
          <a:custGeom>
            <a:avLst/>
            <a:gdLst>
              <a:gd name="connsiteX0" fmla="*/ 21552 w 1504901"/>
              <a:gd name="connsiteY0" fmla="*/ 0 h 570030"/>
              <a:gd name="connsiteX1" fmla="*/ 173952 w 1504901"/>
              <a:gd name="connsiteY1" fmla="*/ 502920 h 570030"/>
              <a:gd name="connsiteX2" fmla="*/ 1301712 w 1504901"/>
              <a:gd name="connsiteY2" fmla="*/ 513080 h 570030"/>
              <a:gd name="connsiteX3" fmla="*/ 1499832 w 1504901"/>
              <a:gd name="connsiteY3" fmla="*/ 25400 h 570030"/>
            </a:gdLst>
            <a:ahLst/>
            <a:cxnLst>
              <a:cxn ang="0">
                <a:pos x="connsiteX0" y="connsiteY0"/>
              </a:cxn>
              <a:cxn ang="0">
                <a:pos x="connsiteX1" y="connsiteY1"/>
              </a:cxn>
              <a:cxn ang="0">
                <a:pos x="connsiteX2" y="connsiteY2"/>
              </a:cxn>
              <a:cxn ang="0">
                <a:pos x="connsiteX3" y="connsiteY3"/>
              </a:cxn>
            </a:cxnLst>
            <a:rect l="l" t="t" r="r" b="b"/>
            <a:pathLst>
              <a:path w="1504901" h="570030">
                <a:moveTo>
                  <a:pt x="21552" y="0"/>
                </a:moveTo>
                <a:cubicBezTo>
                  <a:pt x="-8928" y="208703"/>
                  <a:pt x="-39408" y="417407"/>
                  <a:pt x="173952" y="502920"/>
                </a:cubicBezTo>
                <a:cubicBezTo>
                  <a:pt x="387312" y="588433"/>
                  <a:pt x="1080732" y="592667"/>
                  <a:pt x="1301712" y="513080"/>
                </a:cubicBezTo>
                <a:cubicBezTo>
                  <a:pt x="1522692" y="433493"/>
                  <a:pt x="1511262" y="229446"/>
                  <a:pt x="1499832" y="25400"/>
                </a:cubicBezTo>
              </a:path>
            </a:pathLst>
          </a:custGeom>
          <a:ln>
            <a:headEnd type="arrow" w="med" len="med"/>
            <a:tailEnd type="arrow" w="med" len="med"/>
          </a:ln>
        </p:spPr>
        <p:style>
          <a:lnRef idx="2">
            <a:schemeClr val="accent2"/>
          </a:lnRef>
          <a:fillRef idx="0">
            <a:schemeClr val="accent2"/>
          </a:fillRef>
          <a:effectRef idx="1">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13" name="Group 12"/>
          <p:cNvGrpSpPr/>
          <p:nvPr/>
        </p:nvGrpSpPr>
        <p:grpSpPr>
          <a:xfrm>
            <a:off x="3827092" y="1016087"/>
            <a:ext cx="661687" cy="583930"/>
            <a:chOff x="868104" y="811372"/>
            <a:chExt cx="661687" cy="58393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7" name="TextBox 16"/>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4040785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20304" y="1928168"/>
            <a:ext cx="3780000" cy="231954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stretch>
            <a:fillRect/>
          </a:stretch>
        </p:blipFill>
        <p:spPr>
          <a:xfrm>
            <a:off x="2827091" y="1607699"/>
            <a:ext cx="3780000" cy="225260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461962" y="4420903"/>
            <a:ext cx="8220075" cy="2251064"/>
          </a:xfrm>
        </p:spPr>
        <p:txBody>
          <a:bodyPr/>
          <a:lstStyle/>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u="sng" dirty="0"/>
              <a:t>Home</a:t>
            </a:r>
            <a:r>
              <a:rPr lang="en-US" altLang="en-US" dirty="0"/>
              <a:t> &gt; </a:t>
            </a:r>
            <a:r>
              <a:rPr lang="en-US" altLang="en-US" u="sng" dirty="0" err="1"/>
              <a:t>Config</a:t>
            </a:r>
            <a:r>
              <a:rPr lang="en-US" altLang="en-US" dirty="0"/>
              <a:t> &gt; </a:t>
            </a:r>
            <a:r>
              <a:rPr lang="en-US" altLang="en-US" u="sng" dirty="0"/>
              <a:t>Reference clock</a:t>
            </a:r>
            <a:r>
              <a:rPr lang="en-US" altLang="en-US" dirty="0"/>
              <a:t> &gt; </a:t>
            </a:r>
            <a:r>
              <a:rPr lang="en-US" altLang="en-US" u="sng" dirty="0"/>
              <a:t>Input clock</a:t>
            </a:r>
            <a:r>
              <a:rPr lang="en-US" altLang="en-US" dirty="0"/>
              <a:t> := </a:t>
            </a:r>
            <a:r>
              <a:rPr lang="en-US" altLang="en-US" i="1" dirty="0"/>
              <a:t>GNSS </a:t>
            </a:r>
            <a:r>
              <a:rPr lang="en-US" altLang="en-US" dirty="0"/>
              <a:t>(*)</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Press LEDS to check the status</a:t>
            </a:r>
          </a:p>
          <a:p>
            <a:pPr marL="447675" eaLnBrk="1">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r>
              <a:rPr lang="en-US" altLang="en-US" dirty="0"/>
              <a:t>Wait for the REF and LOCK LEDs to become green</a:t>
            </a:r>
          </a:p>
          <a:p>
            <a:pPr marL="104775" indent="0" eaLnBrk="1">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pPr>
            <a:br>
              <a:rPr lang="en-US" altLang="en-US" sz="1400" i="1" dirty="0">
                <a:solidFill>
                  <a:schemeClr val="bg2"/>
                </a:solidFill>
              </a:rPr>
            </a:br>
            <a:r>
              <a:rPr lang="en-US" altLang="en-US" sz="1400" i="1" dirty="0">
                <a:solidFill>
                  <a:schemeClr val="bg2"/>
                </a:solidFill>
              </a:rPr>
              <a:t>(*) Go to Home panel, go to </a:t>
            </a:r>
            <a:r>
              <a:rPr lang="en-US" altLang="en-US" sz="1400" i="1" dirty="0" err="1">
                <a:solidFill>
                  <a:schemeClr val="bg2"/>
                </a:solidFill>
              </a:rPr>
              <a:t>Config</a:t>
            </a:r>
            <a:r>
              <a:rPr lang="en-US" altLang="en-US" sz="1400" i="1" dirty="0">
                <a:solidFill>
                  <a:schemeClr val="bg2"/>
                </a:solidFill>
              </a:rPr>
              <a:t>, the port setup will be displayed then Go to Reference clock and configure Input clock to GNSS.</a:t>
            </a:r>
          </a:p>
        </p:txBody>
      </p:sp>
      <p:sp>
        <p:nvSpPr>
          <p:cNvPr id="4" name="Title 2"/>
          <p:cNvSpPr>
            <a:spLocks noGrp="1"/>
          </p:cNvSpPr>
          <p:nvPr>
            <p:ph type="title" idx="4294967295"/>
          </p:nvPr>
        </p:nvSpPr>
        <p:spPr>
          <a:xfrm>
            <a:off x="0" y="0"/>
            <a:ext cx="9134475" cy="827088"/>
          </a:xfrm>
        </p:spPr>
        <p:txBody>
          <a:bodyPr/>
          <a:lstStyle/>
          <a:p>
            <a:r>
              <a:rPr lang="en-US" altLang="en-US" dirty="0"/>
              <a:t>Steps to connect the </a:t>
            </a:r>
            <a:r>
              <a:rPr lang="en-US" altLang="en-US" b="1" dirty="0"/>
              <a:t>built-in GNSS</a:t>
            </a:r>
            <a:endParaRPr lang="en-US" b="1" dirty="0"/>
          </a:p>
        </p:txBody>
      </p:sp>
      <p:grpSp>
        <p:nvGrpSpPr>
          <p:cNvPr id="18" name="Group 17"/>
          <p:cNvGrpSpPr/>
          <p:nvPr/>
        </p:nvGrpSpPr>
        <p:grpSpPr>
          <a:xfrm>
            <a:off x="2075817" y="1923619"/>
            <a:ext cx="591940" cy="481707"/>
            <a:chOff x="1707517" y="1467106"/>
            <a:chExt cx="591940" cy="481707"/>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pic>
        <p:nvPicPr>
          <p:cNvPr id="8" name="Picture 7"/>
          <p:cNvPicPr>
            <a:picLocks noChangeAspect="1"/>
          </p:cNvPicPr>
          <p:nvPr/>
        </p:nvPicPr>
        <p:blipFill>
          <a:blip r:embed="rId5"/>
          <a:stretch>
            <a:fillRect/>
          </a:stretch>
        </p:blipFill>
        <p:spPr>
          <a:xfrm>
            <a:off x="187541" y="1358489"/>
            <a:ext cx="3780000" cy="2281803"/>
          </a:xfrm>
          <a:prstGeom prst="rect">
            <a:avLst/>
          </a:prstGeom>
          <a:ln>
            <a:noFill/>
          </a:ln>
          <a:effectLst>
            <a:outerShdw blurRad="190500" algn="tl" rotWithShape="0">
              <a:srgbClr val="000000">
                <a:alpha val="70000"/>
              </a:srgbClr>
            </a:outerShdw>
          </a:effectLst>
        </p:spPr>
      </p:pic>
      <p:grpSp>
        <p:nvGrpSpPr>
          <p:cNvPr id="17" name="Group 16"/>
          <p:cNvGrpSpPr/>
          <p:nvPr/>
        </p:nvGrpSpPr>
        <p:grpSpPr>
          <a:xfrm>
            <a:off x="105473" y="1367574"/>
            <a:ext cx="591940" cy="481707"/>
            <a:chOff x="1707517" y="1467106"/>
            <a:chExt cx="591940" cy="48170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3" name="TextBox 22"/>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
        <p:nvSpPr>
          <p:cNvPr id="25" name="Rounded Rectangle 24"/>
          <p:cNvSpPr/>
          <p:nvPr/>
        </p:nvSpPr>
        <p:spPr bwMode="auto">
          <a:xfrm>
            <a:off x="697778" y="1470011"/>
            <a:ext cx="273380" cy="287713"/>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pSp>
        <p:nvGrpSpPr>
          <p:cNvPr id="26" name="Group 25"/>
          <p:cNvGrpSpPr/>
          <p:nvPr/>
        </p:nvGrpSpPr>
        <p:grpSpPr>
          <a:xfrm>
            <a:off x="6894968" y="3210038"/>
            <a:ext cx="591940" cy="481707"/>
            <a:chOff x="1707517" y="1467106"/>
            <a:chExt cx="591940" cy="481707"/>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8" name="TextBox 2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2" name="Group 11"/>
          <p:cNvGrpSpPr/>
          <p:nvPr/>
        </p:nvGrpSpPr>
        <p:grpSpPr>
          <a:xfrm>
            <a:off x="508651" y="811372"/>
            <a:ext cx="661687" cy="583930"/>
            <a:chOff x="868104" y="811372"/>
            <a:chExt cx="661687" cy="583930"/>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2" name="TextBox 31"/>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191892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98026" y="1381526"/>
            <a:ext cx="4320000" cy="2594775"/>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151350" y="4081194"/>
            <a:ext cx="8525926" cy="2079969"/>
          </a:xfrm>
        </p:spPr>
        <p:txBody>
          <a:bodyPr/>
          <a:lstStyle/>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The unit will be ready for testing LOCK LED is green</a:t>
            </a:r>
          </a:p>
          <a:p>
            <a:pPr marL="447675" lvl="1" indent="-342900" eaLnBrk="1">
              <a:lnSpc>
                <a:spcPct val="93000"/>
              </a:lnSpc>
              <a:buClr>
                <a:srgbClr val="0000FF"/>
              </a:buClr>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Mind that time is different depending which oscillator xGenius is equipped </a:t>
            </a: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endParaRPr lang="en-US" altLang="en-US" dirty="0">
              <a:solidFill>
                <a:schemeClr val="tx1"/>
              </a:solidFill>
            </a:endParaRPr>
          </a:p>
          <a:p>
            <a:pPr marL="104775" indent="0" fontAlgn="auto">
              <a:spcAft>
                <a:spcPts val="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sz="1400" i="1" dirty="0">
                <a:solidFill>
                  <a:schemeClr val="tx1">
                    <a:lumMod val="50000"/>
                    <a:lumOff val="50000"/>
                  </a:schemeClr>
                </a:solidFill>
              </a:rPr>
              <a:t>Current locking status (Locking, Fine locking, Locked, Holdover, etc.) can be checked in the Reference clock menu.</a:t>
            </a:r>
          </a:p>
          <a:p>
            <a:endParaRPr lang="es-ES" sz="1050" i="1" dirty="0">
              <a:solidFill>
                <a:schemeClr val="tx1">
                  <a:lumMod val="50000"/>
                  <a:lumOff val="50000"/>
                </a:schemeClr>
              </a:solidFill>
            </a:endParaRPr>
          </a:p>
          <a:p>
            <a:endParaRPr lang="es-ES" dirty="0"/>
          </a:p>
        </p:txBody>
      </p:sp>
      <p:sp>
        <p:nvSpPr>
          <p:cNvPr id="4" name="Rectangle 1"/>
          <p:cNvSpPr>
            <a:spLocks noGrp="1" noChangeArrowheads="1"/>
          </p:cNvSpPr>
          <p:nvPr>
            <p:ph type="title" idx="4294967295"/>
          </p:nvPr>
        </p:nvSpPr>
        <p:spPr bwMode="auto">
          <a:xfrm>
            <a:off x="0" y="116632"/>
            <a:ext cx="9144000" cy="5733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31680" rIns="91440" bIns="45720" numCol="1" anchor="t" anchorCtr="0" compatLnSpc="1">
            <a:prstTxWarp prst="textNoShape">
              <a:avLst/>
            </a:prstTxWarp>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144000" algn="l"/>
              </a:tabLst>
            </a:pPr>
            <a:r>
              <a:rPr lang="en-US" altLang="en-US" sz="2800" b="1" dirty="0"/>
              <a:t>OCXO</a:t>
            </a:r>
            <a:r>
              <a:rPr lang="en-US" altLang="en-US" sz="2800" dirty="0"/>
              <a:t> or </a:t>
            </a:r>
            <a:r>
              <a:rPr lang="en-US" altLang="en-US" sz="2800" b="1" dirty="0"/>
              <a:t>Rubidium</a:t>
            </a:r>
          </a:p>
        </p:txBody>
      </p:sp>
      <p:pic>
        <p:nvPicPr>
          <p:cNvPr id="9" name="Picture 4" descr="Resultado de imagen de ocx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5478" y="1439103"/>
            <a:ext cx="2209800" cy="148218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albedotelecom.com/images/PTP/Rubidi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45087"/>
            <a:ext cx="1724762" cy="148329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bwMode="auto">
          <a:xfrm>
            <a:off x="3102654" y="1533484"/>
            <a:ext cx="248643" cy="287713"/>
          </a:xfrm>
          <a:prstGeom prst="roundRect">
            <a:avLst/>
          </a:prstGeom>
          <a:no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graphicFrame>
        <p:nvGraphicFramePr>
          <p:cNvPr id="11" name="Table 10"/>
          <p:cNvGraphicFramePr>
            <a:graphicFrameLocks noGrp="1"/>
          </p:cNvGraphicFramePr>
          <p:nvPr/>
        </p:nvGraphicFramePr>
        <p:xfrm>
          <a:off x="1910099" y="4898168"/>
          <a:ext cx="5181600" cy="713966"/>
        </p:xfrm>
        <a:graphic>
          <a:graphicData uri="http://schemas.openxmlformats.org/drawingml/2006/table">
            <a:tbl>
              <a:tblPr>
                <a:tableStyleId>{5C22544A-7EE6-4342-B048-85BDC9FD1C3A}</a:tableStyleId>
              </a:tblPr>
              <a:tblGrid>
                <a:gridCol w="2057400">
                  <a:extLst>
                    <a:ext uri="{9D8B030D-6E8A-4147-A177-3AD203B41FA5}">
                      <a16:colId xmlns:a16="http://schemas.microsoft.com/office/drawing/2014/main" val="238170013"/>
                    </a:ext>
                  </a:extLst>
                </a:gridCol>
                <a:gridCol w="1397000">
                  <a:extLst>
                    <a:ext uri="{9D8B030D-6E8A-4147-A177-3AD203B41FA5}">
                      <a16:colId xmlns:a16="http://schemas.microsoft.com/office/drawing/2014/main" val="1315198989"/>
                    </a:ext>
                  </a:extLst>
                </a:gridCol>
                <a:gridCol w="1727200">
                  <a:extLst>
                    <a:ext uri="{9D8B030D-6E8A-4147-A177-3AD203B41FA5}">
                      <a16:colId xmlns:a16="http://schemas.microsoft.com/office/drawing/2014/main" val="2687345542"/>
                    </a:ext>
                  </a:extLst>
                </a:gridCol>
              </a:tblGrid>
              <a:tr h="282984">
                <a:tc>
                  <a:txBody>
                    <a:bodyPr/>
                    <a:lstStyle/>
                    <a:p>
                      <a:pPr algn="ctr" fontAlgn="ctr"/>
                      <a:r>
                        <a:rPr lang="en-US" sz="1400" b="1" u="none" strike="noStrike" dirty="0">
                          <a:solidFill>
                            <a:schemeClr val="bg1"/>
                          </a:solidFill>
                          <a:effectLst/>
                        </a:rPr>
                        <a:t>Metric</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dirty="0">
                          <a:solidFill>
                            <a:schemeClr val="bg1"/>
                          </a:solidFill>
                          <a:effectLst/>
                        </a:rPr>
                        <a:t>OCXO</a:t>
                      </a:r>
                      <a:endParaRPr lang="en-US" sz="1400" b="1" i="0" u="none" strike="noStrike" dirty="0">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tc>
                  <a:txBody>
                    <a:bodyPr/>
                    <a:lstStyle/>
                    <a:p>
                      <a:pPr algn="ctr" fontAlgn="ctr"/>
                      <a:r>
                        <a:rPr lang="en-US" sz="1400" b="1" u="none" strike="noStrike">
                          <a:solidFill>
                            <a:schemeClr val="bg1"/>
                          </a:solidFill>
                          <a:effectLst/>
                        </a:rPr>
                        <a:t>Rubidium</a:t>
                      </a:r>
                      <a:endParaRPr lang="en-US" sz="1400" b="1" i="0" u="none" strike="noStrike">
                        <a:solidFill>
                          <a:schemeClr val="bg1"/>
                        </a:solidFill>
                        <a:effectLst/>
                        <a:latin typeface="Arial Black" panose="020B0A04020102020204" pitchFamily="34" charset="0"/>
                      </a:endParaRPr>
                    </a:p>
                  </a:txBody>
                  <a:tcPr marL="7620" marR="7620" marT="7620" marB="0" anchor="ctr">
                    <a:solidFill>
                      <a:schemeClr val="tx2">
                        <a:lumMod val="95000"/>
                        <a:lumOff val="5000"/>
                      </a:schemeClr>
                    </a:solidFill>
                  </a:tcPr>
                </a:tc>
                <a:extLst>
                  <a:ext uri="{0D108BD9-81ED-4DB2-BD59-A6C34878D82A}">
                    <a16:rowId xmlns:a16="http://schemas.microsoft.com/office/drawing/2014/main" val="786932722"/>
                  </a:ext>
                </a:extLst>
              </a:tr>
              <a:tr h="430982">
                <a:tc>
                  <a:txBody>
                    <a:bodyPr/>
                    <a:lstStyle/>
                    <a:p>
                      <a:pPr algn="l" fontAlgn="ctr"/>
                      <a:r>
                        <a:rPr lang="en-US" sz="1400" u="none" strike="noStrike" dirty="0">
                          <a:effectLst/>
                        </a:rPr>
                        <a:t>Locking time</a:t>
                      </a:r>
                    </a:p>
                  </a:txBody>
                  <a:tcPr marL="7620" marR="7620" marT="7620" marB="0" anchor="ctr"/>
                </a:tc>
                <a:tc>
                  <a:txBody>
                    <a:bodyPr/>
                    <a:lstStyle/>
                    <a:p>
                      <a:pPr algn="ctr" fontAlgn="ctr"/>
                      <a:r>
                        <a:rPr lang="en-US" sz="1400" u="none" strike="noStrike" dirty="0">
                          <a:effectLst/>
                        </a:rPr>
                        <a:t>&lt; 5 minutes </a:t>
                      </a:r>
                      <a:endParaRPr lang="en-US"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en-US" sz="1400" u="none" strike="noStrike" dirty="0">
                          <a:effectLst/>
                        </a:rPr>
                        <a:t>&lt; 4 hours </a:t>
                      </a:r>
                      <a:endParaRPr lang="en-US"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905387081"/>
                  </a:ext>
                </a:extLst>
              </a:tr>
            </a:tbl>
          </a:graphicData>
        </a:graphic>
      </p:graphicFrame>
      <p:grpSp>
        <p:nvGrpSpPr>
          <p:cNvPr id="12" name="Group 11"/>
          <p:cNvGrpSpPr/>
          <p:nvPr/>
        </p:nvGrpSpPr>
        <p:grpSpPr>
          <a:xfrm>
            <a:off x="2896131" y="814435"/>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1</a:t>
              </a:r>
            </a:p>
          </p:txBody>
        </p:sp>
      </p:grpSp>
    </p:spTree>
    <p:extLst>
      <p:ext uri="{BB962C8B-B14F-4D97-AF65-F5344CB8AC3E}">
        <p14:creationId xmlns:p14="http://schemas.microsoft.com/office/powerpoint/2010/main" val="673510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1067" y="3987800"/>
            <a:ext cx="8533116" cy="2641599"/>
          </a:xfrm>
        </p:spPr>
        <p:txBody>
          <a:bodyPr/>
          <a:lstStyle/>
          <a:p>
            <a:pPr marL="0" indent="0" eaLnBrk="1">
              <a:lnSpc>
                <a:spcPct val="93000"/>
              </a:lnSpc>
              <a:spcAft>
                <a:spcPts val="1425"/>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Configure the GNSS to increase the accuracy: </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u="sng" dirty="0" err="1"/>
              <a:t>Config</a:t>
            </a:r>
            <a:r>
              <a:rPr lang="en-US" altLang="en-US" dirty="0"/>
              <a:t> &gt; </a:t>
            </a:r>
            <a:r>
              <a:rPr lang="en-US" altLang="en-US" u="sng" dirty="0"/>
              <a:t>Reference clock</a:t>
            </a:r>
            <a:r>
              <a:rPr lang="en-US" altLang="en-US" dirty="0"/>
              <a:t> &gt;  </a:t>
            </a:r>
            <a:r>
              <a:rPr lang="en-US" altLang="en-US" u="sng" dirty="0"/>
              <a:t>GNSS receiver </a:t>
            </a:r>
            <a:r>
              <a:rPr lang="en-US" altLang="en-US" dirty="0"/>
              <a:t> &gt; </a:t>
            </a:r>
            <a:r>
              <a:rPr lang="en-US" altLang="en-US" u="sng" dirty="0"/>
              <a:t>Antenna cable delay</a:t>
            </a:r>
            <a:r>
              <a:rPr lang="en-US" altLang="en-US" dirty="0"/>
              <a:t> to configure a compensation at the correction field</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In the same screen Enable/Disable any constellation (</a:t>
            </a:r>
            <a:r>
              <a:rPr lang="en-US" altLang="en-US" i="1" dirty="0"/>
              <a:t>GPS, GLONASS, GALILEO, BEIDO</a:t>
            </a:r>
            <a:r>
              <a:rPr lang="en-US" altLang="en-US" dirty="0"/>
              <a:t>) through the </a:t>
            </a:r>
            <a:r>
              <a:rPr lang="en-US" altLang="en-US" u="sng" dirty="0"/>
              <a:t>Active GNSS setting</a:t>
            </a:r>
            <a:r>
              <a:rPr lang="en-US" altLang="en-US" dirty="0"/>
              <a:t> := </a:t>
            </a:r>
            <a:r>
              <a:rPr lang="en-US" altLang="en-US" i="1" dirty="0"/>
              <a:t>GPS…</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Go to </a:t>
            </a:r>
            <a:r>
              <a:rPr lang="en-US" altLang="en-US" u="sng" dirty="0"/>
              <a:t>Fixed‐position mode</a:t>
            </a:r>
            <a:r>
              <a:rPr lang="en-US" altLang="en-US" dirty="0"/>
              <a:t> := </a:t>
            </a:r>
            <a:r>
              <a:rPr lang="en-US" altLang="en-US" i="1" dirty="0"/>
              <a:t>Auto-average</a:t>
            </a:r>
            <a:endParaRPr lang="en-US" altLang="en-US" i="1" u="sng" dirty="0"/>
          </a:p>
        </p:txBody>
      </p:sp>
      <p:sp>
        <p:nvSpPr>
          <p:cNvPr id="3" name="Title 2"/>
          <p:cNvSpPr>
            <a:spLocks noGrp="1"/>
          </p:cNvSpPr>
          <p:nvPr>
            <p:ph type="title" idx="4294967295"/>
          </p:nvPr>
        </p:nvSpPr>
        <p:spPr>
          <a:xfrm>
            <a:off x="0" y="0"/>
            <a:ext cx="9144000" cy="836613"/>
          </a:xfrm>
        </p:spPr>
        <p:txBody>
          <a:bodyPr/>
          <a:lstStyle/>
          <a:p>
            <a:r>
              <a:rPr lang="es-ES" dirty="0" err="1"/>
              <a:t>Configuring</a:t>
            </a:r>
            <a:r>
              <a:rPr lang="es-ES" dirty="0"/>
              <a:t> </a:t>
            </a:r>
            <a:r>
              <a:rPr lang="es-ES" dirty="0" err="1"/>
              <a:t>the</a:t>
            </a:r>
            <a:r>
              <a:rPr lang="es-ES" dirty="0"/>
              <a:t> </a:t>
            </a:r>
            <a:r>
              <a:rPr lang="es-ES" b="1" dirty="0"/>
              <a:t>GNSS </a:t>
            </a:r>
            <a:r>
              <a:rPr lang="es-ES" b="1" dirty="0" err="1"/>
              <a:t>Properties</a:t>
            </a:r>
            <a:endParaRPr lang="es-ES" dirty="0"/>
          </a:p>
        </p:txBody>
      </p:sp>
      <p:pic>
        <p:nvPicPr>
          <p:cNvPr id="11" name="Picture 10"/>
          <p:cNvPicPr>
            <a:picLocks noChangeAspect="1"/>
          </p:cNvPicPr>
          <p:nvPr/>
        </p:nvPicPr>
        <p:blipFill>
          <a:blip r:embed="rId2"/>
          <a:stretch>
            <a:fillRect/>
          </a:stretch>
        </p:blipFill>
        <p:spPr>
          <a:xfrm>
            <a:off x="179446" y="1052034"/>
            <a:ext cx="4320000" cy="2598919"/>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3"/>
          <a:stretch>
            <a:fillRect/>
          </a:stretch>
        </p:blipFill>
        <p:spPr>
          <a:xfrm>
            <a:off x="4649013" y="1052034"/>
            <a:ext cx="4320000" cy="2605025"/>
          </a:xfrm>
          <a:prstGeom prst="rect">
            <a:avLst/>
          </a:prstGeom>
          <a:ln>
            <a:noFill/>
          </a:ln>
          <a:effectLst>
            <a:outerShdw blurRad="190500" algn="tl" rotWithShape="0">
              <a:srgbClr val="000000">
                <a:alpha val="70000"/>
              </a:srgbClr>
            </a:outerShdw>
          </a:effectLst>
        </p:spPr>
      </p:pic>
      <p:grpSp>
        <p:nvGrpSpPr>
          <p:cNvPr id="14" name="Group 13"/>
          <p:cNvGrpSpPr/>
          <p:nvPr/>
        </p:nvGrpSpPr>
        <p:grpSpPr>
          <a:xfrm>
            <a:off x="2520572" y="2662628"/>
            <a:ext cx="591940" cy="481707"/>
            <a:chOff x="1707517" y="1467106"/>
            <a:chExt cx="591940" cy="48170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6" name="TextBox 15"/>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7" name="Group 16"/>
          <p:cNvGrpSpPr/>
          <p:nvPr/>
        </p:nvGrpSpPr>
        <p:grpSpPr>
          <a:xfrm>
            <a:off x="6013096" y="2046916"/>
            <a:ext cx="591940" cy="481707"/>
            <a:chOff x="1707517" y="1467106"/>
            <a:chExt cx="591940" cy="481707"/>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9" name="TextBox 18"/>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grpSp>
        <p:nvGrpSpPr>
          <p:cNvPr id="20" name="Group 19"/>
          <p:cNvGrpSpPr/>
          <p:nvPr/>
        </p:nvGrpSpPr>
        <p:grpSpPr>
          <a:xfrm>
            <a:off x="5839373" y="2908388"/>
            <a:ext cx="591940" cy="481707"/>
            <a:chOff x="1707517" y="1467106"/>
            <a:chExt cx="591940" cy="481707"/>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22" name="TextBox 21"/>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92403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737457"/>
            <a:ext cx="3618295" cy="2188797"/>
          </a:xfrm>
          <a:prstGeom prst="rect">
            <a:avLst/>
          </a:prstGeom>
        </p:spPr>
      </p:pic>
      <p:pic>
        <p:nvPicPr>
          <p:cNvPr id="5" name="Picture 4"/>
          <p:cNvPicPr>
            <a:picLocks noChangeAspect="1"/>
          </p:cNvPicPr>
          <p:nvPr/>
        </p:nvPicPr>
        <p:blipFill>
          <a:blip r:embed="rId3"/>
          <a:stretch>
            <a:fillRect/>
          </a:stretch>
        </p:blipFill>
        <p:spPr>
          <a:xfrm>
            <a:off x="-3003" y="1348693"/>
            <a:ext cx="3642044" cy="2193814"/>
          </a:xfrm>
          <a:prstGeom prst="rect">
            <a:avLst/>
          </a:prstGeom>
          <a:ln>
            <a:noFill/>
          </a:ln>
          <a:effectLst>
            <a:outerShdw blurRad="190500" algn="tl" rotWithShape="0">
              <a:srgbClr val="000000">
                <a:alpha val="70000"/>
              </a:srgbClr>
            </a:outerShdw>
          </a:effectLst>
        </p:spPr>
      </p:pic>
      <p:sp>
        <p:nvSpPr>
          <p:cNvPr id="2" name="Content Placeholder 1"/>
          <p:cNvSpPr>
            <a:spLocks noGrp="1"/>
          </p:cNvSpPr>
          <p:nvPr>
            <p:ph idx="1"/>
          </p:nvPr>
        </p:nvSpPr>
        <p:spPr>
          <a:xfrm>
            <a:off x="3872010" y="1270000"/>
            <a:ext cx="5152173" cy="5319986"/>
          </a:xfrm>
        </p:spPr>
        <p:txBody>
          <a:bodyPr/>
          <a:lstStyle/>
          <a:p>
            <a:pPr marL="104775" indent="0" eaLnBrk="1">
              <a:lnSpc>
                <a:spcPct val="93000"/>
              </a:lnSpc>
              <a:spcAft>
                <a:spcPts val="600"/>
              </a:spcAft>
              <a:buClr>
                <a:srgbClr val="0000FF"/>
              </a:buClr>
              <a:buSzPct val="90000"/>
              <a:buNone/>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GPS has a statistical distribution and averaging for a time filters errors to improve accuracy.</a:t>
            </a:r>
          </a:p>
          <a:p>
            <a:pPr marL="447675" eaLnBrk="1">
              <a:lnSpc>
                <a:spcPct val="93000"/>
              </a:lnSpc>
              <a:spcAft>
                <a:spcPts val="600"/>
              </a:spcAft>
              <a:buClr>
                <a:srgbClr val="0000FF"/>
              </a:buClr>
              <a:buSzPct val="90000"/>
              <a:buFont typeface="+mj-lt"/>
              <a:buAutoNum type="arabicPeriod"/>
              <a:tabLst>
                <a:tab pos="428625" algn="l"/>
                <a:tab pos="533400" algn="l"/>
                <a:tab pos="982663" algn="l"/>
                <a:tab pos="1431925" algn="l"/>
                <a:tab pos="1881188" algn="l"/>
                <a:tab pos="2330450" algn="l"/>
                <a:tab pos="2779713" algn="l"/>
                <a:tab pos="3228975" algn="l"/>
                <a:tab pos="3678238" algn="l"/>
                <a:tab pos="4127500" algn="l"/>
                <a:tab pos="4576763" algn="l"/>
                <a:tab pos="5026025" algn="l"/>
                <a:tab pos="5475288" algn="l"/>
                <a:tab pos="5924550" algn="l"/>
                <a:tab pos="6373813" algn="l"/>
                <a:tab pos="6823075" algn="l"/>
                <a:tab pos="7272338" algn="l"/>
                <a:tab pos="7721600" algn="l"/>
                <a:tab pos="8170863" algn="l"/>
                <a:tab pos="8620125" algn="l"/>
                <a:tab pos="9069388" algn="l"/>
              </a:tabLst>
              <a:defRPr/>
            </a:pPr>
            <a:r>
              <a:rPr lang="en-US" altLang="en-US" dirty="0"/>
              <a:t>Adjust the </a:t>
            </a:r>
            <a:r>
              <a:rPr lang="en-US" altLang="en-US" u="sng" dirty="0"/>
              <a:t>Position averaging time</a:t>
            </a:r>
            <a:r>
              <a:rPr lang="en-US" altLang="en-US" dirty="0"/>
              <a:t> and by configuring Auto‐average in the that now displays </a:t>
            </a:r>
            <a:r>
              <a:rPr lang="en-US" altLang="en-US" i="1" dirty="0"/>
              <a:t>Averaging</a:t>
            </a:r>
            <a:br>
              <a:rPr lang="en-US" altLang="en-US" dirty="0"/>
            </a:br>
            <a:br>
              <a:rPr lang="en-US" altLang="en-US" dirty="0"/>
            </a:br>
            <a:br>
              <a:rPr lang="en-US" altLang="en-US" dirty="0"/>
            </a:br>
            <a:br>
              <a:rPr lang="en-US" altLang="en-US" dirty="0"/>
            </a:br>
            <a:br>
              <a:rPr lang="en-US" altLang="en-US" dirty="0"/>
            </a:br>
            <a:endParaRPr lang="en-US" altLang="en-US" dirty="0"/>
          </a:p>
          <a:p>
            <a:pPr>
              <a:buFont typeface="+mj-lt"/>
              <a:buAutoNum type="arabicPeriod"/>
            </a:pPr>
            <a:r>
              <a:rPr lang="en-US" dirty="0"/>
              <a:t>Wait to the </a:t>
            </a:r>
            <a:r>
              <a:rPr lang="en-US" u="sng" dirty="0"/>
              <a:t>Fixed position status </a:t>
            </a:r>
            <a:r>
              <a:rPr lang="en-US" dirty="0"/>
              <a:t>to become </a:t>
            </a:r>
            <a:r>
              <a:rPr lang="en-US" i="1" dirty="0"/>
              <a:t>Active</a:t>
            </a:r>
            <a:r>
              <a:rPr lang="en-US" dirty="0"/>
              <a:t>. The unit is now ready for testing.</a:t>
            </a:r>
          </a:p>
          <a:p>
            <a:pPr marL="0" indent="0">
              <a:buNone/>
            </a:pPr>
            <a:r>
              <a:rPr lang="en-US" sz="1400" dirty="0">
                <a:solidFill>
                  <a:schemeClr val="tx1">
                    <a:lumMod val="50000"/>
                    <a:lumOff val="50000"/>
                  </a:schemeClr>
                </a:solidFill>
              </a:rPr>
              <a:t>Note: Theoretically, testing could start before the end of the position averaging process. The improved time estimation due to this function would be automatically applied starting from the end of the auto‐averaging process.</a:t>
            </a:r>
            <a:r>
              <a:rPr lang="en-US" altLang="en-US" sz="1400" dirty="0">
                <a:solidFill>
                  <a:schemeClr val="tx1">
                    <a:lumMod val="50000"/>
                    <a:lumOff val="50000"/>
                  </a:schemeClr>
                </a:solidFill>
              </a:rPr>
              <a:t> </a:t>
            </a:r>
            <a:endParaRPr lang="es-ES" sz="1400" dirty="0">
              <a:solidFill>
                <a:schemeClr val="tx1">
                  <a:lumMod val="50000"/>
                  <a:lumOff val="50000"/>
                </a:schemeClr>
              </a:solidFill>
            </a:endParaRPr>
          </a:p>
          <a:p>
            <a:endParaRPr lang="es-ES" dirty="0"/>
          </a:p>
        </p:txBody>
      </p:sp>
      <p:sp>
        <p:nvSpPr>
          <p:cNvPr id="3" name="Title 2"/>
          <p:cNvSpPr>
            <a:spLocks noGrp="1"/>
          </p:cNvSpPr>
          <p:nvPr>
            <p:ph type="title" idx="4294967295"/>
          </p:nvPr>
        </p:nvSpPr>
        <p:spPr>
          <a:xfrm>
            <a:off x="0" y="0"/>
            <a:ext cx="9144000" cy="836613"/>
          </a:xfrm>
        </p:spPr>
        <p:txBody>
          <a:bodyPr/>
          <a:lstStyle/>
          <a:p>
            <a:r>
              <a:rPr lang="en-US" altLang="en-US" dirty="0"/>
              <a:t>Position </a:t>
            </a:r>
            <a:r>
              <a:rPr lang="en-US" altLang="en-US" b="1" dirty="0"/>
              <a:t>Averaging</a:t>
            </a:r>
            <a:r>
              <a:rPr lang="en-US" altLang="en-US" dirty="0"/>
              <a:t> time</a:t>
            </a:r>
            <a:endParaRPr lang="es-ES" dirty="0"/>
          </a:p>
        </p:txBody>
      </p:sp>
      <p:sp>
        <p:nvSpPr>
          <p:cNvPr id="9" name="Content Placeholder 1"/>
          <p:cNvSpPr txBox="1">
            <a:spLocks/>
          </p:cNvSpPr>
          <p:nvPr/>
        </p:nvSpPr>
        <p:spPr bwMode="auto">
          <a:xfrm>
            <a:off x="3991827" y="2915127"/>
            <a:ext cx="5152173" cy="1014866"/>
          </a:xfrm>
          <a:prstGeom prst="rect">
            <a:avLst/>
          </a:prstGeom>
          <a:noFill/>
          <a:ln w="9525">
            <a:noFill/>
            <a:round/>
            <a:headEnd/>
            <a:tailEnd/>
          </a:ln>
        </p:spPr>
        <p:txBody>
          <a:bodyPr vert="horz" wrap="square" lIns="50760" tIns="50760" rIns="90000" bIns="50760" numCol="1" anchor="t" anchorCtr="0" compatLnSpc="1">
            <a:prstTxWarp prst="textNoShape">
              <a:avLst/>
            </a:prstTxWarp>
          </a:bodyPr>
          <a:lstStyle>
            <a:lvl1pPr marL="342900" indent="-342900" algn="l" defTabSz="457200" rtl="0" eaLnBrk="0" fontAlgn="base" hangingPunct="0">
              <a:spcBef>
                <a:spcPts val="500"/>
              </a:spcBef>
              <a:spcAft>
                <a:spcPct val="0"/>
              </a:spcAft>
              <a:buClr>
                <a:srgbClr val="006BFF"/>
              </a:buClr>
              <a:buSzPct val="85000"/>
              <a:buFont typeface="Wingdings" pitchFamily="2" charset="2"/>
              <a:buChar char=""/>
              <a:defRPr sz="1800">
                <a:solidFill>
                  <a:srgbClr val="000000"/>
                </a:solidFill>
                <a:latin typeface="+mn-lt"/>
                <a:ea typeface="+mn-ea"/>
                <a:cs typeface="+mn-cs"/>
              </a:defRPr>
            </a:lvl1pPr>
            <a:lvl2pPr marL="742950" indent="-285750" algn="l" defTabSz="457200" rtl="0" eaLnBrk="0" fontAlgn="base" hangingPunct="0">
              <a:spcBef>
                <a:spcPts val="500"/>
              </a:spcBef>
              <a:spcAft>
                <a:spcPct val="0"/>
              </a:spcAft>
              <a:buClr>
                <a:srgbClr val="FF0000"/>
              </a:buClr>
              <a:buSzPct val="90000"/>
              <a:buFont typeface="Wingdings" pitchFamily="2" charset="2"/>
              <a:buChar char=""/>
              <a:defRPr sz="1800">
                <a:solidFill>
                  <a:srgbClr val="000000"/>
                </a:solidFill>
                <a:latin typeface="+mn-lt"/>
                <a:ea typeface="+mn-ea"/>
                <a:cs typeface="+mn-cs"/>
              </a:defRPr>
            </a:lvl2pPr>
            <a:lvl3pPr marL="1143000" indent="-228600" algn="l" defTabSz="457200" rtl="0" eaLnBrk="0" fontAlgn="base" hangingPunct="0">
              <a:spcBef>
                <a:spcPts val="500"/>
              </a:spcBef>
              <a:spcAft>
                <a:spcPct val="0"/>
              </a:spcAft>
              <a:buClr>
                <a:srgbClr val="000000"/>
              </a:buClr>
              <a:buSzPct val="90000"/>
              <a:buFont typeface="Wingdings" pitchFamily="2" charset="2"/>
              <a:buChar char=""/>
              <a:defRPr sz="1400">
                <a:solidFill>
                  <a:srgbClr val="000000"/>
                </a:solidFill>
                <a:latin typeface="+mn-lt"/>
                <a:ea typeface="+mn-ea"/>
                <a:cs typeface="+mn-cs"/>
              </a:defRPr>
            </a:lvl3pPr>
            <a:lvl4pPr marL="1600200" indent="-228600" algn="l" defTabSz="457200" rtl="0" eaLnBrk="0" fontAlgn="base" hangingPunct="0">
              <a:spcBef>
                <a:spcPts val="400"/>
              </a:spcBef>
              <a:spcAft>
                <a:spcPct val="0"/>
              </a:spcAft>
              <a:buClr>
                <a:srgbClr val="000000"/>
              </a:buClr>
              <a:buSzPct val="100000"/>
              <a:buFont typeface="Times New Roman" pitchFamily="18" charset="0"/>
              <a:defRPr sz="16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defRPr>
                <a:solidFill>
                  <a:srgbClr val="000000"/>
                </a:solidFill>
                <a:latin typeface="Verdana" charset="0"/>
                <a:ea typeface="+mn-ea"/>
                <a:cs typeface="+mn-cs"/>
              </a:defRPr>
            </a:lvl5pPr>
            <a:lvl6pPr marL="25146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6pPr>
            <a:lvl7pPr marL="29718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7pPr>
            <a:lvl8pPr marL="34290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8pPr>
            <a:lvl9pPr marL="3886200" indent="-228600" algn="l" defTabSz="457200" rtl="0" fontAlgn="base">
              <a:spcBef>
                <a:spcPts val="500"/>
              </a:spcBef>
              <a:spcAft>
                <a:spcPct val="0"/>
              </a:spcAft>
              <a:buClr>
                <a:srgbClr val="000000"/>
              </a:buClr>
              <a:buSzPct val="100000"/>
              <a:buFont typeface="Times New Roman" pitchFamily="16" charset="0"/>
              <a:defRPr>
                <a:solidFill>
                  <a:srgbClr val="000000"/>
                </a:solidFill>
                <a:latin typeface="Verdana" charset="0"/>
                <a:ea typeface="+mn-ea"/>
                <a:cs typeface="+mn-cs"/>
              </a:defRPr>
            </a:lvl9pPr>
          </a:lstStyle>
          <a:p>
            <a:pPr marL="0" indent="0">
              <a:buFont typeface="Wingdings" pitchFamily="2" charset="2"/>
              <a:buNone/>
            </a:pPr>
            <a:r>
              <a:rPr lang="en-US" sz="1400" u="sng" kern="0" dirty="0">
                <a:solidFill>
                  <a:schemeClr val="tx1">
                    <a:lumMod val="50000"/>
                    <a:lumOff val="50000"/>
                  </a:schemeClr>
                </a:solidFill>
              </a:rPr>
              <a:t>Notes</a:t>
            </a:r>
            <a:r>
              <a:rPr lang="en-US" sz="1400" kern="0" dirty="0">
                <a:solidFill>
                  <a:schemeClr val="tx1">
                    <a:lumMod val="50000"/>
                    <a:lumOff val="50000"/>
                  </a:schemeClr>
                </a:solidFill>
              </a:rPr>
              <a:t>: (a) At least 1h of averaging is required for reasonable accuracy. (b) The procedure should be run only once as long as the location does not change. If any change is detected (longitude, latitude, altitude) an error will be displayed.</a:t>
            </a:r>
            <a:endParaRPr lang="es-ES" sz="1400" kern="0" dirty="0">
              <a:solidFill>
                <a:schemeClr val="tx1">
                  <a:lumMod val="50000"/>
                  <a:lumOff val="50000"/>
                </a:schemeClr>
              </a:solidFill>
            </a:endParaRPr>
          </a:p>
        </p:txBody>
      </p:sp>
      <p:grpSp>
        <p:nvGrpSpPr>
          <p:cNvPr id="10" name="Group 9"/>
          <p:cNvGrpSpPr/>
          <p:nvPr/>
        </p:nvGrpSpPr>
        <p:grpSpPr>
          <a:xfrm>
            <a:off x="1799101" y="2569889"/>
            <a:ext cx="591940" cy="481707"/>
            <a:chOff x="1707517" y="1467106"/>
            <a:chExt cx="591940" cy="481707"/>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5" name="TextBox 14"/>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1</a:t>
              </a:r>
            </a:p>
          </p:txBody>
        </p:sp>
      </p:grpSp>
      <p:grpSp>
        <p:nvGrpSpPr>
          <p:cNvPr id="16" name="Group 15"/>
          <p:cNvGrpSpPr/>
          <p:nvPr/>
        </p:nvGrpSpPr>
        <p:grpSpPr>
          <a:xfrm>
            <a:off x="911059" y="4037250"/>
            <a:ext cx="591940" cy="481707"/>
            <a:chOff x="1707517" y="1467106"/>
            <a:chExt cx="591940" cy="481707"/>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596860">
              <a:off x="1763360" y="1411263"/>
              <a:ext cx="480253" cy="591940"/>
            </a:xfrm>
            <a:prstGeom prst="rect">
              <a:avLst/>
            </a:prstGeom>
          </p:spPr>
        </p:pic>
        <p:sp>
          <p:nvSpPr>
            <p:cNvPr id="18" name="TextBox 17"/>
            <p:cNvSpPr txBox="1"/>
            <p:nvPr/>
          </p:nvSpPr>
          <p:spPr>
            <a:xfrm>
              <a:off x="1776618" y="1671814"/>
              <a:ext cx="269626" cy="276999"/>
            </a:xfrm>
            <a:prstGeom prst="rect">
              <a:avLst/>
            </a:prstGeom>
            <a:noFill/>
          </p:spPr>
          <p:txBody>
            <a:bodyPr wrap="none" rtlCol="0">
              <a:spAutoFit/>
            </a:bodyPr>
            <a:lstStyle/>
            <a:p>
              <a:r>
                <a:rPr lang="en-US" dirty="0">
                  <a:solidFill>
                    <a:srgbClr val="3E1FF5"/>
                  </a:solidFill>
                </a:rPr>
                <a:t>2</a:t>
              </a:r>
            </a:p>
          </p:txBody>
        </p:sp>
      </p:grpSp>
    </p:spTree>
    <p:extLst>
      <p:ext uri="{BB962C8B-B14F-4D97-AF65-F5344CB8AC3E}">
        <p14:creationId xmlns:p14="http://schemas.microsoft.com/office/powerpoint/2010/main" val="2813561850"/>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entury Gothic"/>
        <a:ea typeface="ヒラギノ明朝 ProN W3"/>
        <a:cs typeface="ヒラギノ明朝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sz="12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17756</TotalTime>
  <Words>2598</Words>
  <Application>Microsoft Office PowerPoint</Application>
  <PresentationFormat>Presentación en pantalla (4:3)</PresentationFormat>
  <Paragraphs>335</Paragraphs>
  <Slides>24</Slides>
  <Notes>1</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24</vt:i4>
      </vt:variant>
    </vt:vector>
  </HeadingPairs>
  <TitlesOfParts>
    <vt:vector size="37" baseType="lpstr">
      <vt:lpstr>SimSun</vt:lpstr>
      <vt:lpstr>Arial</vt:lpstr>
      <vt:lpstr>Arial Black</vt:lpstr>
      <vt:lpstr>Arial Narrow</vt:lpstr>
      <vt:lpstr>Calibri</vt:lpstr>
      <vt:lpstr>Calibri Light</vt:lpstr>
      <vt:lpstr>Century Gothic</vt:lpstr>
      <vt:lpstr>Myriad Pro Cond</vt:lpstr>
      <vt:lpstr>Times New Roman</vt:lpstr>
      <vt:lpstr>Verdana</vt:lpstr>
      <vt:lpstr>Wingdings</vt:lpstr>
      <vt:lpstr>Office Theme</vt:lpstr>
      <vt:lpstr>Custom Design</vt:lpstr>
      <vt:lpstr>Presentación de PowerPoint</vt:lpstr>
      <vt:lpstr>xGenius</vt:lpstr>
      <vt:lpstr>Interfaces &amp; time References</vt:lpstr>
      <vt:lpstr>PTP test with xGenius</vt:lpstr>
      <vt:lpstr>Connecting the antenna &amp; the network</vt:lpstr>
      <vt:lpstr>Steps to connect the built-in GNSS</vt:lpstr>
      <vt:lpstr>OCXO or Rubidium</vt:lpstr>
      <vt:lpstr>Configuring the GNSS Properties</vt:lpstr>
      <vt:lpstr>Position Averaging time</vt:lpstr>
      <vt:lpstr>Hands-on to 1PPS  test</vt:lpstr>
      <vt:lpstr>Enable the 1 PPS clock analysis</vt:lpstr>
      <vt:lpstr>Enable the 1 PPS clock analysis</vt:lpstr>
      <vt:lpstr>Configuring the MTIE / TDEV test for 1 PPS</vt:lpstr>
      <vt:lpstr>Running the Test</vt:lpstr>
      <vt:lpstr>MTIE  results</vt:lpstr>
      <vt:lpstr>TDEV  results</vt:lpstr>
      <vt:lpstr>Event logger enable</vt:lpstr>
      <vt:lpstr>Configuring the Event Logger</vt:lpstr>
      <vt:lpstr>Display the logs</vt:lpstr>
      <vt:lpstr>Event logger results</vt:lpstr>
      <vt:lpstr>Scaling the trace</vt:lpstr>
      <vt:lpstr>Exporting Logs</vt:lpstr>
      <vt:lpstr>Glossary</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Net.Time</dc:title>
  <dc:creator>Pepe Caballero</dc:creator>
  <cp:lastModifiedBy>Jose Caballero</cp:lastModifiedBy>
  <cp:revision>172</cp:revision>
  <cp:lastPrinted>1601-01-01T00:00:00Z</cp:lastPrinted>
  <dcterms:created xsi:type="dcterms:W3CDTF">1601-01-01T00:00:00Z</dcterms:created>
  <dcterms:modified xsi:type="dcterms:W3CDTF">2024-01-17T17:54:00Z</dcterms:modified>
</cp:coreProperties>
</file>