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3.jpg" ContentType="image/jpg"/>
  <Override PartName="/ppt/media/image15.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24"/>
  </p:notesMasterIdLst>
  <p:sldIdLst>
    <p:sldId id="256" r:id="rId3"/>
    <p:sldId id="257" r:id="rId4"/>
    <p:sldId id="258" r:id="rId5"/>
    <p:sldId id="259" r:id="rId6"/>
    <p:sldId id="260" r:id="rId7"/>
    <p:sldId id="262" r:id="rId8"/>
    <p:sldId id="284" r:id="rId9"/>
    <p:sldId id="263" r:id="rId10"/>
    <p:sldId id="282" r:id="rId11"/>
    <p:sldId id="283" r:id="rId12"/>
    <p:sldId id="277" r:id="rId13"/>
    <p:sldId id="267" r:id="rId14"/>
    <p:sldId id="278" r:id="rId15"/>
    <p:sldId id="279" r:id="rId16"/>
    <p:sldId id="280" r:id="rId17"/>
    <p:sldId id="281" r:id="rId18"/>
    <p:sldId id="271" r:id="rId19"/>
    <p:sldId id="273" r:id="rId20"/>
    <p:sldId id="274" r:id="rId21"/>
    <p:sldId id="275" r:id="rId22"/>
    <p:sldId id="276" r:id="rId23"/>
  </p:sldIdLst>
  <p:sldSz cx="9144000" cy="6858000" type="screen4x3"/>
  <p:notesSz cx="67691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XQwBQXvK9gQm6JEWIwDHDhlSC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872CE-678A-4FEF-8D53-F3E12F94B823}">
  <a:tblStyle styleId="{5B0872CE-678A-4FEF-8D53-F3E12F94B823}"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40000"/>
            </a:schemeClr>
          </a:solidFill>
        </a:fill>
      </a:tcStyle>
    </a:band1H>
    <a:band2H>
      <a:tcTxStyle/>
      <a:tcStyle>
        <a:tcBdr/>
      </a:tcStyle>
    </a:band2H>
    <a:band1V>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100" y="6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 name="Google Shape;4;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5" name="Google Shape;5;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 name="Google Shape;6;n"/>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55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28" name="Google Shape;1028;p1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74" name="Google Shape;1074;p1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01" name="Google Shape;1101;p1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3" name="Google Shape;1123;p2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2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9" name="Google Shape;1129;p2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71" name="Google Shape;71;p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28" name="Google Shape;128;p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42" name="Google Shape;842;p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71" name="Google Shape;871;p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86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cxnSp>
        <p:nvCxnSpPr>
          <p:cNvPr id="13" name="Google Shape;13;p24"/>
          <p:cNvCxnSpPr/>
          <p:nvPr/>
        </p:nvCxnSpPr>
        <p:spPr>
          <a:xfrm>
            <a:off x="4572000" y="762000"/>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4" name="Google Shape;14;p24"/>
          <p:cNvCxnSpPr/>
          <p:nvPr/>
        </p:nvCxnSpPr>
        <p:spPr>
          <a:xfrm>
            <a:off x="180000" y="766775"/>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5" name="Google Shape;15;p24"/>
          <p:cNvCxnSpPr/>
          <p:nvPr/>
        </p:nvCxnSpPr>
        <p:spPr>
          <a:xfrm>
            <a:off x="0"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6" name="Google Shape;16;p24"/>
          <p:cNvCxnSpPr/>
          <p:nvPr/>
        </p:nvCxnSpPr>
        <p:spPr>
          <a:xfrm>
            <a:off x="0" y="108000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7" name="Google Shape;17;p24"/>
          <p:cNvCxnSpPr/>
          <p:nvPr/>
        </p:nvCxnSpPr>
        <p:spPr>
          <a:xfrm>
            <a:off x="9098393"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8" name="Google Shape;18;p24"/>
          <p:cNvCxnSpPr/>
          <p:nvPr/>
        </p:nvCxnSpPr>
        <p:spPr>
          <a:xfrm>
            <a:off x="9098393" y="107365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sp>
        <p:nvSpPr>
          <p:cNvPr id="19" name="Google Shape;19;p24"/>
          <p:cNvSpPr/>
          <p:nvPr/>
        </p:nvSpPr>
        <p:spPr>
          <a:xfrm>
            <a:off x="0" y="742950"/>
            <a:ext cx="9144000" cy="161925"/>
          </a:xfrm>
          <a:prstGeom prst="rect">
            <a:avLst/>
          </a:prstGeom>
          <a:gradFill>
            <a:gsLst>
              <a:gs pos="0">
                <a:srgbClr val="000000"/>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0" name="Google Shape;20;p24"/>
          <p:cNvSpPr/>
          <p:nvPr/>
        </p:nvSpPr>
        <p:spPr>
          <a:xfrm>
            <a:off x="0" y="0"/>
            <a:ext cx="9144000" cy="762000"/>
          </a:xfrm>
          <a:prstGeom prst="rect">
            <a:avLst/>
          </a:prstGeom>
          <a:solidFill>
            <a:srgbClr val="0084D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1" name="Google Shape;21;p24"/>
          <p:cNvSpPr txBox="1">
            <a:spLocks noGrp="1"/>
          </p:cNvSpPr>
          <p:nvPr>
            <p:ph type="body" idx="1"/>
          </p:nvPr>
        </p:nvSpPr>
        <p:spPr>
          <a:xfrm>
            <a:off x="457200" y="1142984"/>
            <a:ext cx="8220075" cy="5238344"/>
          </a:xfrm>
          <a:prstGeom prst="rect">
            <a:avLst/>
          </a:prstGeom>
          <a:noFill/>
          <a:ln>
            <a:noFill/>
          </a:ln>
        </p:spPr>
        <p:txBody>
          <a:bodyPr spcFirstLastPara="1" wrap="square" lIns="50750" tIns="50750" rIns="90000" bIns="50750" anchor="t" anchorCtr="0">
            <a:noAutofit/>
          </a:bodyPr>
          <a:lstStyle>
            <a:lvl1pPr marL="457200" lvl="0" indent="-325755" algn="l">
              <a:spcBef>
                <a:spcPts val="500"/>
              </a:spcBef>
              <a:spcAft>
                <a:spcPts val="0"/>
              </a:spcAft>
              <a:buClr>
                <a:srgbClr val="006BFF"/>
              </a:buClr>
              <a:buSzPts val="1530"/>
              <a:buFont typeface="Noto Sans Symbols"/>
              <a:buChar char="◆"/>
              <a:defRPr sz="1800"/>
            </a:lvl1pPr>
            <a:lvl2pPr marL="914400" lvl="1" indent="-331469" algn="l">
              <a:spcBef>
                <a:spcPts val="500"/>
              </a:spcBef>
              <a:spcAft>
                <a:spcPts val="0"/>
              </a:spcAft>
              <a:buClr>
                <a:srgbClr val="FF0000"/>
              </a:buClr>
              <a:buSzPts val="1620"/>
              <a:buFont typeface="Noto Sans Symbols"/>
              <a:buChar char="■"/>
              <a:defRPr sz="1800"/>
            </a:lvl2pPr>
            <a:lvl3pPr marL="1371600" lvl="2" indent="-308610" algn="l">
              <a:spcBef>
                <a:spcPts val="500"/>
              </a:spcBef>
              <a:spcAft>
                <a:spcPts val="0"/>
              </a:spcAft>
              <a:buClr>
                <a:srgbClr val="000000"/>
              </a:buClr>
              <a:buSzPts val="1260"/>
              <a:buFont typeface="Noto Sans Symbols"/>
              <a:buChar char="●"/>
              <a:defRPr sz="1400"/>
            </a:lvl3pPr>
            <a:lvl4pPr marL="1828800" lvl="3" indent="-228600" algn="l">
              <a:spcBef>
                <a:spcPts val="4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2" name="Google Shape;22;p24"/>
          <p:cNvSpPr txBox="1">
            <a:spLocks noGrp="1"/>
          </p:cNvSpPr>
          <p:nvPr>
            <p:ph type="title"/>
          </p:nvPr>
        </p:nvSpPr>
        <p:spPr>
          <a:xfrm>
            <a:off x="0" y="0"/>
            <a:ext cx="9144000" cy="836613"/>
          </a:xfrm>
          <a:prstGeom prst="rect">
            <a:avLst/>
          </a:prstGeom>
          <a:noFill/>
          <a:ln>
            <a:noFill/>
          </a:ln>
        </p:spPr>
        <p:txBody>
          <a:bodyPr spcFirstLastPara="1" wrap="square" lIns="50750" tIns="50750" rIns="129225" bIns="50750" anchor="ctr" anchorCtr="0">
            <a:noAutofit/>
          </a:bodyPr>
          <a:lstStyle>
            <a:lvl1pPr lvl="0" algn="ctr">
              <a:spcBef>
                <a:spcPts val="0"/>
              </a:spcBef>
              <a:spcAft>
                <a:spcPts val="0"/>
              </a:spcAft>
              <a:buSzPts val="1400"/>
              <a:buNone/>
              <a:defRPr b="0" i="0">
                <a:latin typeface="Century Gothic"/>
                <a:ea typeface="Century Gothic"/>
                <a:cs typeface="Century Gothic"/>
                <a:sym typeface="Century Gothic"/>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4"/>
          <p:cNvSpPr txBox="1"/>
          <p:nvPr/>
        </p:nvSpPr>
        <p:spPr>
          <a:xfrm>
            <a:off x="8538359" y="275044"/>
            <a:ext cx="548884"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‹Nº›</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‹Nº›</a:t>
            </a:fld>
            <a:endParaRPr lang="en-US" dirty="0"/>
          </a:p>
        </p:txBody>
      </p:sp>
    </p:spTree>
    <p:extLst>
      <p:ext uri="{BB962C8B-B14F-4D97-AF65-F5344CB8AC3E}">
        <p14:creationId xmlns:p14="http://schemas.microsoft.com/office/powerpoint/2010/main" val="247753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4" name="Google Shape;4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5" name="Google Shape;4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22"/>
          <p:cNvSpPr txBox="1">
            <a:spLocks noGrp="1"/>
          </p:cNvSpPr>
          <p:nvPr>
            <p:ph type="title"/>
          </p:nvPr>
        </p:nvSpPr>
        <p:spPr>
          <a:xfrm>
            <a:off x="0" y="0"/>
            <a:ext cx="9134475" cy="827088"/>
          </a:xfrm>
          <a:prstGeom prst="rect">
            <a:avLst/>
          </a:prstGeom>
          <a:noFill/>
          <a:ln>
            <a:noFill/>
          </a:ln>
        </p:spPr>
        <p:txBody>
          <a:bodyPr spcFirstLastPara="1" wrap="square" lIns="50750" tIns="50750" rIns="90000" bIns="50750" anchor="ctr" anchorCtr="0">
            <a:noAutofit/>
          </a:bodyPr>
          <a:lstStyle>
            <a:lvl1pPr marR="0" lvl="0"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1pPr>
            <a:lvl2pPr marR="0" lvl="1"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2pPr>
            <a:lvl3pPr marR="0" lvl="2"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3pPr>
            <a:lvl4pPr marR="0" lvl="3"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4pPr>
            <a:lvl5pPr marR="0" lvl="4"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9pPr>
          </a:lstStyle>
          <a:p>
            <a:endParaRPr/>
          </a:p>
        </p:txBody>
      </p:sp>
      <p:sp>
        <p:nvSpPr>
          <p:cNvPr id="10" name="Google Shape;10;p22"/>
          <p:cNvSpPr txBox="1">
            <a:spLocks noGrp="1"/>
          </p:cNvSpPr>
          <p:nvPr>
            <p:ph type="body" idx="1"/>
          </p:nvPr>
        </p:nvSpPr>
        <p:spPr>
          <a:xfrm>
            <a:off x="457200" y="1052513"/>
            <a:ext cx="8220075" cy="5800725"/>
          </a:xfrm>
          <a:prstGeom prst="rect">
            <a:avLst/>
          </a:prstGeom>
          <a:noFill/>
          <a:ln>
            <a:noFill/>
          </a:ln>
        </p:spPr>
        <p:txBody>
          <a:bodyPr spcFirstLastPara="1" wrap="square" lIns="50750" tIns="50750" rIns="90000" bIns="50750" anchor="t" anchorCtr="0">
            <a:noAutofit/>
          </a:bodyPr>
          <a:lstStyle>
            <a:lvl1pPr marL="457200" marR="0" lvl="0"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355600" algn="l" rtl="0">
              <a:spcBef>
                <a:spcPts val="50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2pPr>
            <a:lvl3pPr marL="1371600" marR="0" lvl="2"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4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5pPr>
            <a:lvl6pPr marL="2743200" marR="0" lvl="5"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6pPr>
            <a:lvl7pPr marL="3200400" marR="0" lvl="6"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7pPr>
            <a:lvl8pPr marL="3657600" marR="0" lvl="7"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8pPr>
            <a:lvl9pPr marL="4114800" marR="0" lvl="8"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25"/>
          <p:cNvSpPr/>
          <p:nvPr/>
        </p:nvSpPr>
        <p:spPr>
          <a:xfrm rot="-5400000">
            <a:off x="7753350" y="2051050"/>
            <a:ext cx="2527300" cy="2413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808080"/>
              </a:buClr>
              <a:buSzPts val="1000"/>
              <a:buFont typeface="Times New Roman"/>
              <a:buNone/>
            </a:pPr>
            <a:r>
              <a:rPr lang="en-US" sz="1000">
                <a:solidFill>
                  <a:srgbClr val="808080"/>
                </a:solidFill>
                <a:latin typeface="Arial"/>
                <a:ea typeface="Arial"/>
                <a:cs typeface="Arial"/>
                <a:sym typeface="Arial"/>
              </a:rPr>
              <a:t>© Albedo Telecom. All rights reserved</a:t>
            </a:r>
            <a:endParaRPr/>
          </a:p>
        </p:txBody>
      </p:sp>
      <p:pic>
        <p:nvPicPr>
          <p:cNvPr id="26" name="Google Shape;26;p25"/>
          <p:cNvPicPr preferRelativeResize="0"/>
          <p:nvPr/>
        </p:nvPicPr>
        <p:blipFill rotWithShape="1">
          <a:blip r:embed="rId6">
            <a:alphaModFix/>
          </a:blip>
          <a:srcRect/>
          <a:stretch/>
        </p:blipFill>
        <p:spPr>
          <a:xfrm>
            <a:off x="950913" y="0"/>
            <a:ext cx="8229600" cy="6869113"/>
          </a:xfrm>
          <a:prstGeom prst="rect">
            <a:avLst/>
          </a:prstGeom>
          <a:noFill/>
          <a:ln>
            <a:noFill/>
          </a:ln>
        </p:spPr>
      </p:pic>
      <p:sp>
        <p:nvSpPr>
          <p:cNvPr id="27" name="Google Shape;27;p25"/>
          <p:cNvSpPr/>
          <p:nvPr/>
        </p:nvSpPr>
        <p:spPr>
          <a:xfrm rot="-5400000">
            <a:off x="-866775" y="1320800"/>
            <a:ext cx="3479800" cy="698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730AD2"/>
              </a:buClr>
              <a:buSzPts val="3600"/>
              <a:buFont typeface="Times New Roman"/>
              <a:buNone/>
            </a:pPr>
            <a:r>
              <a:rPr lang="en-US" sz="3600">
                <a:solidFill>
                  <a:srgbClr val="730AD2"/>
                </a:solidFill>
                <a:latin typeface="Arial Black"/>
                <a:ea typeface="Arial Black"/>
                <a:cs typeface="Arial Black"/>
                <a:sym typeface="Arial Black"/>
              </a:rPr>
              <a:t>That’s all</a:t>
            </a:r>
            <a:endParaRPr/>
          </a:p>
        </p:txBody>
      </p:sp>
      <p:pic>
        <p:nvPicPr>
          <p:cNvPr id="28" name="Google Shape;28;p25" descr="Alex"/>
          <p:cNvPicPr preferRelativeResize="0"/>
          <p:nvPr/>
        </p:nvPicPr>
        <p:blipFill rotWithShape="1">
          <a:blip r:embed="rId7">
            <a:alphaModFix/>
          </a:blip>
          <a:srcRect/>
          <a:stretch/>
        </p:blipFill>
        <p:spPr>
          <a:xfrm>
            <a:off x="615950"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29" name="Google Shape;29;p25"/>
          <p:cNvPicPr preferRelativeResize="0"/>
          <p:nvPr/>
        </p:nvPicPr>
        <p:blipFill rotWithShape="1">
          <a:blip r:embed="rId8">
            <a:alphaModFix/>
          </a:blip>
          <a:srcRect/>
          <a:stretch/>
        </p:blipFill>
        <p:spPr>
          <a:xfrm>
            <a:off x="7340600" y="5373688"/>
            <a:ext cx="1835150" cy="954087"/>
          </a:xfrm>
          <a:prstGeom prst="rect">
            <a:avLst/>
          </a:prstGeom>
          <a:noFill/>
          <a:ln>
            <a:noFill/>
          </a:ln>
          <a:effectLst>
            <a:outerShdw blurRad="292100" dist="139700" dir="2700000" algn="tl" rotWithShape="0">
              <a:srgbClr val="333333">
                <a:alpha val="64705"/>
              </a:srgbClr>
            </a:outerShdw>
          </a:effectLst>
        </p:spPr>
      </p:pic>
      <p:sp>
        <p:nvSpPr>
          <p:cNvPr id="30" name="Google Shape;30;p25"/>
          <p:cNvSpPr txBox="1"/>
          <p:nvPr/>
        </p:nvSpPr>
        <p:spPr>
          <a:xfrm rot="-5400000">
            <a:off x="1146175" y="4632325"/>
            <a:ext cx="1658938"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2DADA"/>
                </a:solidFill>
                <a:latin typeface="Calibri"/>
                <a:ea typeface="Calibri"/>
                <a:cs typeface="Calibri"/>
                <a:sym typeface="Calibri"/>
              </a:rPr>
              <a:t>www.albedotelecom.com</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5.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3272839" y="3307937"/>
            <a:ext cx="5763211"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u="sng" kern="1200" dirty="0">
                <a:solidFill>
                  <a:srgbClr val="1F4E79"/>
                </a:solidFill>
                <a:latin typeface="Myriad Pro Cond" panose="020B0506030403020204" pitchFamily="34" charset="0"/>
                <a:ea typeface="SimSun" pitchFamily="2" charset="-122"/>
                <a:cs typeface="+mn-cs"/>
                <a:sym typeface="Open Sans"/>
              </a:rPr>
              <a:t>IEC 61850 GOOSE</a:t>
            </a:r>
            <a:r>
              <a:rPr lang="en-US" sz="3200" kern="1200" dirty="0">
                <a:solidFill>
                  <a:srgbClr val="1F4E79"/>
                </a:solidFill>
                <a:latin typeface="Myriad Pro Cond" panose="020B0506030403020204" pitchFamily="34" charset="0"/>
                <a:ea typeface="SimSun" pitchFamily="2" charset="-122"/>
                <a:cs typeface="+mn-cs"/>
                <a:sym typeface="Open Sans"/>
              </a:rPr>
              <a:t> analysis with Zeus</a:t>
            </a:r>
            <a:endParaRPr sz="3200" kern="1200" dirty="0">
              <a:solidFill>
                <a:srgbClr val="1F4E79"/>
              </a:solidFill>
              <a:latin typeface="Myriad Pro Cond" panose="020B0506030403020204" pitchFamily="34" charset="0"/>
              <a:ea typeface="SimSun" pitchFamily="2" charset="-122"/>
              <a:cs typeface="+mn-cs"/>
            </a:endParaRPr>
          </a:p>
          <a:p>
            <a:pPr marL="0" marR="0" lvl="0" indent="0" algn="r" rtl="0">
              <a:spcBef>
                <a:spcPts val="0"/>
              </a:spcBef>
              <a:spcAft>
                <a:spcPts val="0"/>
              </a:spcAft>
              <a:buNone/>
            </a:pPr>
            <a:r>
              <a:rPr lang="en-US" sz="1600" kern="1200" dirty="0">
                <a:solidFill>
                  <a:schemeClr val="bg2">
                    <a:lumMod val="60000"/>
                    <a:lumOff val="40000"/>
                  </a:schemeClr>
                </a:solidFill>
                <a:latin typeface="Myriad Pro Cond" panose="020B0506030403020204" pitchFamily="34" charset="0"/>
                <a:ea typeface="SimSun" pitchFamily="2" charset="-122"/>
                <a:cs typeface="+mn-cs"/>
                <a:sym typeface="Open Sans"/>
              </a:rPr>
              <a:t>Guide &amp; Slides corresponding to software ver. 2.10.5</a:t>
            </a:r>
            <a:br>
              <a:rPr lang="en-US" sz="1600" b="0" i="0" u="none" strike="noStrike" cap="none" dirty="0">
                <a:solidFill>
                  <a:srgbClr val="B2B2B2"/>
                </a:solidFill>
                <a:latin typeface="Open Sans"/>
                <a:ea typeface="Open Sans"/>
                <a:cs typeface="Open Sans"/>
                <a:sym typeface="Open Sans"/>
              </a:rPr>
            </a:br>
            <a:endParaRPr sz="1600" b="0" i="0" u="none" strike="noStrike" cap="none" dirty="0">
              <a:solidFill>
                <a:srgbClr val="B2B2B2"/>
              </a:solidFill>
              <a:latin typeface="Open Sans"/>
              <a:ea typeface="Open Sans"/>
              <a:cs typeface="Open Sans"/>
              <a:sym typeface="Open Sans"/>
            </a:endParaRPr>
          </a:p>
        </p:txBody>
      </p:sp>
      <p:cxnSp>
        <p:nvCxnSpPr>
          <p:cNvPr id="51" name="Google Shape;51;p1"/>
          <p:cNvCxnSpPr/>
          <p:nvPr/>
        </p:nvCxnSpPr>
        <p:spPr>
          <a:xfrm>
            <a:off x="611188" y="1163390"/>
            <a:ext cx="8532812" cy="1587"/>
          </a:xfrm>
          <a:prstGeom prst="straightConnector1">
            <a:avLst/>
          </a:prstGeom>
          <a:noFill/>
          <a:ln w="38150" cap="flat" cmpd="sng">
            <a:solidFill>
              <a:srgbClr val="FFFFFF"/>
            </a:solidFill>
            <a:prstDash val="solid"/>
            <a:miter lim="800000"/>
            <a:headEnd type="none" w="med" len="med"/>
            <a:tailEnd type="none" w="med" len="med"/>
          </a:ln>
        </p:spPr>
      </p:cxnSp>
      <p:sp>
        <p:nvSpPr>
          <p:cNvPr id="52" name="Google Shape;52;p1"/>
          <p:cNvSpPr/>
          <p:nvPr/>
        </p:nvSpPr>
        <p:spPr>
          <a:xfrm>
            <a:off x="899592" y="2998540"/>
            <a:ext cx="7992888" cy="317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chemeClr val="lt1"/>
              </a:buClr>
              <a:buSzPts val="1350"/>
              <a:buFont typeface="Times New Roman"/>
              <a:buNone/>
            </a:pPr>
            <a:endParaRPr sz="1350" b="0" i="0" u="none" strike="noStrike" cap="none">
              <a:solidFill>
                <a:srgbClr val="808080"/>
              </a:solidFill>
              <a:latin typeface="Century Gothic"/>
              <a:ea typeface="Century Gothic"/>
              <a:cs typeface="Century Gothic"/>
              <a:sym typeface="Century Gothic"/>
            </a:endParaRPr>
          </a:p>
        </p:txBody>
      </p:sp>
      <p:pic>
        <p:nvPicPr>
          <p:cNvPr id="53" name="Google Shape;53;p1"/>
          <p:cNvPicPr preferRelativeResize="0"/>
          <p:nvPr/>
        </p:nvPicPr>
        <p:blipFill rotWithShape="1">
          <a:blip r:embed="rId3">
            <a:alphaModFix/>
          </a:blip>
          <a:srcRect/>
          <a:stretch/>
        </p:blipFill>
        <p:spPr>
          <a:xfrm>
            <a:off x="1115616" y="1731995"/>
            <a:ext cx="1611990" cy="1640601"/>
          </a:xfrm>
          <a:prstGeom prst="rect">
            <a:avLst/>
          </a:prstGeom>
          <a:noFill/>
          <a:ln>
            <a:noFill/>
          </a:ln>
        </p:spPr>
      </p:pic>
      <p:pic>
        <p:nvPicPr>
          <p:cNvPr id="54" name="Google Shape;54;p1"/>
          <p:cNvPicPr preferRelativeResize="0"/>
          <p:nvPr/>
        </p:nvPicPr>
        <p:blipFill rotWithShape="1">
          <a:blip r:embed="rId4">
            <a:alphaModFix/>
          </a:blip>
          <a:srcRect/>
          <a:stretch/>
        </p:blipFill>
        <p:spPr>
          <a:xfrm>
            <a:off x="2705635" y="1731996"/>
            <a:ext cx="4832028" cy="1645290"/>
          </a:xfrm>
          <a:prstGeom prst="rect">
            <a:avLst/>
          </a:prstGeom>
          <a:noFill/>
          <a:ln>
            <a:noFill/>
          </a:ln>
        </p:spPr>
      </p:pic>
      <p:pic>
        <p:nvPicPr>
          <p:cNvPr id="55" name="Google Shape;55;p1"/>
          <p:cNvPicPr preferRelativeResize="0"/>
          <p:nvPr/>
        </p:nvPicPr>
        <p:blipFill rotWithShape="1">
          <a:blip r:embed="rId5">
            <a:alphaModFix/>
          </a:blip>
          <a:srcRect/>
          <a:stretch/>
        </p:blipFill>
        <p:spPr>
          <a:xfrm>
            <a:off x="7537663" y="1731996"/>
            <a:ext cx="1606337" cy="1630369"/>
          </a:xfrm>
          <a:prstGeom prst="rect">
            <a:avLst/>
          </a:prstGeom>
          <a:noFill/>
          <a:ln>
            <a:noFill/>
          </a:ln>
        </p:spPr>
      </p:pic>
      <p:pic>
        <p:nvPicPr>
          <p:cNvPr id="56" name="Google Shape;56;p1"/>
          <p:cNvPicPr preferRelativeResize="0"/>
          <p:nvPr/>
        </p:nvPicPr>
        <p:blipFill rotWithShape="1">
          <a:blip r:embed="rId6">
            <a:alphaModFix/>
          </a:blip>
          <a:srcRect/>
          <a:stretch/>
        </p:blipFill>
        <p:spPr>
          <a:xfrm>
            <a:off x="683568" y="3861048"/>
            <a:ext cx="4104456" cy="2507975"/>
          </a:xfrm>
          <a:prstGeom prst="rect">
            <a:avLst/>
          </a:prstGeom>
          <a:noFill/>
          <a:ln>
            <a:noFill/>
          </a:ln>
        </p:spPr>
      </p:pic>
      <p:pic>
        <p:nvPicPr>
          <p:cNvPr id="57" name="Google Shape;57;p1"/>
          <p:cNvPicPr preferRelativeResize="0"/>
          <p:nvPr/>
        </p:nvPicPr>
        <p:blipFill rotWithShape="1">
          <a:blip r:embed="rId7">
            <a:alphaModFix/>
          </a:blip>
          <a:srcRect/>
          <a:stretch/>
        </p:blipFill>
        <p:spPr>
          <a:xfrm>
            <a:off x="3019795" y="4385155"/>
            <a:ext cx="5510078" cy="5396083"/>
          </a:xfrm>
          <a:prstGeom prst="rect">
            <a:avLst/>
          </a:prstGeom>
          <a:noFill/>
          <a:ln>
            <a:noFill/>
          </a:ln>
        </p:spPr>
      </p:pic>
      <p:pic>
        <p:nvPicPr>
          <p:cNvPr id="58" name="Google Shape;58;p1" descr="ALBEDO Telecom"/>
          <p:cNvPicPr preferRelativeResize="0"/>
          <p:nvPr/>
        </p:nvPicPr>
        <p:blipFill rotWithShape="1">
          <a:blip r:embed="rId8">
            <a:alphaModFix/>
          </a:blip>
          <a:srcRect/>
          <a:stretch/>
        </p:blipFill>
        <p:spPr>
          <a:xfrm>
            <a:off x="7174484" y="5961096"/>
            <a:ext cx="1831180" cy="747948"/>
          </a:xfrm>
          <a:prstGeom prst="rect">
            <a:avLst/>
          </a:prstGeom>
          <a:noFill/>
          <a:ln>
            <a:noFill/>
          </a:ln>
        </p:spPr>
      </p:pic>
      <p:sp>
        <p:nvSpPr>
          <p:cNvPr id="59" name="Google Shape;59;p1"/>
          <p:cNvSpPr/>
          <p:nvPr/>
        </p:nvSpPr>
        <p:spPr>
          <a:xfrm>
            <a:off x="570383" y="855525"/>
            <a:ext cx="8435281" cy="1015663"/>
          </a:xfrm>
          <a:prstGeom prst="rect">
            <a:avLst/>
          </a:prstGeom>
          <a:noFill/>
          <a:ln>
            <a:noFill/>
          </a:ln>
        </p:spPr>
        <p:txBody>
          <a:bodyPr spcFirstLastPara="1" wrap="square" lIns="0" tIns="0" rIns="39225" bIns="0" anchor="t" anchorCtr="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rgbClr val="0070C0"/>
                </a:solidFill>
                <a:latin typeface="Myriad Pro Cond" panose="020B0506030403020204" pitchFamily="34" charset="0"/>
              </a:rPr>
              <a:t>GOOSE</a:t>
            </a:r>
            <a:r>
              <a:rPr lang="en-US" sz="6600" b="1" dirty="0">
                <a:solidFill>
                  <a:schemeClr val="tx1"/>
                </a:solidFill>
                <a:latin typeface="Myriad Pro Cond" panose="020B0506030403020204" pitchFamily="34" charset="0"/>
              </a:rPr>
              <a:t>  </a:t>
            </a:r>
            <a:r>
              <a:rPr lang="en-US" sz="6600" dirty="0" err="1">
                <a:solidFill>
                  <a:schemeClr val="tx1"/>
                </a:solidFill>
                <a:latin typeface="Myriad Pro Cond" panose="020B0506030403020204" pitchFamily="34" charset="0"/>
              </a:rPr>
              <a:t>Capture</a:t>
            </a:r>
            <a:r>
              <a:rPr lang="en-US" sz="6600" dirty="0" err="1">
                <a:solidFill>
                  <a:srgbClr val="FF0000"/>
                </a:solidFill>
                <a:latin typeface="Myriad Pro Cond" panose="020B0506030403020204" pitchFamily="34" charset="0"/>
              </a:rPr>
              <a:t>&amp;</a:t>
            </a:r>
            <a:r>
              <a:rPr lang="en-US" sz="6600" dirty="0" err="1">
                <a:solidFill>
                  <a:schemeClr val="tx1"/>
                </a:solidFill>
                <a:latin typeface="Myriad Pro Cond" panose="020B0506030403020204" pitchFamily="34" charset="0"/>
              </a:rPr>
              <a:t>Analysis</a:t>
            </a:r>
            <a:endParaRPr lang="en-US" sz="4800" dirty="0">
              <a:solidFill>
                <a:schemeClr val="tx1"/>
              </a:solidFill>
              <a:latin typeface="Myriad Pro Cond" panose="020B0506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442279"/>
            <a:ext cx="8220075" cy="1939049"/>
          </a:xfrm>
        </p:spPr>
        <p:txBody>
          <a:bodyPr/>
          <a:lstStyle/>
          <a:p>
            <a:pPr marL="474345" indent="-342900">
              <a:buFont typeface="+mj-lt"/>
              <a:buAutoNum type="arabicPeriod"/>
            </a:pPr>
            <a:r>
              <a:rPr lang="en-US" dirty="0"/>
              <a:t>The table will be populated with flows compliant with the selected field </a:t>
            </a:r>
          </a:p>
          <a:p>
            <a:pPr marL="474345" indent="-342900">
              <a:buFont typeface="+mj-lt"/>
              <a:buAutoNum type="arabicPeriod"/>
            </a:pPr>
            <a:r>
              <a:rPr lang="en-US" dirty="0"/>
              <a:t>Press </a:t>
            </a:r>
            <a:r>
              <a:rPr lang="en-US" u="sng" dirty="0"/>
              <a:t>Stop</a:t>
            </a:r>
            <a:r>
              <a:rPr lang="en-US" dirty="0"/>
              <a:t> </a:t>
            </a:r>
          </a:p>
          <a:p>
            <a:pPr marL="474345" indent="-342900">
              <a:buFont typeface="+mj-lt"/>
              <a:buAutoNum type="arabicPeriod"/>
            </a:pPr>
            <a:r>
              <a:rPr lang="en-US" dirty="0"/>
              <a:t>Select any item in the list you wish to use in the protocol analysis</a:t>
            </a:r>
          </a:p>
          <a:p>
            <a:pPr marL="474345" indent="-342900">
              <a:buFont typeface="+mj-lt"/>
              <a:buAutoNum type="arabicPeriod"/>
            </a:pPr>
            <a:r>
              <a:rPr lang="en-US" dirty="0"/>
              <a:t>You can now run the test and monitor the live captures</a:t>
            </a:r>
          </a:p>
          <a:p>
            <a:pPr marL="474345" indent="-342900">
              <a:buFont typeface="+mj-lt"/>
              <a:buAutoNum type="arabicPeriod"/>
            </a:pPr>
            <a:r>
              <a:rPr lang="en-US" u="sng" dirty="0"/>
              <a:t>Home</a:t>
            </a:r>
            <a:r>
              <a:rPr lang="en-US" dirty="0"/>
              <a:t>  &gt; </a:t>
            </a:r>
            <a:r>
              <a:rPr lang="en-US" u="sng" dirty="0"/>
              <a:t>Results</a:t>
            </a:r>
            <a:r>
              <a:rPr lang="en-US" dirty="0"/>
              <a:t> &gt; </a:t>
            </a:r>
            <a:r>
              <a:rPr lang="es-ES" u="sng" dirty="0"/>
              <a:t>Port A</a:t>
            </a:r>
            <a:r>
              <a:rPr lang="es-ES" dirty="0"/>
              <a:t> &gt; </a:t>
            </a:r>
            <a:r>
              <a:rPr lang="es-ES" u="sng" dirty="0"/>
              <a:t>IEC 61850 GOOSE </a:t>
            </a:r>
            <a:r>
              <a:rPr lang="es-ES" u="sng" dirty="0" err="1"/>
              <a:t>results</a:t>
            </a:r>
            <a:endParaRPr lang="en-US" dirty="0"/>
          </a:p>
          <a:p>
            <a:pPr marL="131445" indent="0">
              <a:buNone/>
            </a:pPr>
            <a:endParaRPr lang="en-US" dirty="0"/>
          </a:p>
          <a:p>
            <a:endParaRPr lang="en-US" dirty="0"/>
          </a:p>
        </p:txBody>
      </p:sp>
      <p:sp>
        <p:nvSpPr>
          <p:cNvPr id="3" name="Title 2"/>
          <p:cNvSpPr>
            <a:spLocks noGrp="1"/>
          </p:cNvSpPr>
          <p:nvPr>
            <p:ph type="title"/>
          </p:nvPr>
        </p:nvSpPr>
        <p:spPr/>
        <p:txBody>
          <a:bodyPr/>
          <a:lstStyle/>
          <a:p>
            <a:r>
              <a:rPr lang="en-US" b="1" dirty="0"/>
              <a:t>Discovery</a:t>
            </a:r>
            <a:r>
              <a:rPr lang="en-US" dirty="0"/>
              <a:t> process </a:t>
            </a:r>
          </a:p>
        </p:txBody>
      </p:sp>
      <p:pic>
        <p:nvPicPr>
          <p:cNvPr id="4" name="Picture 3"/>
          <p:cNvPicPr>
            <a:picLocks noChangeAspect="1"/>
          </p:cNvPicPr>
          <p:nvPr/>
        </p:nvPicPr>
        <p:blipFill>
          <a:blip r:embed="rId2"/>
          <a:stretch>
            <a:fillRect/>
          </a:stretch>
        </p:blipFill>
        <p:spPr>
          <a:xfrm>
            <a:off x="174713" y="1340919"/>
            <a:ext cx="4320000" cy="260065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89957" y="1349934"/>
            <a:ext cx="4320000" cy="2579024"/>
          </a:xfrm>
          <a:prstGeom prst="rect">
            <a:avLst/>
          </a:prstGeom>
          <a:ln>
            <a:noFill/>
          </a:ln>
          <a:effectLst>
            <a:outerShdw blurRad="190500" algn="tl" rotWithShape="0">
              <a:srgbClr val="000000">
                <a:alpha val="70000"/>
              </a:srgbClr>
            </a:outerShdw>
          </a:effectLst>
        </p:spPr>
      </p:pic>
      <p:grpSp>
        <p:nvGrpSpPr>
          <p:cNvPr id="6" name="Google Shape;912;p8"/>
          <p:cNvGrpSpPr/>
          <p:nvPr/>
        </p:nvGrpSpPr>
        <p:grpSpPr>
          <a:xfrm>
            <a:off x="1473407" y="3626540"/>
            <a:ext cx="752871" cy="712130"/>
            <a:chOff x="1627051" y="1351168"/>
            <a:chExt cx="752871" cy="712130"/>
          </a:xfrm>
        </p:grpSpPr>
        <p:pic>
          <p:nvPicPr>
            <p:cNvPr id="7"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8"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grpSp>
        <p:nvGrpSpPr>
          <p:cNvPr id="9" name="Google Shape;912;p8"/>
          <p:cNvGrpSpPr/>
          <p:nvPr/>
        </p:nvGrpSpPr>
        <p:grpSpPr>
          <a:xfrm>
            <a:off x="1246538" y="1606999"/>
            <a:ext cx="752871" cy="712130"/>
            <a:chOff x="1627051" y="1351168"/>
            <a:chExt cx="752871" cy="712130"/>
          </a:xfrm>
        </p:grpSpPr>
        <p:pic>
          <p:nvPicPr>
            <p:cNvPr id="10"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11"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3</a:t>
              </a:r>
              <a:endParaRPr sz="1200" dirty="0">
                <a:solidFill>
                  <a:srgbClr val="3E1FF5"/>
                </a:solidFill>
                <a:latin typeface="Arial"/>
                <a:ea typeface="Arial"/>
                <a:cs typeface="Arial"/>
                <a:sym typeface="Arial"/>
              </a:endParaRPr>
            </a:p>
          </p:txBody>
        </p:sp>
      </p:grpSp>
      <p:grpSp>
        <p:nvGrpSpPr>
          <p:cNvPr id="12" name="Google Shape;912;p8"/>
          <p:cNvGrpSpPr/>
          <p:nvPr/>
        </p:nvGrpSpPr>
        <p:grpSpPr>
          <a:xfrm>
            <a:off x="1838253" y="3755090"/>
            <a:ext cx="591940" cy="481667"/>
            <a:chOff x="1707517" y="1467106"/>
            <a:chExt cx="591940" cy="481667"/>
          </a:xfrm>
        </p:grpSpPr>
        <p:pic>
          <p:nvPicPr>
            <p:cNvPr id="13"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14"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grpSp>
        <p:nvGrpSpPr>
          <p:cNvPr id="15" name="Google Shape;975;p12"/>
          <p:cNvGrpSpPr/>
          <p:nvPr/>
        </p:nvGrpSpPr>
        <p:grpSpPr>
          <a:xfrm>
            <a:off x="2588076" y="766004"/>
            <a:ext cx="661687" cy="583930"/>
            <a:chOff x="868104" y="811372"/>
            <a:chExt cx="661687" cy="583930"/>
          </a:xfrm>
        </p:grpSpPr>
        <p:pic>
          <p:nvPicPr>
            <p:cNvPr id="16"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17"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grpSp>
        <p:nvGrpSpPr>
          <p:cNvPr id="18" name="Google Shape;975;p12"/>
          <p:cNvGrpSpPr/>
          <p:nvPr/>
        </p:nvGrpSpPr>
        <p:grpSpPr>
          <a:xfrm>
            <a:off x="6283514" y="796801"/>
            <a:ext cx="661687" cy="583930"/>
            <a:chOff x="868104" y="811372"/>
            <a:chExt cx="661687" cy="583930"/>
          </a:xfrm>
        </p:grpSpPr>
        <p:pic>
          <p:nvPicPr>
            <p:cNvPr id="19"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20"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5</a:t>
              </a:r>
              <a:endParaRPr dirty="0"/>
            </a:p>
          </p:txBody>
        </p:sp>
      </p:grpSp>
      <p:grpSp>
        <p:nvGrpSpPr>
          <p:cNvPr id="21" name="Google Shape;912;p8"/>
          <p:cNvGrpSpPr/>
          <p:nvPr/>
        </p:nvGrpSpPr>
        <p:grpSpPr>
          <a:xfrm>
            <a:off x="4480265" y="3597346"/>
            <a:ext cx="591940" cy="481667"/>
            <a:chOff x="1707517" y="1467106"/>
            <a:chExt cx="591940" cy="481667"/>
          </a:xfrm>
        </p:grpSpPr>
        <p:pic>
          <p:nvPicPr>
            <p:cNvPr id="22"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3"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4</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401281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4629065" y="1120119"/>
            <a:ext cx="4320000" cy="2589398"/>
          </a:xfrm>
          <a:prstGeom prst="rect">
            <a:avLst/>
          </a:prstGeom>
          <a:ln>
            <a:noFill/>
          </a:ln>
          <a:effectLst>
            <a:outerShdw blurRad="190500" algn="tl" rotWithShape="0">
              <a:srgbClr val="000000">
                <a:alpha val="70000"/>
              </a:srgbClr>
            </a:outerShdw>
          </a:effectLst>
        </p:spPr>
      </p:pic>
      <p:grpSp>
        <p:nvGrpSpPr>
          <p:cNvPr id="23" name="Google Shape;906;p8"/>
          <p:cNvGrpSpPr/>
          <p:nvPr/>
        </p:nvGrpSpPr>
        <p:grpSpPr>
          <a:xfrm>
            <a:off x="6036194" y="1702688"/>
            <a:ext cx="752871" cy="712130"/>
            <a:chOff x="1627051" y="1351168"/>
            <a:chExt cx="752871" cy="712130"/>
          </a:xfrm>
        </p:grpSpPr>
        <p:pic>
          <p:nvPicPr>
            <p:cNvPr id="24" name="Google Shape;907;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5"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pic>
        <p:nvPicPr>
          <p:cNvPr id="2" name="Picture 1"/>
          <p:cNvPicPr>
            <a:picLocks noChangeAspect="1"/>
          </p:cNvPicPr>
          <p:nvPr/>
        </p:nvPicPr>
        <p:blipFill>
          <a:blip r:embed="rId5"/>
          <a:stretch>
            <a:fillRect/>
          </a:stretch>
        </p:blipFill>
        <p:spPr>
          <a:xfrm>
            <a:off x="159498" y="1122877"/>
            <a:ext cx="4320000" cy="2568649"/>
          </a:xfrm>
          <a:prstGeom prst="rect">
            <a:avLst/>
          </a:prstGeom>
          <a:ln>
            <a:noFill/>
          </a:ln>
          <a:effectLst>
            <a:outerShdw blurRad="190500" algn="tl" rotWithShape="0">
              <a:srgbClr val="000000">
                <a:alpha val="70000"/>
              </a:srgbClr>
            </a:outerShdw>
          </a:effectLst>
        </p:spPr>
      </p:pic>
      <p:sp>
        <p:nvSpPr>
          <p:cNvPr id="901" name="Google Shape;901;p8"/>
          <p:cNvSpPr txBox="1">
            <a:spLocks noGrp="1"/>
          </p:cNvSpPr>
          <p:nvPr>
            <p:ph type="body" idx="1"/>
          </p:nvPr>
        </p:nvSpPr>
        <p:spPr>
          <a:xfrm>
            <a:off x="990600" y="4360333"/>
            <a:ext cx="8153399" cy="1712056"/>
          </a:xfrm>
          <a:prstGeom prst="rect">
            <a:avLst/>
          </a:prstGeom>
          <a:noFill/>
          <a:ln>
            <a:noFill/>
          </a:ln>
        </p:spPr>
        <p:txBody>
          <a:bodyPr spcFirstLastPara="1" wrap="square" lIns="50750" tIns="50750" rIns="90000" bIns="50750" anchor="t" anchorCtr="0">
            <a:noAutofit/>
          </a:bodyPr>
          <a:lstStyle/>
          <a:p>
            <a:pPr marL="342900" lvl="0" indent="-342900">
              <a:spcBef>
                <a:spcPts val="0"/>
              </a:spcBef>
              <a:buFont typeface="Century Gothic"/>
              <a:buAutoNum type="arabicPeriod"/>
            </a:pPr>
            <a:r>
              <a:rPr lang="en-US" dirty="0"/>
              <a:t>Go to </a:t>
            </a:r>
            <a:r>
              <a:rPr lang="en-US" u="sng" dirty="0"/>
              <a:t>Home</a:t>
            </a:r>
            <a:r>
              <a:rPr lang="en-US" dirty="0"/>
              <a:t>  &gt; </a:t>
            </a:r>
            <a:r>
              <a:rPr lang="en-US" u="sng" dirty="0"/>
              <a:t>Test</a:t>
            </a:r>
            <a:r>
              <a:rPr lang="en-US" dirty="0"/>
              <a:t> &gt; </a:t>
            </a:r>
            <a:r>
              <a:rPr lang="en-US" u="sng" dirty="0"/>
              <a:t>Protocol Analysis</a:t>
            </a:r>
            <a:r>
              <a:rPr lang="en-US" dirty="0"/>
              <a:t> &gt; Capture &gt; </a:t>
            </a:r>
            <a:r>
              <a:rPr lang="en-US" u="sng" dirty="0"/>
              <a:t>Enable</a:t>
            </a:r>
            <a:r>
              <a:rPr lang="en-US" dirty="0"/>
              <a:t> := </a:t>
            </a:r>
            <a:r>
              <a:rPr lang="en-US" i="1" dirty="0"/>
              <a:t>On</a:t>
            </a:r>
            <a:endParaRPr dirty="0"/>
          </a:p>
          <a:p>
            <a:pPr marL="342900" lvl="0" indent="-342900">
              <a:buFont typeface="Century Gothic"/>
              <a:buAutoNum type="arabicPeriod"/>
            </a:pPr>
            <a:r>
              <a:rPr lang="en-US" dirty="0"/>
              <a:t>If you want overwrite old traffic then set </a:t>
            </a:r>
            <a:r>
              <a:rPr lang="en-US" u="sng" dirty="0"/>
              <a:t>Wrap around mode</a:t>
            </a:r>
            <a:r>
              <a:rPr lang="en-US" dirty="0"/>
              <a:t> := </a:t>
            </a:r>
            <a:r>
              <a:rPr lang="en-US" i="1" dirty="0"/>
              <a:t>On</a:t>
            </a:r>
          </a:p>
          <a:p>
            <a:pPr marL="342900" lvl="0" indent="-342900">
              <a:buFont typeface="Century Gothic"/>
              <a:buAutoNum type="arabicPeriod"/>
            </a:pPr>
            <a:r>
              <a:rPr lang="en-US" dirty="0"/>
              <a:t>Select the filter: </a:t>
            </a:r>
            <a:r>
              <a:rPr lang="en-US" u="sng" dirty="0"/>
              <a:t>Home</a:t>
            </a:r>
            <a:r>
              <a:rPr lang="en-US" dirty="0"/>
              <a:t>  &gt; </a:t>
            </a:r>
            <a:r>
              <a:rPr lang="en-US" u="sng" dirty="0"/>
              <a:t>Test</a:t>
            </a:r>
            <a:r>
              <a:rPr lang="en-US" dirty="0"/>
              <a:t> &gt; </a:t>
            </a:r>
            <a:r>
              <a:rPr lang="en-US" u="sng" dirty="0"/>
              <a:t>Protocol Analysis</a:t>
            </a:r>
            <a:r>
              <a:rPr lang="en-US" dirty="0"/>
              <a:t> &gt; </a:t>
            </a:r>
            <a:r>
              <a:rPr lang="en-US" u="sng" dirty="0"/>
              <a:t>Filter</a:t>
            </a:r>
            <a:r>
              <a:rPr lang="en-US" dirty="0"/>
              <a:t> := </a:t>
            </a:r>
            <a:r>
              <a:rPr lang="en-US" i="1" dirty="0"/>
              <a:t>A1</a:t>
            </a:r>
          </a:p>
          <a:p>
            <a:pPr marL="342900" lvl="0" indent="-342900">
              <a:buFont typeface="Century Gothic"/>
              <a:buAutoNum type="arabicPeriod"/>
            </a:pPr>
            <a:r>
              <a:rPr lang="en-US" dirty="0"/>
              <a:t>Press RUN</a:t>
            </a:r>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Enable the </a:t>
            </a:r>
            <a:r>
              <a:rPr lang="en-US" b="1" dirty="0"/>
              <a:t>Traffic capture</a:t>
            </a:r>
            <a:endParaRPr dirty="0"/>
          </a:p>
        </p:txBody>
      </p:sp>
      <p:grpSp>
        <p:nvGrpSpPr>
          <p:cNvPr id="912" name="Google Shape;912;p8"/>
          <p:cNvGrpSpPr/>
          <p:nvPr/>
        </p:nvGrpSpPr>
        <p:grpSpPr>
          <a:xfrm>
            <a:off x="1358708" y="2179014"/>
            <a:ext cx="752871" cy="712130"/>
            <a:chOff x="1627051" y="1351168"/>
            <a:chExt cx="752871" cy="712130"/>
          </a:xfrm>
        </p:grpSpPr>
        <p:pic>
          <p:nvPicPr>
            <p:cNvPr id="913"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26" name="Google Shape;906;p8"/>
          <p:cNvGrpSpPr/>
          <p:nvPr/>
        </p:nvGrpSpPr>
        <p:grpSpPr>
          <a:xfrm>
            <a:off x="4252629" y="3247669"/>
            <a:ext cx="752871" cy="712130"/>
            <a:chOff x="1627051" y="1351168"/>
            <a:chExt cx="752871" cy="712130"/>
          </a:xfrm>
        </p:grpSpPr>
        <p:pic>
          <p:nvPicPr>
            <p:cNvPr id="27" name="Google Shape;907;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8"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4</a:t>
              </a:r>
              <a:endParaRPr sz="1200" dirty="0">
                <a:solidFill>
                  <a:srgbClr val="3E1FF5"/>
                </a:solidFill>
                <a:latin typeface="Arial"/>
                <a:ea typeface="Arial"/>
                <a:cs typeface="Arial"/>
                <a:sym typeface="Arial"/>
              </a:endParaRPr>
            </a:p>
          </p:txBody>
        </p:sp>
      </p:grpSp>
      <p:grpSp>
        <p:nvGrpSpPr>
          <p:cNvPr id="29" name="Google Shape;912;p8"/>
          <p:cNvGrpSpPr/>
          <p:nvPr/>
        </p:nvGrpSpPr>
        <p:grpSpPr>
          <a:xfrm>
            <a:off x="1131839" y="1346623"/>
            <a:ext cx="752871" cy="712130"/>
            <a:chOff x="1627051" y="1351168"/>
            <a:chExt cx="752871" cy="712130"/>
          </a:xfrm>
        </p:grpSpPr>
        <p:pic>
          <p:nvPicPr>
            <p:cNvPr id="30"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31"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205700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1113" y="1305930"/>
            <a:ext cx="4320000" cy="257813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677308" y="1305930"/>
            <a:ext cx="4320000" cy="2591133"/>
          </a:xfrm>
          <a:prstGeom prst="rect">
            <a:avLst/>
          </a:prstGeom>
          <a:ln>
            <a:noFill/>
          </a:ln>
          <a:effectLst>
            <a:outerShdw blurRad="190500" algn="tl" rotWithShape="0">
              <a:srgbClr val="000000">
                <a:alpha val="70000"/>
              </a:srgbClr>
            </a:outerShdw>
          </a:effectLst>
        </p:spPr>
      </p:pic>
      <p:sp>
        <p:nvSpPr>
          <p:cNvPr id="969" name="Google Shape;969;p12"/>
          <p:cNvSpPr txBox="1">
            <a:spLocks noGrp="1"/>
          </p:cNvSpPr>
          <p:nvPr>
            <p:ph type="body" idx="1"/>
          </p:nvPr>
        </p:nvSpPr>
        <p:spPr>
          <a:xfrm>
            <a:off x="461962" y="4272289"/>
            <a:ext cx="8220075" cy="2313207"/>
          </a:xfrm>
          <a:prstGeom prst="rect">
            <a:avLst/>
          </a:prstGeom>
          <a:noFill/>
          <a:ln>
            <a:noFill/>
          </a:ln>
        </p:spPr>
        <p:txBody>
          <a:bodyPr spcFirstLastPara="1" wrap="square" lIns="50750" tIns="50750" rIns="90000" bIns="50750" anchor="t" anchorCtr="0">
            <a:noAutofit/>
          </a:bodyPr>
          <a:lstStyle/>
          <a:p>
            <a:pPr marL="342900" lvl="0" indent="-342900">
              <a:spcBef>
                <a:spcPts val="0"/>
              </a:spcBef>
              <a:buFont typeface="Century Gothic"/>
              <a:buAutoNum type="arabicPeriod"/>
            </a:pPr>
            <a:r>
              <a:rPr lang="en-US" dirty="0"/>
              <a:t>Go to </a:t>
            </a:r>
            <a:r>
              <a:rPr lang="en-US" u="sng" dirty="0"/>
              <a:t>Home</a:t>
            </a:r>
            <a:r>
              <a:rPr lang="en-US" dirty="0"/>
              <a:t>  &gt; </a:t>
            </a:r>
            <a:r>
              <a:rPr lang="en-US" u="sng" dirty="0"/>
              <a:t>Results</a:t>
            </a:r>
            <a:r>
              <a:rPr lang="en-US" dirty="0"/>
              <a:t> &gt; </a:t>
            </a:r>
            <a:r>
              <a:rPr lang="en-US" u="sng" dirty="0"/>
              <a:t>Port A</a:t>
            </a:r>
            <a:r>
              <a:rPr lang="en-US" dirty="0"/>
              <a:t> &gt; </a:t>
            </a:r>
            <a:r>
              <a:rPr lang="en-US" u="sng" dirty="0"/>
              <a:t>Filter statistics</a:t>
            </a:r>
            <a:r>
              <a:rPr lang="en-US" dirty="0"/>
              <a:t> to see the captured frames</a:t>
            </a:r>
          </a:p>
          <a:p>
            <a:pPr marL="342900" lvl="0" indent="-342900">
              <a:buFont typeface="Century Gothic"/>
              <a:buAutoNum type="arabicPeriod"/>
            </a:pPr>
            <a:r>
              <a:rPr lang="en-US" dirty="0"/>
              <a:t>You can obtain a complete set of information about your capture:</a:t>
            </a:r>
            <a:br>
              <a:rPr lang="en-US" dirty="0"/>
            </a:br>
            <a:r>
              <a:rPr lang="en-US" u="sng" dirty="0"/>
              <a:t>Home</a:t>
            </a:r>
            <a:r>
              <a:rPr lang="en-US" dirty="0"/>
              <a:t>  &gt; </a:t>
            </a:r>
            <a:r>
              <a:rPr lang="en-US" u="sng" dirty="0"/>
              <a:t>Results</a:t>
            </a:r>
            <a:r>
              <a:rPr lang="en-US" dirty="0"/>
              <a:t> &gt; </a:t>
            </a:r>
            <a:r>
              <a:rPr lang="es-ES" u="sng" dirty="0" err="1"/>
              <a:t>Protocol</a:t>
            </a:r>
            <a:r>
              <a:rPr lang="es-ES" u="sng" dirty="0"/>
              <a:t> </a:t>
            </a:r>
            <a:r>
              <a:rPr lang="es-ES" u="sng" dirty="0" err="1"/>
              <a:t>analysis</a:t>
            </a:r>
            <a:r>
              <a:rPr lang="es-ES" u="sng" dirty="0"/>
              <a:t> &gt; Capture </a:t>
            </a:r>
            <a:r>
              <a:rPr lang="es-ES" u="sng" dirty="0" err="1"/>
              <a:t>statistics</a:t>
            </a:r>
            <a:endParaRPr lang="es-ES" u="sng" dirty="0"/>
          </a:p>
          <a:p>
            <a:pPr marL="342900" lvl="0" indent="-342900">
              <a:buFont typeface="Century Gothic"/>
              <a:buAutoNum type="arabicPeriod"/>
            </a:pPr>
            <a:endParaRPr lang="es-ES" dirty="0"/>
          </a:p>
          <a:p>
            <a:pPr marL="0" lvl="0" indent="0">
              <a:buNone/>
            </a:pPr>
            <a:r>
              <a:rPr lang="en-US" dirty="0"/>
              <a:t>The tester will display fresh details regarding the test and the available space to capture more packets. Mind that the storage capacity is limited to 128MB.</a:t>
            </a:r>
            <a:endParaRPr dirty="0"/>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Capture </a:t>
            </a:r>
            <a:r>
              <a:rPr lang="en-US" b="1" dirty="0"/>
              <a:t>control</a:t>
            </a:r>
            <a:endParaRPr b="1" dirty="0"/>
          </a:p>
        </p:txBody>
      </p:sp>
      <p:sp>
        <p:nvSpPr>
          <p:cNvPr id="974" name="Google Shape;974;p12"/>
          <p:cNvSpPr txBox="1"/>
          <p:nvPr/>
        </p:nvSpPr>
        <p:spPr>
          <a:xfrm>
            <a:off x="5757158" y="2257460"/>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959767" y="743147"/>
            <a:ext cx="661687" cy="583930"/>
            <a:chOff x="868104" y="811372"/>
            <a:chExt cx="661687" cy="583930"/>
          </a:xfrm>
        </p:grpSpPr>
        <p:pic>
          <p:nvPicPr>
            <p:cNvPr id="976"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grpSp>
        <p:nvGrpSpPr>
          <p:cNvPr id="16" name="Google Shape;975;p12"/>
          <p:cNvGrpSpPr/>
          <p:nvPr/>
        </p:nvGrpSpPr>
        <p:grpSpPr>
          <a:xfrm>
            <a:off x="2108367" y="728141"/>
            <a:ext cx="661687" cy="583930"/>
            <a:chOff x="868104" y="811372"/>
            <a:chExt cx="661687" cy="583930"/>
          </a:xfrm>
        </p:grpSpPr>
        <p:pic>
          <p:nvPicPr>
            <p:cNvPr id="17"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18"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69371" y="1687698"/>
            <a:ext cx="5040000" cy="2999880"/>
          </a:xfrm>
          <a:prstGeom prst="rect">
            <a:avLst/>
          </a:prstGeom>
          <a:ln>
            <a:noFill/>
          </a:ln>
          <a:effectLst>
            <a:outerShdw blurRad="190500" algn="tl" rotWithShape="0">
              <a:srgbClr val="000000">
                <a:alpha val="70000"/>
              </a:srgbClr>
            </a:outerShdw>
          </a:effectLst>
        </p:spPr>
      </p:pic>
      <p:sp>
        <p:nvSpPr>
          <p:cNvPr id="969" name="Google Shape;969;p12"/>
          <p:cNvSpPr txBox="1">
            <a:spLocks noGrp="1"/>
          </p:cNvSpPr>
          <p:nvPr>
            <p:ph type="body" idx="1"/>
          </p:nvPr>
        </p:nvSpPr>
        <p:spPr>
          <a:xfrm>
            <a:off x="457200" y="4945255"/>
            <a:ext cx="8492067" cy="1637872"/>
          </a:xfrm>
          <a:prstGeom prst="rect">
            <a:avLst/>
          </a:prstGeom>
          <a:noFill/>
          <a:ln>
            <a:noFill/>
          </a:ln>
        </p:spPr>
        <p:txBody>
          <a:bodyPr spcFirstLastPara="1" wrap="square" lIns="50750" tIns="50750" rIns="90000" bIns="50750" anchor="t" anchorCtr="0">
            <a:noAutofit/>
          </a:bodyPr>
          <a:lstStyle/>
          <a:p>
            <a:pPr marL="131445" indent="0">
              <a:buNone/>
            </a:pPr>
            <a:r>
              <a:rPr lang="en-US" dirty="0"/>
              <a:t>The protocol analyzer permits to find out the frame structure, content and the time sequences of the GOOSE traffic captured thanks to time-stamped marks.</a:t>
            </a:r>
          </a:p>
          <a:p>
            <a:pPr marL="474345" indent="-342900">
              <a:buFont typeface="+mj-lt"/>
              <a:buAutoNum type="arabicPeriod"/>
            </a:pPr>
            <a:r>
              <a:rPr lang="en-US" u="sng" dirty="0"/>
              <a:t>Home</a:t>
            </a:r>
            <a:r>
              <a:rPr lang="en-US" dirty="0"/>
              <a:t>  &gt; </a:t>
            </a:r>
            <a:r>
              <a:rPr lang="en-US" u="sng" dirty="0"/>
              <a:t>Results</a:t>
            </a:r>
            <a:r>
              <a:rPr lang="en-US" dirty="0"/>
              <a:t> &gt; </a:t>
            </a:r>
            <a:r>
              <a:rPr lang="es-ES" u="sng" dirty="0" err="1"/>
              <a:t>Protocol</a:t>
            </a:r>
            <a:r>
              <a:rPr lang="es-ES" u="sng" dirty="0"/>
              <a:t> </a:t>
            </a:r>
            <a:r>
              <a:rPr lang="es-ES" u="sng" dirty="0" err="1"/>
              <a:t>analysis</a:t>
            </a:r>
            <a:r>
              <a:rPr lang="es-ES" u="sng" dirty="0"/>
              <a:t> &gt; </a:t>
            </a:r>
            <a:r>
              <a:rPr lang="es-ES" u="sng" dirty="0" err="1"/>
              <a:t>Protocol</a:t>
            </a:r>
            <a:r>
              <a:rPr lang="es-ES" u="sng" dirty="0"/>
              <a:t> </a:t>
            </a:r>
            <a:r>
              <a:rPr lang="es-ES" u="sng" dirty="0" err="1"/>
              <a:t>analysis</a:t>
            </a:r>
            <a:endParaRPr lang="es-ES" u="sng" dirty="0"/>
          </a:p>
          <a:p>
            <a:pPr marL="474345" indent="-342900">
              <a:buFont typeface="+mj-lt"/>
              <a:buAutoNum type="arabicPeriod"/>
            </a:pPr>
            <a:r>
              <a:rPr lang="en-US" dirty="0"/>
              <a:t>Select one packet to analyze the contents</a:t>
            </a:r>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Protocol </a:t>
            </a:r>
            <a:r>
              <a:rPr lang="en-US" b="1" dirty="0"/>
              <a:t>Analysis</a:t>
            </a:r>
            <a:endParaRPr b="1" dirty="0"/>
          </a:p>
        </p:txBody>
      </p:sp>
      <p:sp>
        <p:nvSpPr>
          <p:cNvPr id="974" name="Google Shape;974;p12"/>
          <p:cNvSpPr txBox="1"/>
          <p:nvPr/>
        </p:nvSpPr>
        <p:spPr>
          <a:xfrm>
            <a:off x="5757158" y="2380404"/>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017845" y="1078958"/>
            <a:ext cx="661687" cy="583930"/>
            <a:chOff x="868104" y="811372"/>
            <a:chExt cx="661687" cy="583930"/>
          </a:xfrm>
        </p:grpSpPr>
        <p:pic>
          <p:nvPicPr>
            <p:cNvPr id="976" name="Google Shape;976;p12"/>
            <p:cNvPicPr preferRelativeResize="0"/>
            <p:nvPr/>
          </p:nvPicPr>
          <p:blipFill rotWithShape="1">
            <a:blip r:embed="rId4">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sp>
        <p:nvSpPr>
          <p:cNvPr id="6" name="TextBox 5"/>
          <p:cNvSpPr txBox="1"/>
          <p:nvPr/>
        </p:nvSpPr>
        <p:spPr>
          <a:xfrm>
            <a:off x="3112727" y="1211255"/>
            <a:ext cx="788188" cy="253916"/>
          </a:xfrm>
          <a:prstGeom prst="rect">
            <a:avLst/>
          </a:prstGeom>
          <a:noFill/>
        </p:spPr>
        <p:txBody>
          <a:bodyPr wrap="square" rtlCol="0">
            <a:spAutoFit/>
          </a:bodyPr>
          <a:lstStyle/>
          <a:p>
            <a:pPr algn="ctr"/>
            <a:r>
              <a:rPr lang="en-US" sz="1050" dirty="0">
                <a:solidFill>
                  <a:schemeClr val="tx1">
                    <a:lumMod val="65000"/>
                    <a:lumOff val="35000"/>
                  </a:schemeClr>
                </a:solidFill>
              </a:rPr>
              <a:t>Sequence</a:t>
            </a:r>
          </a:p>
        </p:txBody>
      </p:sp>
      <p:sp>
        <p:nvSpPr>
          <p:cNvPr id="19" name="TextBox 18"/>
          <p:cNvSpPr txBox="1"/>
          <p:nvPr/>
        </p:nvSpPr>
        <p:spPr>
          <a:xfrm>
            <a:off x="1583295" y="1228698"/>
            <a:ext cx="788188" cy="253916"/>
          </a:xfrm>
          <a:prstGeom prst="rect">
            <a:avLst/>
          </a:prstGeom>
          <a:noFill/>
        </p:spPr>
        <p:txBody>
          <a:bodyPr wrap="square" rtlCol="0">
            <a:spAutoFit/>
          </a:bodyPr>
          <a:lstStyle/>
          <a:p>
            <a:pPr algn="ctr"/>
            <a:r>
              <a:rPr lang="en-US" sz="1050" dirty="0">
                <a:solidFill>
                  <a:schemeClr val="tx1">
                    <a:lumMod val="65000"/>
                    <a:lumOff val="35000"/>
                  </a:schemeClr>
                </a:solidFill>
              </a:rPr>
              <a:t>Count</a:t>
            </a:r>
          </a:p>
        </p:txBody>
      </p:sp>
      <p:cxnSp>
        <p:nvCxnSpPr>
          <p:cNvPr id="20" name="Straight Arrow Connector 19"/>
          <p:cNvCxnSpPr/>
          <p:nvPr/>
        </p:nvCxnSpPr>
        <p:spPr>
          <a:xfrm>
            <a:off x="1977389" y="1435015"/>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2403798" y="1064818"/>
            <a:ext cx="942834" cy="253916"/>
          </a:xfrm>
          <a:prstGeom prst="rect">
            <a:avLst/>
          </a:prstGeom>
          <a:noFill/>
        </p:spPr>
        <p:txBody>
          <a:bodyPr wrap="square" rtlCol="0">
            <a:spAutoFit/>
          </a:bodyPr>
          <a:lstStyle/>
          <a:p>
            <a:pPr algn="ctr"/>
            <a:r>
              <a:rPr lang="en-US" sz="1050" dirty="0">
                <a:solidFill>
                  <a:schemeClr val="tx1">
                    <a:lumMod val="65000"/>
                    <a:lumOff val="35000"/>
                  </a:schemeClr>
                </a:solidFill>
              </a:rPr>
              <a:t>Occupation</a:t>
            </a:r>
          </a:p>
        </p:txBody>
      </p:sp>
      <p:cxnSp>
        <p:nvCxnSpPr>
          <p:cNvPr id="24" name="Straight Arrow Connector 23"/>
          <p:cNvCxnSpPr/>
          <p:nvPr/>
        </p:nvCxnSpPr>
        <p:spPr>
          <a:xfrm>
            <a:off x="2982453" y="1328521"/>
            <a:ext cx="150536" cy="797895"/>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5" name="TextBox 24"/>
          <p:cNvSpPr txBox="1"/>
          <p:nvPr/>
        </p:nvSpPr>
        <p:spPr>
          <a:xfrm>
            <a:off x="4969189" y="1279343"/>
            <a:ext cx="788188" cy="253916"/>
          </a:xfrm>
          <a:prstGeom prst="rect">
            <a:avLst/>
          </a:prstGeom>
          <a:noFill/>
        </p:spPr>
        <p:txBody>
          <a:bodyPr wrap="square" rtlCol="0">
            <a:spAutoFit/>
          </a:bodyPr>
          <a:lstStyle/>
          <a:p>
            <a:pPr algn="ctr"/>
            <a:r>
              <a:rPr lang="en-US" sz="1050" dirty="0">
                <a:solidFill>
                  <a:schemeClr val="tx1">
                    <a:lumMod val="65000"/>
                    <a:lumOff val="35000"/>
                  </a:schemeClr>
                </a:solidFill>
              </a:rPr>
              <a:t>Contents</a:t>
            </a:r>
          </a:p>
        </p:txBody>
      </p:sp>
      <p:cxnSp>
        <p:nvCxnSpPr>
          <p:cNvPr id="26" name="Straight Arrow Connector 25"/>
          <p:cNvCxnSpPr/>
          <p:nvPr/>
        </p:nvCxnSpPr>
        <p:spPr>
          <a:xfrm>
            <a:off x="5363283" y="1485660"/>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a:off x="3499210" y="1471299"/>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29" idx="2"/>
          </p:cNvCxnSpPr>
          <p:nvPr/>
        </p:nvCxnSpPr>
        <p:spPr>
          <a:xfrm>
            <a:off x="3898033" y="1279475"/>
            <a:ext cx="214090" cy="885286"/>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3357334" y="1025559"/>
            <a:ext cx="1081397" cy="253916"/>
          </a:xfrm>
          <a:prstGeom prst="rect">
            <a:avLst/>
          </a:prstGeom>
          <a:noFill/>
        </p:spPr>
        <p:txBody>
          <a:bodyPr wrap="square" rtlCol="0">
            <a:spAutoFit/>
          </a:bodyPr>
          <a:lstStyle/>
          <a:p>
            <a:pPr algn="ctr"/>
            <a:r>
              <a:rPr lang="en-US" sz="1050" dirty="0">
                <a:solidFill>
                  <a:schemeClr val="tx1">
                    <a:lumMod val="65000"/>
                    <a:lumOff val="35000"/>
                  </a:schemeClr>
                </a:solidFill>
              </a:rPr>
              <a:t>Timestamps</a:t>
            </a:r>
          </a:p>
        </p:txBody>
      </p:sp>
      <p:sp>
        <p:nvSpPr>
          <p:cNvPr id="32" name="TextBox 31"/>
          <p:cNvSpPr txBox="1"/>
          <p:nvPr/>
        </p:nvSpPr>
        <p:spPr>
          <a:xfrm>
            <a:off x="3810690" y="1209975"/>
            <a:ext cx="1286839" cy="253916"/>
          </a:xfrm>
          <a:prstGeom prst="rect">
            <a:avLst/>
          </a:prstGeom>
          <a:noFill/>
        </p:spPr>
        <p:txBody>
          <a:bodyPr wrap="square" rtlCol="0">
            <a:spAutoFit/>
          </a:bodyPr>
          <a:lstStyle/>
          <a:p>
            <a:pPr algn="ctr"/>
            <a:r>
              <a:rPr lang="en-US" sz="1050" dirty="0">
                <a:solidFill>
                  <a:schemeClr val="tx1">
                    <a:lumMod val="65000"/>
                    <a:lumOff val="35000"/>
                  </a:schemeClr>
                </a:solidFill>
              </a:rPr>
              <a:t>Delay analysis</a:t>
            </a:r>
          </a:p>
        </p:txBody>
      </p:sp>
      <p:cxnSp>
        <p:nvCxnSpPr>
          <p:cNvPr id="33" name="Straight Arrow Connector 32"/>
          <p:cNvCxnSpPr/>
          <p:nvPr/>
        </p:nvCxnSpPr>
        <p:spPr>
          <a:xfrm>
            <a:off x="4473798" y="1470019"/>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651843" y="3305455"/>
            <a:ext cx="788188" cy="253916"/>
          </a:xfrm>
          <a:prstGeom prst="rect">
            <a:avLst/>
          </a:prstGeom>
          <a:noFill/>
        </p:spPr>
        <p:txBody>
          <a:bodyPr wrap="square" rtlCol="0">
            <a:spAutoFit/>
          </a:bodyPr>
          <a:lstStyle/>
          <a:p>
            <a:pPr algn="ctr"/>
            <a:r>
              <a:rPr lang="en-US" sz="1050" dirty="0">
                <a:solidFill>
                  <a:schemeClr val="tx1">
                    <a:lumMod val="65000"/>
                    <a:lumOff val="35000"/>
                  </a:schemeClr>
                </a:solidFill>
              </a:rPr>
              <a:t>Contents</a:t>
            </a:r>
          </a:p>
        </p:txBody>
      </p:sp>
      <p:cxnSp>
        <p:nvCxnSpPr>
          <p:cNvPr id="35" name="Straight Arrow Connector 34"/>
          <p:cNvCxnSpPr/>
          <p:nvPr/>
        </p:nvCxnSpPr>
        <p:spPr>
          <a:xfrm flipV="1">
            <a:off x="1365807" y="3426062"/>
            <a:ext cx="536575" cy="6351"/>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45" name="Google Shape;1057;p16"/>
          <p:cNvSpPr/>
          <p:nvPr/>
        </p:nvSpPr>
        <p:spPr>
          <a:xfrm>
            <a:off x="1769371" y="3045441"/>
            <a:ext cx="1685029" cy="841783"/>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6" name="Google Shape;1057;p16"/>
          <p:cNvSpPr/>
          <p:nvPr/>
        </p:nvSpPr>
        <p:spPr>
          <a:xfrm>
            <a:off x="3574180" y="3187639"/>
            <a:ext cx="2826620" cy="162470"/>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1" i="0" u="none" strike="noStrike" cap="none" dirty="0">
              <a:solidFill>
                <a:schemeClr val="lt1"/>
              </a:solidFill>
              <a:latin typeface="Arial"/>
              <a:ea typeface="Arial"/>
              <a:cs typeface="Arial"/>
              <a:sym typeface="Arial"/>
            </a:endParaRPr>
          </a:p>
        </p:txBody>
      </p:sp>
      <p:grpSp>
        <p:nvGrpSpPr>
          <p:cNvPr id="47" name="Google Shape;912;p8"/>
          <p:cNvGrpSpPr/>
          <p:nvPr/>
        </p:nvGrpSpPr>
        <p:grpSpPr>
          <a:xfrm>
            <a:off x="4408379" y="3086922"/>
            <a:ext cx="752871" cy="712130"/>
            <a:chOff x="1627051" y="1351168"/>
            <a:chExt cx="752871" cy="712130"/>
          </a:xfrm>
        </p:grpSpPr>
        <p:pic>
          <p:nvPicPr>
            <p:cNvPr id="48"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4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347011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863417"/>
            <a:ext cx="8655267" cy="2544268"/>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lang="en-US" u="sng" dirty="0"/>
          </a:p>
          <a:p>
            <a:pPr marL="0" indent="0">
              <a:buNone/>
            </a:pPr>
            <a:endParaRPr lang="en-US" sz="1050" dirty="0"/>
          </a:p>
          <a:p>
            <a:pPr marL="0" indent="0">
              <a:buNone/>
            </a:pPr>
            <a:r>
              <a:rPr lang="en-US" dirty="0"/>
              <a:t>The first thing to </a:t>
            </a:r>
            <a:r>
              <a:rPr lang="en-US" dirty="0" err="1"/>
              <a:t>to</a:t>
            </a:r>
            <a:r>
              <a:rPr lang="en-US" dirty="0"/>
              <a:t> is to enable it:</a:t>
            </a:r>
          </a:p>
          <a:p>
            <a:pPr>
              <a:buFont typeface="+mj-lt"/>
              <a:buAutoNum type="arabicPeriod"/>
            </a:pPr>
            <a:r>
              <a:rPr lang="en-US" dirty="0"/>
              <a:t>Go to </a:t>
            </a:r>
            <a:r>
              <a:rPr lang="en-US" u="sng" dirty="0"/>
              <a:t>Home</a:t>
            </a:r>
            <a:r>
              <a:rPr lang="en-US" dirty="0"/>
              <a:t> &gt; </a:t>
            </a:r>
            <a:r>
              <a:rPr lang="en-US" u="sng" dirty="0"/>
              <a:t>Test</a:t>
            </a:r>
            <a:r>
              <a:rPr lang="en-US" dirty="0"/>
              <a:t> &gt; </a:t>
            </a:r>
            <a:r>
              <a:rPr lang="en-US" u="sng" dirty="0"/>
              <a:t>Event logger setup </a:t>
            </a:r>
            <a:endParaRPr lang="en-US" dirty="0"/>
          </a:p>
          <a:p>
            <a:pPr>
              <a:buFont typeface="+mj-lt"/>
              <a:buAutoNum type="arabicPeriod"/>
            </a:pPr>
            <a:r>
              <a:rPr lang="en-US" dirty="0"/>
              <a:t>Set </a:t>
            </a:r>
            <a:r>
              <a:rPr lang="en-US" u="sng" dirty="0"/>
              <a:t>Enable</a:t>
            </a:r>
            <a:r>
              <a:rPr lang="en-US" dirty="0"/>
              <a:t> := </a:t>
            </a:r>
            <a:r>
              <a:rPr lang="en-US" i="1" dirty="0"/>
              <a:t>Yes</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Event logger </a:t>
            </a:r>
            <a:r>
              <a:rPr lang="nl-NL" dirty="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6" name="Picture 5"/>
          <p:cNvPicPr>
            <a:picLocks noChangeAspect="1"/>
          </p:cNvPicPr>
          <p:nvPr/>
        </p:nvPicPr>
        <p:blipFill>
          <a:blip r:embed="rId5"/>
          <a:stretch>
            <a:fillRect/>
          </a:stretch>
        </p:blipFill>
        <p:spPr>
          <a:xfrm>
            <a:off x="193657" y="1103322"/>
            <a:ext cx="4320000" cy="2581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2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49567" y="1080000"/>
            <a:ext cx="4320000" cy="259415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a:p>
          <a:p>
            <a:pPr>
              <a:buFont typeface="+mj-lt"/>
              <a:buAutoNum type="arabicPeriod"/>
            </a:pPr>
            <a:r>
              <a:rPr lang="en-US" dirty="0"/>
              <a:t>Clear the currently selected filters: </a:t>
            </a:r>
            <a:r>
              <a:rPr lang="en-US" u="sng" dirty="0"/>
              <a:t>Clear all filters</a:t>
            </a:r>
            <a:r>
              <a:rPr lang="en-US" dirty="0"/>
              <a:t> := </a:t>
            </a:r>
            <a:r>
              <a:rPr lang="en-US" i="1" dirty="0"/>
              <a:t>Yes</a:t>
            </a:r>
          </a:p>
          <a:p>
            <a:pPr>
              <a:buFont typeface="+mj-lt"/>
              <a:buAutoNum type="arabicPeriod"/>
            </a:pPr>
            <a:r>
              <a:rPr lang="en-US" dirty="0"/>
              <a:t>Select the Port A or Port B</a:t>
            </a:r>
          </a:p>
          <a:p>
            <a:pPr>
              <a:buFont typeface="+mj-lt"/>
              <a:buAutoNum type="arabicPeriod"/>
            </a:pPr>
            <a:r>
              <a:rPr lang="en-US" dirty="0"/>
              <a:t>Choose the events to trace: </a:t>
            </a:r>
            <a:r>
              <a:rPr lang="en-US" u="sng" dirty="0"/>
              <a:t>Anomalies/defects</a:t>
            </a:r>
            <a:r>
              <a:rPr lang="en-US" dirty="0"/>
              <a:t> | </a:t>
            </a:r>
            <a:r>
              <a:rPr lang="en-US" u="sng" dirty="0"/>
              <a:t>Bandwidth statistics</a:t>
            </a:r>
            <a:r>
              <a:rPr lang="en-US" dirty="0"/>
              <a:t> | </a:t>
            </a:r>
            <a:r>
              <a:rPr lang="en-US" u="sng" dirty="0"/>
              <a:t>Frame layer statistics</a:t>
            </a:r>
            <a:r>
              <a:rPr lang="en-US" dirty="0"/>
              <a:t> | </a:t>
            </a:r>
            <a:r>
              <a:rPr lang="en-US" u="sng" dirty="0"/>
              <a:t>SLA statistics</a:t>
            </a:r>
            <a:r>
              <a:rPr lang="en-US" dirty="0"/>
              <a:t> | </a:t>
            </a:r>
            <a:r>
              <a:rPr lang="en-US" u="sng" dirty="0"/>
              <a:t>BERT</a:t>
            </a:r>
            <a:r>
              <a:rPr lang="en-US" dirty="0"/>
              <a:t> | </a:t>
            </a:r>
            <a:r>
              <a:rPr lang="en-US" u="sng" dirty="0"/>
              <a:t>PTP</a:t>
            </a:r>
            <a:r>
              <a:rPr lang="en-US" dirty="0"/>
              <a:t> | </a:t>
            </a:r>
            <a:r>
              <a:rPr lang="en-US" u="sng" dirty="0"/>
              <a:t>NTP</a:t>
            </a:r>
            <a:r>
              <a:rPr lang="en-US" dirty="0"/>
              <a:t> | </a:t>
            </a:r>
            <a:r>
              <a:rPr lang="en-US" u="sng" dirty="0"/>
              <a:t>Synchronization</a:t>
            </a:r>
          </a:p>
          <a:p>
            <a:pPr>
              <a:buFont typeface="+mj-lt"/>
              <a:buAutoNum type="arabicPeriod"/>
            </a:pPr>
            <a:r>
              <a:rPr lang="en-US" dirty="0"/>
              <a:t>Press Run to begin the generation of a trace file</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spTree>
    <p:extLst>
      <p:ext uri="{BB962C8B-B14F-4D97-AF65-F5344CB8AC3E}">
        <p14:creationId xmlns:p14="http://schemas.microsoft.com/office/powerpoint/2010/main" val="5436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053" y="1077119"/>
            <a:ext cx="4320000" cy="2600651"/>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06850"/>
            <a:ext cx="8472389" cy="2596204"/>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p>
          <a:p>
            <a:pPr>
              <a:buFont typeface="+mj-lt"/>
              <a:buAutoNum type="arabicPeriod"/>
            </a:pPr>
            <a:r>
              <a:rPr lang="en-US" dirty="0"/>
              <a:t>Go to </a:t>
            </a:r>
            <a:r>
              <a:rPr lang="en-US" u="sng" dirty="0"/>
              <a:t>Results</a:t>
            </a:r>
            <a:r>
              <a:rPr lang="en-US" dirty="0"/>
              <a:t> &gt; </a:t>
            </a:r>
            <a:r>
              <a:rPr lang="en-US" u="sng" dirty="0"/>
              <a:t>Event logger</a:t>
            </a:r>
          </a:p>
          <a:p>
            <a:pPr>
              <a:buFont typeface="+mj-lt"/>
              <a:buAutoNum type="arabicPeriod"/>
            </a:pPr>
            <a:r>
              <a:rPr lang="en-US" dirty="0"/>
              <a:t>To select a saved trace double click at </a:t>
            </a:r>
            <a:r>
              <a:rPr lang="en-US" u="sng" dirty="0"/>
              <a:t>(…)</a:t>
            </a:r>
            <a:r>
              <a:rPr lang="en-US" dirty="0"/>
              <a:t>  to display the folder of traces</a:t>
            </a:r>
          </a:p>
          <a:p>
            <a:pPr>
              <a:buFont typeface="+mj-lt"/>
              <a:buAutoNum type="arabicPeriod"/>
            </a:pPr>
            <a:r>
              <a:rPr lang="en-US" dirty="0"/>
              <a:t>Select and </a:t>
            </a:r>
            <a:r>
              <a:rPr lang="en-US" u="sng" dirty="0"/>
              <a:t>Open</a:t>
            </a:r>
            <a:r>
              <a:rPr lang="en-US" dirty="0"/>
              <a:t> one of the files </a:t>
            </a:r>
          </a:p>
          <a:p>
            <a:pPr marL="0" indent="0">
              <a:buNone/>
            </a:pPr>
            <a:endParaRPr lang="en-US" u="sng" dirty="0"/>
          </a:p>
        </p:txBody>
      </p:sp>
      <p:sp>
        <p:nvSpPr>
          <p:cNvPr id="3" name="Title 2"/>
          <p:cNvSpPr>
            <a:spLocks noGrp="1"/>
          </p:cNvSpPr>
          <p:nvPr>
            <p:ph type="title" idx="4294967295"/>
          </p:nvPr>
        </p:nvSpPr>
        <p:spPr>
          <a:xfrm>
            <a:off x="0" y="0"/>
            <a:ext cx="9144000" cy="836613"/>
          </a:xfrm>
        </p:spPr>
        <p:txBody>
          <a:bodyPr/>
          <a:lstStyle/>
          <a:p>
            <a:r>
              <a:rPr lang="en-US" b="1" dirty="0"/>
              <a:t>Display </a:t>
            </a:r>
            <a:r>
              <a:rPr lang="en-US" dirty="0"/>
              <a:t>the logs</a:t>
            </a:r>
            <a:endParaRPr lang="es-ES" dirty="0"/>
          </a:p>
        </p:txBody>
      </p:sp>
      <p:grpSp>
        <p:nvGrpSpPr>
          <p:cNvPr id="13" name="Group 12"/>
          <p:cNvGrpSpPr/>
          <p:nvPr/>
        </p:nvGrpSpPr>
        <p:grpSpPr>
          <a:xfrm>
            <a:off x="2654774" y="1536352"/>
            <a:ext cx="591940" cy="481707"/>
            <a:chOff x="1707517" y="1467106"/>
            <a:chExt cx="591940" cy="4817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cxnSp>
        <p:nvCxnSpPr>
          <p:cNvPr id="63" name="Straight Connector 62"/>
          <p:cNvCxnSpPr/>
          <p:nvPr/>
        </p:nvCxnSpPr>
        <p:spPr bwMode="auto">
          <a:xfrm flipH="1">
            <a:off x="8307916" y="1232807"/>
            <a:ext cx="92286" cy="972852"/>
          </a:xfrm>
          <a:prstGeom prst="line">
            <a:avLst/>
          </a:prstGeom>
          <a:solidFill>
            <a:srgbClr val="00B8FF"/>
          </a:solidFill>
          <a:ln w="28575" cap="flat" cmpd="sng" algn="ctr">
            <a:solidFill>
              <a:schemeClr val="bg1"/>
            </a:solidFill>
            <a:prstDash val="sysDot"/>
            <a:round/>
            <a:headEnd type="none" w="med" len="med"/>
            <a:tailEnd type="triangle" w="med" len="med"/>
          </a:ln>
          <a:effectLst/>
        </p:spPr>
      </p:cxnSp>
      <p:pic>
        <p:nvPicPr>
          <p:cNvPr id="34" name="Picture 33"/>
          <p:cNvPicPr>
            <a:picLocks noChangeAspect="1"/>
          </p:cNvPicPr>
          <p:nvPr/>
        </p:nvPicPr>
        <p:blipFill>
          <a:blip r:embed="rId4"/>
          <a:stretch>
            <a:fillRect/>
          </a:stretch>
        </p:blipFill>
        <p:spPr>
          <a:xfrm>
            <a:off x="4681097" y="1083432"/>
            <a:ext cx="4320000" cy="2594158"/>
          </a:xfrm>
          <a:prstGeom prst="rect">
            <a:avLst/>
          </a:prstGeom>
          <a:ln>
            <a:noFill/>
          </a:ln>
          <a:effectLst>
            <a:outerShdw blurRad="190500" algn="tl" rotWithShape="0">
              <a:srgbClr val="000000">
                <a:alpha val="70000"/>
              </a:srgbClr>
            </a:outerShdw>
          </a:effectLst>
        </p:spPr>
      </p:pic>
      <p:grpSp>
        <p:nvGrpSpPr>
          <p:cNvPr id="35" name="Group 34"/>
          <p:cNvGrpSpPr/>
          <p:nvPr/>
        </p:nvGrpSpPr>
        <p:grpSpPr>
          <a:xfrm>
            <a:off x="8130542" y="1290027"/>
            <a:ext cx="591940" cy="481707"/>
            <a:chOff x="1707517" y="1467106"/>
            <a:chExt cx="591940" cy="481707"/>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0" name="TextBox 3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44" name="Group 43"/>
          <p:cNvGrpSpPr/>
          <p:nvPr/>
        </p:nvGrpSpPr>
        <p:grpSpPr>
          <a:xfrm>
            <a:off x="6854557" y="3440716"/>
            <a:ext cx="591940" cy="481707"/>
            <a:chOff x="1707517" y="1467106"/>
            <a:chExt cx="591940" cy="481707"/>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6" name="TextBox 4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47" name="Group 46"/>
          <p:cNvGrpSpPr/>
          <p:nvPr/>
        </p:nvGrpSpPr>
        <p:grpSpPr>
          <a:xfrm>
            <a:off x="5999715" y="1633234"/>
            <a:ext cx="591940" cy="481707"/>
            <a:chOff x="1707517" y="1467106"/>
            <a:chExt cx="591940" cy="481707"/>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9" name="TextBox 4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47229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7556" y="1321101"/>
            <a:ext cx="4320000" cy="2573802"/>
          </a:xfrm>
          <a:prstGeom prst="rect">
            <a:avLst/>
          </a:prstGeom>
          <a:ln>
            <a:noFill/>
          </a:ln>
          <a:effectLst>
            <a:outerShdw blurRad="190500" algn="tl" rotWithShape="0">
              <a:srgbClr val="000000">
                <a:alpha val="70000"/>
              </a:srgbClr>
            </a:outerShdw>
          </a:effectLst>
        </p:spPr>
      </p:pic>
      <p:sp>
        <p:nvSpPr>
          <p:cNvPr id="1032" name="Google Shape;1032;p16"/>
          <p:cNvSpPr txBox="1">
            <a:spLocks noGrp="1"/>
          </p:cNvSpPr>
          <p:nvPr>
            <p:ph type="body" idx="1"/>
          </p:nvPr>
        </p:nvSpPr>
        <p:spPr>
          <a:xfrm>
            <a:off x="406752" y="4306918"/>
            <a:ext cx="8472389" cy="247646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You can display the trace of the evolution of the previously selected parameters:</a:t>
            </a:r>
            <a:endParaRPr dirty="0"/>
          </a:p>
          <a:p>
            <a:pPr marL="342900" lvl="0" indent="-342900" algn="l" rtl="0">
              <a:spcBef>
                <a:spcPts val="500"/>
              </a:spcBef>
              <a:spcAft>
                <a:spcPts val="0"/>
              </a:spcAft>
              <a:buSzPts val="1530"/>
              <a:buFont typeface="Century Gothic"/>
              <a:buAutoNum type="arabicPeriod"/>
            </a:pPr>
            <a:r>
              <a:rPr lang="en-US" dirty="0"/>
              <a:t>View and analyze the details of the histogram</a:t>
            </a:r>
            <a:endParaRPr dirty="0"/>
          </a:p>
          <a:p>
            <a:pPr marL="342900" lvl="0" indent="-342900" algn="l" rtl="0">
              <a:spcBef>
                <a:spcPts val="500"/>
              </a:spcBef>
              <a:spcAft>
                <a:spcPts val="0"/>
              </a:spcAft>
              <a:buSzPts val="1530"/>
              <a:buFont typeface="Century Gothic"/>
              <a:buAutoNum type="arabicPeriod"/>
            </a:pPr>
            <a:r>
              <a:rPr lang="en-US" dirty="0"/>
              <a:t>Set the scale at your preferred zoom level</a:t>
            </a:r>
            <a:endParaRPr dirty="0"/>
          </a:p>
          <a:p>
            <a:pPr marL="342900" lvl="0" indent="-342900" algn="l" rtl="0">
              <a:spcBef>
                <a:spcPts val="500"/>
              </a:spcBef>
              <a:spcAft>
                <a:spcPts val="0"/>
              </a:spcAft>
              <a:buSzPts val="1530"/>
              <a:buFont typeface="Century Gothic"/>
              <a:buAutoNum type="arabicPeriod"/>
            </a:pPr>
            <a:r>
              <a:rPr lang="en-US" dirty="0"/>
              <a:t>Selected the filter A1 to display a more detailed diagram about the captures</a:t>
            </a:r>
          </a:p>
          <a:p>
            <a:pPr marL="342900" lvl="0" indent="-342900" algn="l" rtl="0">
              <a:spcBef>
                <a:spcPts val="500"/>
              </a:spcBef>
              <a:spcAft>
                <a:spcPts val="0"/>
              </a:spcAft>
              <a:buSzPts val="1530"/>
              <a:buFont typeface="Century Gothic"/>
              <a:buAutoNum type="arabicPeriod"/>
            </a:pPr>
            <a:r>
              <a:rPr lang="en-US" dirty="0"/>
              <a:t>Click on the screen to know the exact value at one specific time</a:t>
            </a:r>
            <a:endParaRPr dirty="0"/>
          </a:p>
        </p:txBody>
      </p:sp>
      <p:sp>
        <p:nvSpPr>
          <p:cNvPr id="1033" name="Google Shape;1033;p16"/>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results</a:t>
            </a:r>
            <a:endParaRPr/>
          </a:p>
        </p:txBody>
      </p:sp>
      <p:pic>
        <p:nvPicPr>
          <p:cNvPr id="1034" name="Google Shape;1034;p16"/>
          <p:cNvPicPr preferRelativeResize="0"/>
          <p:nvPr/>
        </p:nvPicPr>
        <p:blipFill rotWithShape="1">
          <a:blip r:embed="rId4">
            <a:alphaModFix/>
          </a:blip>
          <a:srcRect/>
          <a:stretch/>
        </p:blipFill>
        <p:spPr>
          <a:xfrm>
            <a:off x="6782137" y="913964"/>
            <a:ext cx="661687" cy="442646"/>
          </a:xfrm>
          <a:prstGeom prst="rect">
            <a:avLst/>
          </a:prstGeom>
          <a:noFill/>
          <a:ln>
            <a:noFill/>
          </a:ln>
        </p:spPr>
      </p:pic>
      <p:sp>
        <p:nvSpPr>
          <p:cNvPr id="1035" name="Google Shape;1035;p16"/>
          <p:cNvSpPr txBox="1"/>
          <p:nvPr/>
        </p:nvSpPr>
        <p:spPr>
          <a:xfrm>
            <a:off x="7000750" y="770140"/>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nvGrpSpPr>
          <p:cNvPr id="1036" name="Google Shape;1036;p16"/>
          <p:cNvGrpSpPr/>
          <p:nvPr/>
        </p:nvGrpSpPr>
        <p:grpSpPr>
          <a:xfrm>
            <a:off x="5154375" y="2296508"/>
            <a:ext cx="752871" cy="712130"/>
            <a:chOff x="1627051" y="1351168"/>
            <a:chExt cx="752871" cy="712130"/>
          </a:xfrm>
        </p:grpSpPr>
        <p:pic>
          <p:nvPicPr>
            <p:cNvPr id="1037" name="Google Shape;1037;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38" name="Google Shape;1038;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grpSp>
        <p:nvGrpSpPr>
          <p:cNvPr id="1039" name="Google Shape;1039;p16"/>
          <p:cNvGrpSpPr/>
          <p:nvPr/>
        </p:nvGrpSpPr>
        <p:grpSpPr>
          <a:xfrm>
            <a:off x="8023765" y="1567231"/>
            <a:ext cx="752871" cy="712130"/>
            <a:chOff x="1627051" y="1351168"/>
            <a:chExt cx="752871" cy="712130"/>
          </a:xfrm>
        </p:grpSpPr>
        <p:pic>
          <p:nvPicPr>
            <p:cNvPr id="1040" name="Google Shape;1040;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1" name="Google Shape;1041;p16"/>
            <p:cNvSpPr txBox="1"/>
            <p:nvPr/>
          </p:nvSpPr>
          <p:spPr>
            <a:xfrm>
              <a:off x="1776618" y="1671814"/>
              <a:ext cx="3129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6 </a:t>
              </a:r>
              <a:endParaRPr sz="1200">
                <a:solidFill>
                  <a:srgbClr val="3E1FF5"/>
                </a:solidFill>
                <a:latin typeface="Arial"/>
                <a:ea typeface="Arial"/>
                <a:cs typeface="Arial"/>
                <a:sym typeface="Arial"/>
              </a:endParaRPr>
            </a:p>
          </p:txBody>
        </p:sp>
      </p:grpSp>
      <p:grpSp>
        <p:nvGrpSpPr>
          <p:cNvPr id="1042" name="Google Shape;1042;p16"/>
          <p:cNvGrpSpPr/>
          <p:nvPr/>
        </p:nvGrpSpPr>
        <p:grpSpPr>
          <a:xfrm>
            <a:off x="735301" y="3596762"/>
            <a:ext cx="752871" cy="712130"/>
            <a:chOff x="1627051" y="1351168"/>
            <a:chExt cx="752871" cy="712130"/>
          </a:xfrm>
        </p:grpSpPr>
        <p:pic>
          <p:nvPicPr>
            <p:cNvPr id="1043" name="Google Shape;1043;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4" name="Google Shape;1044;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5" name="Google Shape;1045;p16"/>
          <p:cNvGrpSpPr/>
          <p:nvPr/>
        </p:nvGrpSpPr>
        <p:grpSpPr>
          <a:xfrm>
            <a:off x="1605377" y="3562837"/>
            <a:ext cx="752871" cy="712130"/>
            <a:chOff x="1627051" y="1351168"/>
            <a:chExt cx="752871" cy="712130"/>
          </a:xfrm>
        </p:grpSpPr>
        <p:pic>
          <p:nvPicPr>
            <p:cNvPr id="1046" name="Google Shape;1046;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7" name="Google Shape;1047;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8" name="Google Shape;1048;p16"/>
          <p:cNvGrpSpPr/>
          <p:nvPr/>
        </p:nvGrpSpPr>
        <p:grpSpPr>
          <a:xfrm>
            <a:off x="2505273" y="3596762"/>
            <a:ext cx="752871" cy="712130"/>
            <a:chOff x="1627051" y="1351168"/>
            <a:chExt cx="752871" cy="712130"/>
          </a:xfrm>
        </p:grpSpPr>
        <p:pic>
          <p:nvPicPr>
            <p:cNvPr id="1049" name="Google Shape;1049;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50" name="Google Shape;1050;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51" name="Google Shape;1051;p16"/>
          <p:cNvGrpSpPr/>
          <p:nvPr/>
        </p:nvGrpSpPr>
        <p:grpSpPr>
          <a:xfrm>
            <a:off x="1965792" y="750954"/>
            <a:ext cx="661687" cy="599170"/>
            <a:chOff x="2428577" y="858424"/>
            <a:chExt cx="661687" cy="599170"/>
          </a:xfrm>
        </p:grpSpPr>
        <p:pic>
          <p:nvPicPr>
            <p:cNvPr id="1052" name="Google Shape;1052;p16"/>
            <p:cNvPicPr preferRelativeResize="0"/>
            <p:nvPr/>
          </p:nvPicPr>
          <p:blipFill rotWithShape="1">
            <a:blip r:embed="rId4">
              <a:alphaModFix/>
            </a:blip>
            <a:srcRect/>
            <a:stretch/>
          </p:blipFill>
          <p:spPr>
            <a:xfrm>
              <a:off x="2428577" y="1014948"/>
              <a:ext cx="661687" cy="442646"/>
            </a:xfrm>
            <a:prstGeom prst="rect">
              <a:avLst/>
            </a:prstGeom>
            <a:noFill/>
            <a:ln>
              <a:noFill/>
            </a:ln>
          </p:spPr>
        </p:pic>
        <p:sp>
          <p:nvSpPr>
            <p:cNvPr id="1053" name="Google Shape;1053;p16"/>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1</a:t>
              </a:r>
              <a:endParaRPr/>
            </a:p>
          </p:txBody>
        </p:sp>
      </p:grpSp>
      <p:grpSp>
        <p:nvGrpSpPr>
          <p:cNvPr id="1054" name="Google Shape;1054;p16"/>
          <p:cNvGrpSpPr/>
          <p:nvPr/>
        </p:nvGrpSpPr>
        <p:grpSpPr>
          <a:xfrm>
            <a:off x="-135238" y="1531085"/>
            <a:ext cx="752871" cy="712130"/>
            <a:chOff x="1627051" y="1351168"/>
            <a:chExt cx="752871" cy="712130"/>
          </a:xfrm>
        </p:grpSpPr>
        <p:pic>
          <p:nvPicPr>
            <p:cNvPr id="1055" name="Google Shape;1055;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56" name="Google Shape;1056;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sp>
        <p:nvSpPr>
          <p:cNvPr id="1057" name="Google Shape;1057;p16"/>
          <p:cNvSpPr/>
          <p:nvPr/>
        </p:nvSpPr>
        <p:spPr>
          <a:xfrm>
            <a:off x="6867332" y="1557341"/>
            <a:ext cx="517718" cy="216051"/>
          </a:xfrm>
          <a:prstGeom prst="roundRect">
            <a:avLst>
              <a:gd name="adj" fmla="val 16667"/>
            </a:avLst>
          </a:prstGeom>
          <a:no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6"/>
          <a:stretch>
            <a:fillRect/>
          </a:stretch>
        </p:blipFill>
        <p:spPr>
          <a:xfrm>
            <a:off x="4707332" y="1350124"/>
            <a:ext cx="4320000" cy="25832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8"/>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To change the scale horizontally click one time, for vertical two times</a:t>
            </a:r>
            <a:endParaRPr dirty="0"/>
          </a:p>
          <a:p>
            <a:pPr marL="342900" lvl="0" indent="-342900" algn="l" rtl="0">
              <a:spcBef>
                <a:spcPts val="500"/>
              </a:spcBef>
              <a:spcAft>
                <a:spcPts val="0"/>
              </a:spcAft>
              <a:buSzPts val="1530"/>
              <a:buFont typeface="Century Gothic"/>
              <a:buAutoNum type="arabicPeriod"/>
            </a:pPr>
            <a:r>
              <a:rPr lang="en-US" dirty="0"/>
              <a:t>Click in the </a:t>
            </a:r>
            <a:r>
              <a:rPr lang="en-US" u="sng" dirty="0"/>
              <a:t>red button</a:t>
            </a:r>
            <a:r>
              <a:rPr lang="en-US" dirty="0"/>
              <a:t> and draw to the left or to the right</a:t>
            </a:r>
            <a:endParaRPr dirty="0"/>
          </a:p>
          <a:p>
            <a:pPr marL="342900" lvl="0" indent="-342900" algn="l" rtl="0">
              <a:spcBef>
                <a:spcPts val="500"/>
              </a:spcBef>
              <a:spcAft>
                <a:spcPts val="0"/>
              </a:spcAft>
              <a:buSzPts val="1530"/>
              <a:buFont typeface="Century Gothic"/>
              <a:buAutoNum type="arabicPeriod"/>
            </a:pPr>
            <a:r>
              <a:rPr lang="en-US" dirty="0"/>
              <a:t>To change the scale vertically click two times</a:t>
            </a:r>
            <a:endParaRPr dirty="0"/>
          </a:p>
          <a:p>
            <a:pPr marL="342900" lvl="0" indent="-342900" algn="l" rtl="0">
              <a:spcBef>
                <a:spcPts val="500"/>
              </a:spcBef>
              <a:spcAft>
                <a:spcPts val="0"/>
              </a:spcAft>
              <a:buSzPts val="1530"/>
              <a:buFont typeface="Century Gothic"/>
              <a:buAutoNum type="arabicPeriod"/>
            </a:pPr>
            <a:r>
              <a:rPr lang="en-US" dirty="0"/>
              <a:t>To move the trace across the time click one of the three the </a:t>
            </a:r>
            <a:r>
              <a:rPr lang="en-US" u="sng" dirty="0"/>
              <a:t>red buttons</a:t>
            </a:r>
            <a:r>
              <a:rPr lang="en-US" dirty="0"/>
              <a:t> and draw the finger up and down</a:t>
            </a:r>
            <a:endParaRPr dirty="0"/>
          </a:p>
          <a:p>
            <a:pPr marL="342900" lvl="0" indent="-342900" algn="l" rtl="0">
              <a:spcBef>
                <a:spcPts val="500"/>
              </a:spcBef>
              <a:spcAft>
                <a:spcPts val="0"/>
              </a:spcAft>
              <a:buSzPts val="1530"/>
              <a:buFont typeface="Century Gothic"/>
              <a:buAutoNum type="arabicPeriod"/>
            </a:pPr>
            <a:r>
              <a:rPr lang="en-US" dirty="0"/>
              <a:t>Click in the auto-scale symbol to return to the initial conditions</a:t>
            </a: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Clr>
                <a:srgbClr val="006BFF"/>
              </a:buClr>
              <a:buSzPts val="1530"/>
              <a:buFont typeface="Noto Sans Symbols"/>
              <a:buNone/>
            </a:pPr>
            <a:endParaRPr dirty="0"/>
          </a:p>
        </p:txBody>
      </p:sp>
      <p:sp>
        <p:nvSpPr>
          <p:cNvPr id="1077" name="Google Shape;1077;p18"/>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Scaling</a:t>
            </a:r>
            <a:r>
              <a:rPr lang="en-US" dirty="0"/>
              <a:t> the trace</a:t>
            </a:r>
            <a:endParaRPr dirty="0"/>
          </a:p>
        </p:txBody>
      </p:sp>
      <p:pic>
        <p:nvPicPr>
          <p:cNvPr id="1078" name="Google Shape;1078;p18"/>
          <p:cNvPicPr preferRelativeResize="0"/>
          <p:nvPr/>
        </p:nvPicPr>
        <p:blipFill rotWithShape="1">
          <a:blip r:embed="rId3">
            <a:alphaModFix/>
          </a:blip>
          <a:srcRect/>
          <a:stretch/>
        </p:blipFill>
        <p:spPr>
          <a:xfrm>
            <a:off x="4682092" y="1080147"/>
            <a:ext cx="4320000" cy="2586618"/>
          </a:xfrm>
          <a:prstGeom prst="rect">
            <a:avLst/>
          </a:prstGeom>
          <a:noFill/>
          <a:ln>
            <a:noFill/>
          </a:ln>
          <a:effectLst>
            <a:outerShdw blurRad="190500" algn="tl" rotWithShape="0">
              <a:srgbClr val="000000">
                <a:alpha val="69803"/>
              </a:srgbClr>
            </a:outerShdw>
          </a:effectLst>
        </p:spPr>
      </p:pic>
      <p:pic>
        <p:nvPicPr>
          <p:cNvPr id="1079" name="Google Shape;1079;p18"/>
          <p:cNvPicPr preferRelativeResize="0"/>
          <p:nvPr/>
        </p:nvPicPr>
        <p:blipFill rotWithShape="1">
          <a:blip r:embed="rId4">
            <a:alphaModFix/>
          </a:blip>
          <a:srcRect/>
          <a:stretch/>
        </p:blipFill>
        <p:spPr>
          <a:xfrm>
            <a:off x="180254" y="1086191"/>
            <a:ext cx="4320000" cy="2595244"/>
          </a:xfrm>
          <a:prstGeom prst="rect">
            <a:avLst/>
          </a:prstGeom>
          <a:noFill/>
          <a:ln>
            <a:noFill/>
          </a:ln>
          <a:effectLst>
            <a:outerShdw blurRad="190500" algn="tl" rotWithShape="0">
              <a:srgbClr val="000000">
                <a:alpha val="69803"/>
              </a:srgbClr>
            </a:outerShdw>
          </a:effectLst>
        </p:spPr>
      </p:pic>
      <p:grpSp>
        <p:nvGrpSpPr>
          <p:cNvPr id="1080" name="Google Shape;1080;p18"/>
          <p:cNvGrpSpPr/>
          <p:nvPr/>
        </p:nvGrpSpPr>
        <p:grpSpPr>
          <a:xfrm>
            <a:off x="-32918" y="3339483"/>
            <a:ext cx="752871" cy="712130"/>
            <a:chOff x="1627051" y="1351168"/>
            <a:chExt cx="752871" cy="712130"/>
          </a:xfrm>
        </p:grpSpPr>
        <p:pic>
          <p:nvPicPr>
            <p:cNvPr id="1081" name="Google Shape;108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2" name="Google Shape;108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83" name="Google Shape;1083;p18"/>
          <p:cNvGrpSpPr/>
          <p:nvPr/>
        </p:nvGrpSpPr>
        <p:grpSpPr>
          <a:xfrm>
            <a:off x="7818150" y="2063167"/>
            <a:ext cx="752871" cy="712130"/>
            <a:chOff x="1627051" y="1351168"/>
            <a:chExt cx="752871" cy="712130"/>
          </a:xfrm>
        </p:grpSpPr>
        <p:pic>
          <p:nvPicPr>
            <p:cNvPr id="1084" name="Google Shape;108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5" name="Google Shape;108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cxnSp>
        <p:nvCxnSpPr>
          <p:cNvPr id="1086" name="Google Shape;1086;p18"/>
          <p:cNvCxnSpPr/>
          <p:nvPr/>
        </p:nvCxnSpPr>
        <p:spPr>
          <a:xfrm>
            <a:off x="1651000" y="3263900"/>
            <a:ext cx="787400" cy="0"/>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7" name="Google Shape;1087;p18"/>
          <p:cNvCxnSpPr/>
          <p:nvPr/>
        </p:nvCxnSpPr>
        <p:spPr>
          <a:xfrm rot="10800000">
            <a:off x="587855" y="3251626"/>
            <a:ext cx="815040" cy="7459"/>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8" name="Google Shape;1088;p18"/>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9" name="Google Shape;1089;p18"/>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090" name="Google Shape;1090;p18"/>
          <p:cNvGrpSpPr/>
          <p:nvPr/>
        </p:nvGrpSpPr>
        <p:grpSpPr>
          <a:xfrm>
            <a:off x="1013216" y="3023902"/>
            <a:ext cx="752871" cy="712130"/>
            <a:chOff x="1627051" y="1351168"/>
            <a:chExt cx="752871" cy="712130"/>
          </a:xfrm>
        </p:grpSpPr>
        <p:pic>
          <p:nvPicPr>
            <p:cNvPr id="1091" name="Google Shape;109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2" name="Google Shape;109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93" name="Google Shape;1093;p18"/>
          <p:cNvGrpSpPr/>
          <p:nvPr/>
        </p:nvGrpSpPr>
        <p:grpSpPr>
          <a:xfrm>
            <a:off x="4565836" y="3380694"/>
            <a:ext cx="752871" cy="712130"/>
            <a:chOff x="1627051" y="1351168"/>
            <a:chExt cx="752871" cy="712130"/>
          </a:xfrm>
        </p:grpSpPr>
        <p:pic>
          <p:nvPicPr>
            <p:cNvPr id="1094" name="Google Shape;109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5" name="Google Shape;109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96" name="Google Shape;1096;p18"/>
          <p:cNvGrpSpPr/>
          <p:nvPr/>
        </p:nvGrpSpPr>
        <p:grpSpPr>
          <a:xfrm>
            <a:off x="4477031" y="3184226"/>
            <a:ext cx="752871" cy="712130"/>
            <a:chOff x="1627051" y="1351168"/>
            <a:chExt cx="752871" cy="712130"/>
          </a:xfrm>
        </p:grpSpPr>
        <p:pic>
          <p:nvPicPr>
            <p:cNvPr id="1097" name="Google Shape;1097;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8" name="Google Shape;1098;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5</a:t>
              </a:r>
              <a:endParaRPr sz="1200">
                <a:solidFill>
                  <a:srgbClr val="3E1FF5"/>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19"/>
          <p:cNvPicPr preferRelativeResize="0"/>
          <p:nvPr/>
        </p:nvPicPr>
        <p:blipFill rotWithShape="1">
          <a:blip r:embed="rId3">
            <a:alphaModFix/>
          </a:blip>
          <a:srcRect/>
          <a:stretch/>
        </p:blipFill>
        <p:spPr>
          <a:xfrm>
            <a:off x="179797" y="1080000"/>
            <a:ext cx="4320000" cy="2610581"/>
          </a:xfrm>
          <a:prstGeom prst="rect">
            <a:avLst/>
          </a:prstGeom>
          <a:noFill/>
          <a:ln>
            <a:noFill/>
          </a:ln>
          <a:effectLst>
            <a:outerShdw blurRad="190500" algn="tl" rotWithShape="0">
              <a:srgbClr val="000000">
                <a:alpha val="69803"/>
              </a:srgbClr>
            </a:outerShdw>
          </a:effectLst>
        </p:spPr>
      </p:pic>
      <p:pic>
        <p:nvPicPr>
          <p:cNvPr id="1104" name="Google Shape;1104;p19"/>
          <p:cNvPicPr preferRelativeResize="0"/>
          <p:nvPr/>
        </p:nvPicPr>
        <p:blipFill rotWithShape="1">
          <a:blip r:embed="rId4">
            <a:alphaModFix/>
          </a:blip>
          <a:srcRect/>
          <a:stretch/>
        </p:blipFill>
        <p:spPr>
          <a:xfrm>
            <a:off x="4664779" y="1080000"/>
            <a:ext cx="4352221" cy="2639693"/>
          </a:xfrm>
          <a:prstGeom prst="rect">
            <a:avLst/>
          </a:prstGeom>
          <a:noFill/>
          <a:ln>
            <a:noFill/>
          </a:ln>
          <a:effectLst>
            <a:outerShdw blurRad="190500" algn="tl" rotWithShape="0">
              <a:srgbClr val="000000">
                <a:alpha val="69803"/>
              </a:srgbClr>
            </a:outerShdw>
          </a:effectLst>
        </p:spPr>
      </p:pic>
      <p:sp>
        <p:nvSpPr>
          <p:cNvPr id="1105" name="Google Shape;1105;p19"/>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To export log files in CSV format:</a:t>
            </a:r>
            <a:endParaRPr/>
          </a:p>
          <a:p>
            <a:pPr marL="342900" lvl="0" indent="-342900" algn="l" rtl="0">
              <a:spcBef>
                <a:spcPts val="500"/>
              </a:spcBef>
              <a:spcAft>
                <a:spcPts val="0"/>
              </a:spcAft>
              <a:buSzPts val="1530"/>
              <a:buFont typeface="Century Gothic"/>
              <a:buAutoNum type="arabicPeriod"/>
            </a:pPr>
            <a:r>
              <a:rPr lang="en-US"/>
              <a:t>Go </a:t>
            </a:r>
            <a:r>
              <a:rPr lang="en-US" u="sng"/>
              <a:t>Home</a:t>
            </a:r>
            <a:r>
              <a:rPr lang="en-US"/>
              <a:t> &gt; [</a:t>
            </a:r>
            <a:r>
              <a:rPr lang="en-US" u="sng"/>
              <a:t>File</a:t>
            </a:r>
            <a:r>
              <a:rPr lang="en-US" i="1" u="sng"/>
              <a:t> </a:t>
            </a:r>
            <a:r>
              <a:rPr lang="en-US" u="sng"/>
              <a:t>icon</a:t>
            </a:r>
            <a:r>
              <a:rPr lang="en-US"/>
              <a:t>] &gt; </a:t>
            </a:r>
            <a:r>
              <a:rPr lang="en-US" u="sng"/>
              <a:t>Configuration files</a:t>
            </a:r>
            <a:r>
              <a:rPr lang="en-US" i="1"/>
              <a:t> </a:t>
            </a:r>
            <a:r>
              <a:rPr lang="en-US"/>
              <a:t>| </a:t>
            </a:r>
            <a:r>
              <a:rPr lang="en-US" u="sng"/>
              <a:t>Report files</a:t>
            </a:r>
            <a:r>
              <a:rPr lang="en-US"/>
              <a:t> &gt; </a:t>
            </a:r>
            <a:r>
              <a:rPr lang="en-US" u="sng"/>
              <a:t>Internal memory</a:t>
            </a:r>
            <a:br>
              <a:rPr lang="en-US" u="sng"/>
            </a:br>
            <a:r>
              <a:rPr lang="en-US"/>
              <a:t>to list the files currently stored in the unit</a:t>
            </a:r>
            <a:endParaRPr/>
          </a:p>
          <a:p>
            <a:pPr marL="342900" lvl="0" indent="-342900" algn="l" rtl="0">
              <a:spcBef>
                <a:spcPts val="500"/>
              </a:spcBef>
              <a:spcAft>
                <a:spcPts val="0"/>
              </a:spcAft>
              <a:buSzPts val="1530"/>
              <a:buFont typeface="Century Gothic"/>
              <a:buAutoNum type="arabicPeriod"/>
            </a:pPr>
            <a:r>
              <a:rPr lang="en-US"/>
              <a:t>Select the files you want to export: </a:t>
            </a:r>
            <a:r>
              <a:rPr lang="en-US" u="sng"/>
              <a:t>File name</a:t>
            </a:r>
            <a:r>
              <a:rPr lang="en-US"/>
              <a:t> &gt; </a:t>
            </a:r>
            <a:r>
              <a:rPr lang="en-US" u="sng"/>
              <a:t>Export</a:t>
            </a:r>
            <a:r>
              <a:rPr lang="en-US"/>
              <a:t>  </a:t>
            </a:r>
            <a:endParaRPr/>
          </a:p>
          <a:p>
            <a:pPr marL="342900" lvl="0" indent="-342900" algn="l" rtl="0">
              <a:spcBef>
                <a:spcPts val="500"/>
              </a:spcBef>
              <a:spcAft>
                <a:spcPts val="0"/>
              </a:spcAft>
              <a:buSzPts val="1530"/>
              <a:buFont typeface="Century Gothic"/>
              <a:buAutoNum type="arabicPeriod"/>
            </a:pPr>
            <a:r>
              <a:rPr lang="en-US"/>
              <a:t>Choose an external device:  </a:t>
            </a:r>
            <a:r>
              <a:rPr lang="en-US" u="sng"/>
              <a:t>micro SD</a:t>
            </a:r>
            <a:r>
              <a:rPr lang="en-US"/>
              <a:t> | </a:t>
            </a:r>
            <a:r>
              <a:rPr lang="en-US" u="sng"/>
              <a:t>USB</a:t>
            </a:r>
            <a:endParaRPr/>
          </a:p>
          <a:p>
            <a:pPr marL="342900" lvl="0" indent="-342900" algn="l" rtl="0">
              <a:spcBef>
                <a:spcPts val="500"/>
              </a:spcBef>
              <a:spcAft>
                <a:spcPts val="0"/>
              </a:spcAft>
              <a:buSzPts val="1530"/>
              <a:buFont typeface="Century Gothic"/>
              <a:buAutoNum type="arabicPeriod"/>
            </a:pPr>
            <a:r>
              <a:rPr lang="en-US"/>
              <a:t>If no external device a popup will appear: ‘No devices present</a:t>
            </a:r>
            <a:r>
              <a:rPr lang="en-US" i="1"/>
              <a:t>’</a:t>
            </a: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Clr>
                <a:srgbClr val="006BFF"/>
              </a:buClr>
              <a:buSzPts val="1530"/>
              <a:buFont typeface="Noto Sans Symbols"/>
              <a:buNone/>
            </a:pPr>
            <a:endParaRPr/>
          </a:p>
        </p:txBody>
      </p:sp>
      <p:sp>
        <p:nvSpPr>
          <p:cNvPr id="1106" name="Google Shape;1106;p19"/>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Exporting</a:t>
            </a:r>
            <a:r>
              <a:rPr lang="en-US"/>
              <a:t> Logs</a:t>
            </a:r>
            <a:endParaRPr/>
          </a:p>
        </p:txBody>
      </p:sp>
      <p:cxnSp>
        <p:nvCxnSpPr>
          <p:cNvPr id="1107" name="Google Shape;1107;p19"/>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108" name="Google Shape;1108;p19"/>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109" name="Google Shape;1109;p19"/>
          <p:cNvGrpSpPr/>
          <p:nvPr/>
        </p:nvGrpSpPr>
        <p:grpSpPr>
          <a:xfrm>
            <a:off x="6463883" y="3432675"/>
            <a:ext cx="752871" cy="712130"/>
            <a:chOff x="1627051" y="1351168"/>
            <a:chExt cx="752871" cy="712130"/>
          </a:xfrm>
        </p:grpSpPr>
        <p:pic>
          <p:nvPicPr>
            <p:cNvPr id="1110" name="Google Shape;1110;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1" name="Google Shape;1111;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112" name="Google Shape;1112;p19"/>
          <p:cNvGrpSpPr/>
          <p:nvPr/>
        </p:nvGrpSpPr>
        <p:grpSpPr>
          <a:xfrm>
            <a:off x="6690752" y="2282694"/>
            <a:ext cx="752871" cy="712130"/>
            <a:chOff x="1627051" y="1351168"/>
            <a:chExt cx="752871" cy="712130"/>
          </a:xfrm>
        </p:grpSpPr>
        <p:pic>
          <p:nvPicPr>
            <p:cNvPr id="1113" name="Google Shape;1113;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4" name="Google Shape;1114;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115" name="Google Shape;1115;p19"/>
          <p:cNvGrpSpPr/>
          <p:nvPr/>
        </p:nvGrpSpPr>
        <p:grpSpPr>
          <a:xfrm>
            <a:off x="4355566" y="2333846"/>
            <a:ext cx="752871" cy="712130"/>
            <a:chOff x="1627051" y="1351168"/>
            <a:chExt cx="752871" cy="712130"/>
          </a:xfrm>
        </p:grpSpPr>
        <p:pic>
          <p:nvPicPr>
            <p:cNvPr id="1116" name="Google Shape;1116;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7" name="Google Shape;1117;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118" name="Google Shape;1118;p19"/>
          <p:cNvGrpSpPr/>
          <p:nvPr/>
        </p:nvGrpSpPr>
        <p:grpSpPr>
          <a:xfrm>
            <a:off x="2069566" y="1236679"/>
            <a:ext cx="752871" cy="712130"/>
            <a:chOff x="1627051" y="1351168"/>
            <a:chExt cx="752871" cy="712130"/>
          </a:xfrm>
        </p:grpSpPr>
        <p:pic>
          <p:nvPicPr>
            <p:cNvPr id="1119" name="Google Shape;1119;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20" name="Google Shape;1120;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19565" y="0"/>
            <a:ext cx="9124435" cy="762000"/>
          </a:xfrm>
          <a:prstGeom prst="rect">
            <a:avLst/>
          </a:prstGeom>
          <a:solidFill>
            <a:srgbClr val="F2F2F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66" name="Google Shape;66;p2" descr="Related image"/>
          <p:cNvPicPr preferRelativeResize="0"/>
          <p:nvPr/>
        </p:nvPicPr>
        <p:blipFill rotWithShape="1">
          <a:blip r:embed="rId3">
            <a:alphaModFix/>
          </a:blip>
          <a:srcRect/>
          <a:stretch/>
        </p:blipFill>
        <p:spPr>
          <a:xfrm rot="5400000">
            <a:off x="7578612" y="1954127"/>
            <a:ext cx="2312844" cy="746939"/>
          </a:xfrm>
          <a:prstGeom prst="rect">
            <a:avLst/>
          </a:prstGeom>
          <a:noFill/>
          <a:ln>
            <a:noFill/>
          </a:ln>
        </p:spPr>
      </p:pic>
      <p:pic>
        <p:nvPicPr>
          <p:cNvPr id="67" name="Google Shape;67;p2"/>
          <p:cNvPicPr preferRelativeResize="0"/>
          <p:nvPr/>
        </p:nvPicPr>
        <p:blipFill rotWithShape="1">
          <a:blip r:embed="rId4">
            <a:alphaModFix/>
          </a:blip>
          <a:srcRect/>
          <a:stretch/>
        </p:blipFill>
        <p:spPr>
          <a:xfrm>
            <a:off x="611560" y="997637"/>
            <a:ext cx="7704856" cy="3013365"/>
          </a:xfrm>
          <a:prstGeom prst="rect">
            <a:avLst/>
          </a:prstGeom>
          <a:noFill/>
          <a:ln>
            <a:noFill/>
          </a:ln>
        </p:spPr>
      </p:pic>
      <p:sp>
        <p:nvSpPr>
          <p:cNvPr id="68" name="Google Shape;68;p2"/>
          <p:cNvSpPr txBox="1">
            <a:spLocks noGrp="1"/>
          </p:cNvSpPr>
          <p:nvPr>
            <p:ph type="title" idx="4294967295"/>
          </p:nvPr>
        </p:nvSpPr>
        <p:spPr>
          <a:xfrm>
            <a:off x="0" y="0"/>
            <a:ext cx="9144000" cy="762000"/>
          </a:xfrm>
          <a:prstGeom prst="rect">
            <a:avLst/>
          </a:prstGeom>
          <a:noFill/>
          <a:ln>
            <a:noFill/>
          </a:ln>
        </p:spPr>
        <p:txBody>
          <a:bodyPr spcFirstLastPara="1" wrap="square" lIns="50750" tIns="31675" rIns="90000" bIns="50750" anchor="ctr" anchorCtr="0">
            <a:noAutofit/>
          </a:bodyPr>
          <a:lstStyle/>
          <a:p>
            <a:pPr lvl="0">
              <a:buClr>
                <a:schemeClr val="dk1"/>
              </a:buClr>
              <a:buSzPts val="4800"/>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endParaRPr sz="4800" b="1" dirty="0">
              <a:solidFill>
                <a:schemeClr val="tx1"/>
              </a:solidFill>
              <a:latin typeface="Myriad Pro Cond" panose="020B0506030403020204" pitchFamily="34" charset="0"/>
              <a:ea typeface="+mj-ea"/>
              <a:cs typeface="+mj-cs"/>
              <a:sym typeface="Open Sans"/>
            </a:endParaRPr>
          </a:p>
        </p:txBody>
      </p:sp>
      <p:sp>
        <p:nvSpPr>
          <p:cNvPr id="8" name="Content Placeholder 1"/>
          <p:cNvSpPr txBox="1">
            <a:spLocks/>
          </p:cNvSpPr>
          <p:nvPr/>
        </p:nvSpPr>
        <p:spPr>
          <a:xfrm>
            <a:off x="457200" y="4162096"/>
            <a:ext cx="8220075" cy="2219231"/>
          </a:xfrm>
          <a:prstGeom prst="rect">
            <a:avLst/>
          </a:prstGeom>
          <a:noFill/>
          <a:ln>
            <a:noFill/>
          </a:ln>
        </p:spPr>
        <p:txBody>
          <a:bodyPr spcFirstLastPara="1" wrap="square" lIns="50750" tIns="50750" rIns="90000" bIns="5075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500"/>
              </a:spcBef>
              <a:spcAft>
                <a:spcPts val="0"/>
              </a:spcAft>
              <a:buClr>
                <a:srgbClr val="006BFF"/>
              </a:buClr>
              <a:buSzPts val="1530"/>
              <a:buFont typeface="Noto Sans Symbols"/>
              <a:buChar char="◆"/>
              <a:defRPr sz="1800" b="0" i="0" u="none" strike="noStrike" cap="none">
                <a:solidFill>
                  <a:srgbClr val="000000"/>
                </a:solidFill>
                <a:latin typeface="Arial"/>
                <a:ea typeface="Arial"/>
                <a:cs typeface="Arial"/>
                <a:sym typeface="Arial"/>
              </a:defRPr>
            </a:lvl1pPr>
            <a:lvl2pPr marL="914400" marR="0" lvl="1" indent="-331469" algn="l" rtl="0">
              <a:lnSpc>
                <a:spcPct val="100000"/>
              </a:lnSpc>
              <a:spcBef>
                <a:spcPts val="500"/>
              </a:spcBef>
              <a:spcAft>
                <a:spcPts val="0"/>
              </a:spcAft>
              <a:buClr>
                <a:srgbClr val="FF0000"/>
              </a:buClr>
              <a:buSzPts val="1620"/>
              <a:buFont typeface="Noto Sans Symbols"/>
              <a:buChar char="■"/>
              <a:defRPr sz="1800" b="0" i="0" u="none" strike="noStrike" cap="none">
                <a:solidFill>
                  <a:srgbClr val="000000"/>
                </a:solidFill>
                <a:latin typeface="Arial"/>
                <a:ea typeface="Arial"/>
                <a:cs typeface="Arial"/>
                <a:sym typeface="Arial"/>
              </a:defRPr>
            </a:lvl2pPr>
            <a:lvl3pPr marL="1371600" marR="0" lvl="2" indent="-308610" algn="l" rtl="0">
              <a:lnSpc>
                <a:spcPct val="100000"/>
              </a:lnSpc>
              <a:spcBef>
                <a:spcPts val="500"/>
              </a:spcBef>
              <a:spcAft>
                <a:spcPts val="0"/>
              </a:spcAft>
              <a:buClr>
                <a:srgbClr val="000000"/>
              </a:buClr>
              <a:buSzPts val="1260"/>
              <a:buFont typeface="Noto Sans Symbols"/>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6pPr>
            <a:lvl7pPr marL="3200400" marR="0" lvl="6"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7pPr>
            <a:lvl8pPr marL="3657600" marR="0" lvl="7"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8pPr>
            <a:lvl9pPr marL="4114800" marR="0" lvl="8"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9pPr>
          </a:lstStyle>
          <a:p>
            <a:pPr marL="0" indent="0">
              <a:buFont typeface="Noto Sans Symbols"/>
              <a:buNone/>
            </a:pPr>
            <a:r>
              <a:rPr lang="en-US" sz="2400" b="1" dirty="0">
                <a:solidFill>
                  <a:schemeClr val="tx1"/>
                </a:solidFill>
                <a:ea typeface="SimSun"/>
              </a:rPr>
              <a:t>Zeus </a:t>
            </a:r>
            <a:r>
              <a:rPr lang="en-US" sz="2400" dirty="0">
                <a:solidFill>
                  <a:schemeClr val="tx1"/>
                </a:solidFill>
                <a:ea typeface="SimSun"/>
              </a:rPr>
              <a:t>&amp; </a:t>
            </a:r>
            <a:r>
              <a:rPr lang="en-US" sz="2400" b="1" dirty="0">
                <a:solidFill>
                  <a:schemeClr val="tx1"/>
                </a:solidFill>
                <a:ea typeface="SimSun"/>
              </a:rPr>
              <a:t>xGenius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resources of </a:t>
            </a:r>
            <a:r>
              <a:rPr lang="en-US" dirty="0">
                <a:solidFill>
                  <a:schemeClr val="tx1"/>
                </a:solidFill>
                <a:ea typeface="SimSun"/>
              </a:rPr>
              <a:t> Mobile Operators, Power Utilities, </a:t>
            </a:r>
            <a:r>
              <a:rPr lang="en-US" dirty="0" err="1">
                <a:solidFill>
                  <a:schemeClr val="tx1"/>
                </a:solidFill>
                <a:ea typeface="SimSun"/>
              </a:rPr>
              <a:t>Finace</a:t>
            </a:r>
            <a:r>
              <a:rPr lang="en-US" dirty="0">
                <a:solidFill>
                  <a:schemeClr val="tx1"/>
                </a:solidFill>
                <a:ea typeface="SimSun"/>
              </a:rPr>
              <a:t>, Labs and R+D centers</a:t>
            </a:r>
            <a:r>
              <a:rPr lang="en-US" dirty="0">
                <a:solidFill>
                  <a:schemeClr val="bg1">
                    <a:lumMod val="50000"/>
                  </a:schemeClr>
                </a:solidFill>
                <a:ea typeface="SimSun"/>
              </a:rPr>
              <a:t>. The unit is able to verify </a:t>
            </a:r>
            <a:r>
              <a:rPr lang="en-US" dirty="0">
                <a:solidFill>
                  <a:schemeClr val="tx1"/>
                </a:solidFill>
                <a:ea typeface="SimSun"/>
              </a:rPr>
              <a:t>Ethernet/IP, SyncE, PTP, GbE, IRIG-B, 1PPS, T1/E1, G703, Serial Datacom, C37.94, GOOSE, SV, MMS,</a:t>
            </a:r>
            <a:r>
              <a:rPr lang="en-US" dirty="0">
                <a:solidFill>
                  <a:schemeClr val="bg1">
                    <a:lumMod val="50000"/>
                  </a:schemeClr>
                </a:solidFill>
                <a:ea typeface="SimSun"/>
              </a:rPr>
              <a:t> </a:t>
            </a:r>
            <a:r>
              <a:rPr lang="en-US" dirty="0">
                <a:solidFill>
                  <a:schemeClr val="tx1"/>
                </a:solidFill>
                <a:ea typeface="SimSun"/>
              </a:rPr>
              <a:t>Round-trip &amp; One-way Delay </a:t>
            </a:r>
            <a:r>
              <a:rPr lang="en-US" dirty="0">
                <a:solidFill>
                  <a:schemeClr val="bg1">
                    <a:lumMod val="50000"/>
                  </a:schemeClr>
                </a:solidFill>
                <a:ea typeface="SimSun"/>
              </a:rPr>
              <a:t>tests at all interfaces. </a:t>
            </a:r>
            <a:endParaRPr lang="en-US" dirty="0">
              <a:solidFill>
                <a:schemeClr val="bg1">
                  <a:lumMod val="50000"/>
                </a:schemeClr>
              </a:solidFill>
            </a:endParaRPr>
          </a:p>
          <a:p>
            <a:pPr marL="0" indent="0">
              <a:buFont typeface="Noto Sans Symbols"/>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6" name="Google Shape;1126;p20"/>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SzPts val="2800"/>
              <a:buNone/>
            </a:pPr>
            <a:r>
              <a:rPr lang="en-US"/>
              <a:t>Glossary</a:t>
            </a:r>
            <a:endParaRPr/>
          </a:p>
        </p:txBody>
      </p:sp>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1131" name="Google Shape;1131;p21"/>
          <p:cNvPicPr preferRelativeResize="0"/>
          <p:nvPr/>
        </p:nvPicPr>
        <p:blipFill rotWithShape="1">
          <a:blip r:embed="rId3">
            <a:alphaModFix/>
          </a:blip>
          <a:srcRect/>
          <a:stretch/>
        </p:blipFill>
        <p:spPr>
          <a:xfrm>
            <a:off x="914400" y="0"/>
            <a:ext cx="8229600" cy="6869113"/>
          </a:xfrm>
          <a:prstGeom prst="rect">
            <a:avLst/>
          </a:prstGeom>
          <a:noFill/>
          <a:ln>
            <a:noFill/>
          </a:ln>
        </p:spPr>
      </p:pic>
      <p:sp>
        <p:nvSpPr>
          <p:cNvPr id="1132" name="Google Shape;1132;p21"/>
          <p:cNvSpPr txBox="1"/>
          <p:nvPr/>
        </p:nvSpPr>
        <p:spPr>
          <a:xfrm rot="-5400000">
            <a:off x="-1026770" y="1348581"/>
            <a:ext cx="3581400" cy="642938"/>
          </a:xfrm>
          <a:prstGeom prst="rect">
            <a:avLst/>
          </a:prstGeom>
          <a:noFill/>
          <a:ln>
            <a:noFill/>
          </a:ln>
        </p:spPr>
        <p:txBody>
          <a:bodyPr spcFirstLastPara="1" wrap="square" lIns="90000" tIns="46800" rIns="90000" bIns="46800" anchor="t" anchorCtr="0">
            <a:spAutoFit/>
          </a:bodyPr>
          <a:lstStyle/>
          <a:p>
            <a:pPr marL="0" marR="0" lvl="0" indent="0" algn="r" rtl="0">
              <a:spcBef>
                <a:spcPts val="0"/>
              </a:spcBef>
              <a:spcAft>
                <a:spcPts val="0"/>
              </a:spcAft>
              <a:buClr>
                <a:srgbClr val="0951BD"/>
              </a:buClr>
              <a:buSzPts val="3600"/>
              <a:buFont typeface="Times New Roman"/>
              <a:buNone/>
            </a:pPr>
            <a:r>
              <a:rPr lang="en-US" sz="3600">
                <a:solidFill>
                  <a:srgbClr val="0951BD"/>
                </a:solidFill>
                <a:latin typeface="Arial Black"/>
                <a:ea typeface="Arial Black"/>
                <a:cs typeface="Arial Black"/>
                <a:sym typeface="Arial Black"/>
              </a:rPr>
              <a:t>That’s all</a:t>
            </a:r>
            <a:endParaRPr/>
          </a:p>
        </p:txBody>
      </p:sp>
      <p:pic>
        <p:nvPicPr>
          <p:cNvPr id="1133" name="Google Shape;1133;p21" descr="Alex"/>
          <p:cNvPicPr preferRelativeResize="0"/>
          <p:nvPr/>
        </p:nvPicPr>
        <p:blipFill rotWithShape="1">
          <a:blip r:embed="rId4">
            <a:alphaModFix/>
          </a:blip>
          <a:srcRect/>
          <a:stretch/>
        </p:blipFill>
        <p:spPr>
          <a:xfrm>
            <a:off x="479426"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1134" name="Google Shape;1134;p21"/>
          <p:cNvPicPr preferRelativeResize="0"/>
          <p:nvPr/>
        </p:nvPicPr>
        <p:blipFill rotWithShape="1">
          <a:blip r:embed="rId5">
            <a:alphaModFix/>
          </a:blip>
          <a:srcRect/>
          <a:stretch/>
        </p:blipFill>
        <p:spPr>
          <a:xfrm>
            <a:off x="7301650" y="5373688"/>
            <a:ext cx="1835150" cy="954087"/>
          </a:xfrm>
          <a:prstGeom prst="rect">
            <a:avLst/>
          </a:prstGeom>
          <a:noFill/>
          <a:ln>
            <a:noFill/>
          </a:ln>
          <a:effectLst>
            <a:outerShdw blurRad="292100" dist="139700" dir="2700000" algn="tl" rotWithShape="0">
              <a:srgbClr val="333333">
                <a:alpha val="64705"/>
              </a:srgbClr>
            </a:outerShdw>
          </a:effectLst>
        </p:spPr>
      </p:pic>
      <p:sp>
        <p:nvSpPr>
          <p:cNvPr id="1135" name="Google Shape;1135;p21"/>
          <p:cNvSpPr txBox="1"/>
          <p:nvPr/>
        </p:nvSpPr>
        <p:spPr>
          <a:xfrm rot="-5400000">
            <a:off x="861220" y="4768056"/>
            <a:ext cx="19558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Verdana"/>
                <a:ea typeface="Verdana"/>
                <a:cs typeface="Verdana"/>
                <a:sym typeface="Verdana"/>
              </a:rPr>
              <a:t>www.albedotelecom.com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3"/>
          <p:cNvSpPr txBox="1">
            <a:spLocks noGrp="1"/>
          </p:cNvSpPr>
          <p:nvPr>
            <p:ph type="body" idx="1"/>
          </p:nvPr>
        </p:nvSpPr>
        <p:spPr>
          <a:xfrm>
            <a:off x="5664200" y="1145027"/>
            <a:ext cx="3191933" cy="2377105"/>
          </a:xfrm>
          <a:prstGeom prst="rect">
            <a:avLst/>
          </a:prstGeom>
          <a:noFill/>
          <a:ln>
            <a:noFill/>
          </a:ln>
        </p:spPr>
        <p:txBody>
          <a:bodyPr spcFirstLastPara="1" wrap="square" lIns="50750" tIns="50750" rIns="90000" bIns="50750" anchor="t" anchorCtr="0">
            <a:noAutofit/>
          </a:bodyPr>
          <a:lstStyle/>
          <a:p>
            <a:pPr marL="104775" lvl="0" indent="0">
              <a:spcBef>
                <a:spcPts val="0"/>
              </a:spcBef>
              <a:buClr>
                <a:srgbClr val="0000FF"/>
              </a:buClr>
              <a:buSzPts val="1620"/>
              <a:buNone/>
            </a:pPr>
            <a:r>
              <a:rPr lang="en-US" dirty="0"/>
              <a:t>Zeus &amp; xGenius enable Ethernet traffic capture at </a:t>
            </a:r>
            <a:r>
              <a:rPr lang="en-US" dirty="0" err="1"/>
              <a:t>wirespeed</a:t>
            </a:r>
            <a:r>
              <a:rPr lang="en-US" dirty="0"/>
              <a:t> by adding precise time stamps obtained from a time reference (GNSS, ToD, IRIG-B) when available.</a:t>
            </a:r>
            <a:endParaRPr dirty="0"/>
          </a:p>
        </p:txBody>
      </p:sp>
      <p:sp>
        <p:nvSpPr>
          <p:cNvPr id="75"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56" name="Table 55"/>
          <p:cNvGraphicFramePr>
            <a:graphicFrameLocks noGrp="1"/>
          </p:cNvGraphicFramePr>
          <p:nvPr>
            <p:extLst>
              <p:ext uri="{D42A27DB-BD31-4B8C-83A1-F6EECF244321}">
                <p14:modId xmlns:p14="http://schemas.microsoft.com/office/powerpoint/2010/main" val="2596958805"/>
              </p:ext>
            </p:extLst>
          </p:nvPr>
        </p:nvGraphicFramePr>
        <p:xfrm>
          <a:off x="1907616" y="3850400"/>
          <a:ext cx="5722210"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40170">
                  <a:extLst>
                    <a:ext uri="{9D8B030D-6E8A-4147-A177-3AD203B41FA5}">
                      <a16:colId xmlns:a16="http://schemas.microsoft.com/office/drawing/2014/main" val="2098299660"/>
                    </a:ext>
                  </a:extLst>
                </a:gridCol>
                <a:gridCol w="440170">
                  <a:extLst>
                    <a:ext uri="{9D8B030D-6E8A-4147-A177-3AD203B41FA5}">
                      <a16:colId xmlns:a16="http://schemas.microsoft.com/office/drawing/2014/main" val="2169452902"/>
                    </a:ext>
                  </a:extLst>
                </a:gridCol>
                <a:gridCol w="440170">
                  <a:extLst>
                    <a:ext uri="{9D8B030D-6E8A-4147-A177-3AD203B41FA5}">
                      <a16:colId xmlns:a16="http://schemas.microsoft.com/office/drawing/2014/main" val="2580781415"/>
                    </a:ext>
                  </a:extLst>
                </a:gridCol>
                <a:gridCol w="440170">
                  <a:extLst>
                    <a:ext uri="{9D8B030D-6E8A-4147-A177-3AD203B41FA5}">
                      <a16:colId xmlns:a16="http://schemas.microsoft.com/office/drawing/2014/main" val="3447839562"/>
                    </a:ext>
                  </a:extLst>
                </a:gridCol>
                <a:gridCol w="440170">
                  <a:extLst>
                    <a:ext uri="{9D8B030D-6E8A-4147-A177-3AD203B41FA5}">
                      <a16:colId xmlns:a16="http://schemas.microsoft.com/office/drawing/2014/main" val="3060326413"/>
                    </a:ext>
                  </a:extLst>
                </a:gridCol>
                <a:gridCol w="440170">
                  <a:extLst>
                    <a:ext uri="{9D8B030D-6E8A-4147-A177-3AD203B41FA5}">
                      <a16:colId xmlns:a16="http://schemas.microsoft.com/office/drawing/2014/main" val="2927292507"/>
                    </a:ext>
                  </a:extLst>
                </a:gridCol>
                <a:gridCol w="440170">
                  <a:extLst>
                    <a:ext uri="{9D8B030D-6E8A-4147-A177-3AD203B41FA5}">
                      <a16:colId xmlns:a16="http://schemas.microsoft.com/office/drawing/2014/main" val="1984899054"/>
                    </a:ext>
                  </a:extLst>
                </a:gridCol>
                <a:gridCol w="440170">
                  <a:extLst>
                    <a:ext uri="{9D8B030D-6E8A-4147-A177-3AD203B41FA5}">
                      <a16:colId xmlns:a16="http://schemas.microsoft.com/office/drawing/2014/main" val="2576221161"/>
                    </a:ext>
                  </a:extLst>
                </a:gridCol>
                <a:gridCol w="440170">
                  <a:extLst>
                    <a:ext uri="{9D8B030D-6E8A-4147-A177-3AD203B41FA5}">
                      <a16:colId xmlns:a16="http://schemas.microsoft.com/office/drawing/2014/main" val="674967835"/>
                    </a:ext>
                  </a:extLst>
                </a:gridCol>
                <a:gridCol w="440170">
                  <a:extLst>
                    <a:ext uri="{9D8B030D-6E8A-4147-A177-3AD203B41FA5}">
                      <a16:colId xmlns:a16="http://schemas.microsoft.com/office/drawing/2014/main" val="1899343336"/>
                    </a:ext>
                  </a:extLst>
                </a:gridCol>
                <a:gridCol w="440170">
                  <a:extLst>
                    <a:ext uri="{9D8B030D-6E8A-4147-A177-3AD203B41FA5}">
                      <a16:colId xmlns:a16="http://schemas.microsoft.com/office/drawing/2014/main" val="312388257"/>
                    </a:ext>
                  </a:extLst>
                </a:gridCol>
                <a:gridCol w="440170">
                  <a:extLst>
                    <a:ext uri="{9D8B030D-6E8A-4147-A177-3AD203B41FA5}">
                      <a16:colId xmlns:a16="http://schemas.microsoft.com/office/drawing/2014/main" val="3196217068"/>
                    </a:ext>
                  </a:extLst>
                </a:gridCol>
                <a:gridCol w="440170">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solidFill>
                            <a:srgbClr val="FFFF00"/>
                          </a:solidFill>
                          <a:latin typeface="Myriad Pro Cond" panose="020B0506030403020204" pitchFamily="34" charset="0"/>
                        </a:rPr>
                        <a:t>GOOSE</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solidFill>
                            <a:schemeClr val="accent2">
                              <a:lumMod val="75000"/>
                            </a:schemeClr>
                          </a:solidFill>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0">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solidFill>
                            <a:schemeClr val="accent2">
                              <a:lumMod val="75000"/>
                            </a:schemeClr>
                          </a:solidFill>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57" name="Group 56"/>
          <p:cNvGrpSpPr/>
          <p:nvPr/>
        </p:nvGrpSpPr>
        <p:grpSpPr>
          <a:xfrm>
            <a:off x="1172633" y="1208618"/>
            <a:ext cx="8469" cy="524934"/>
            <a:chOff x="1473200" y="1193800"/>
            <a:chExt cx="8469" cy="524934"/>
          </a:xfrm>
        </p:grpSpPr>
        <p:cxnSp>
          <p:nvCxnSpPr>
            <p:cNvPr id="58" name="Straight Connector 57"/>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60" name="Straight Connector 59"/>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2" name="Straight Connector 61"/>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6" name="Straight Connector 12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8" name="Straight Connector 12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9" name="Straight Connector 12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1" name="Straight Connector 13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3" name="Straight Connector 13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4" name="Straight Connector 13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6" name="Straight Connector 13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138" name="TextBox 137"/>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139" name="TextBox 13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40" name="TextBox 13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43" name="TextBox 142"/>
          <p:cNvSpPr txBox="1"/>
          <p:nvPr/>
        </p:nvSpPr>
        <p:spPr>
          <a:xfrm>
            <a:off x="4215889"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44" name="TextBox 143"/>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45" name="TextBox 144"/>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46" name="TextBox 145"/>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47" name="TextBox 146"/>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48" name="TextBox 147"/>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49" name="TextBox 148"/>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50" name="TextBox 149"/>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51" name="TextBox 150"/>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52" name="TextBox 151"/>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53" name="Right Brace 152"/>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54" name="Straight Connector 153"/>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57" name="Straight Connector 156"/>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9" name="Google Shape;1057;p16"/>
          <p:cNvSpPr/>
          <p:nvPr/>
        </p:nvSpPr>
        <p:spPr>
          <a:xfrm>
            <a:off x="4234192" y="1599676"/>
            <a:ext cx="517718" cy="917994"/>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4"/>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The </a:t>
            </a:r>
            <a:r>
              <a:rPr lang="en-US" b="1" dirty="0"/>
              <a:t>GOOSE </a:t>
            </a:r>
            <a:r>
              <a:rPr lang="en-US" dirty="0"/>
              <a:t>protocol</a:t>
            </a:r>
            <a:endParaRPr dirty="0"/>
          </a:p>
        </p:txBody>
      </p:sp>
      <p:sp>
        <p:nvSpPr>
          <p:cNvPr id="671" name="Google Shape;671;p4"/>
          <p:cNvSpPr txBox="1">
            <a:spLocks noGrp="1"/>
          </p:cNvSpPr>
          <p:nvPr>
            <p:ph type="body" idx="1"/>
          </p:nvPr>
        </p:nvSpPr>
        <p:spPr>
          <a:xfrm>
            <a:off x="4494613" y="1364623"/>
            <a:ext cx="4307710" cy="5236787"/>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GOOSE is a IEC-61850 messaging system used by IEDs and mission-critical applications to tell about substation events, such as commands, alarms, indications and measurements.</a:t>
            </a:r>
            <a:br>
              <a:rPr lang="en-US" sz="1100" dirty="0"/>
            </a:br>
            <a:r>
              <a:rPr lang="en-US" sz="1100" dirty="0"/>
              <a:t> </a:t>
            </a:r>
            <a:br>
              <a:rPr lang="en-US" dirty="0"/>
            </a:br>
            <a:r>
              <a:rPr lang="en-US" dirty="0"/>
              <a:t>Since the GOOSE messages replace hard-wired signals used for protection and control  applications IEC 61850 introduces mechanisms that ensure the delivery of the required information. </a:t>
            </a:r>
            <a:endParaRPr lang="en-US" sz="1200" dirty="0"/>
          </a:p>
          <a:p>
            <a:pPr marL="0" lvl="0" indent="0">
              <a:spcBef>
                <a:spcPts val="0"/>
              </a:spcBef>
              <a:buNone/>
            </a:pPr>
            <a:r>
              <a:rPr lang="en-US" sz="1200" dirty="0"/>
              <a:t> </a:t>
            </a:r>
            <a:endParaRPr lang="en-US" dirty="0"/>
          </a:p>
          <a:p>
            <a:pPr marL="0" lvl="0" indent="0">
              <a:spcBef>
                <a:spcPts val="0"/>
              </a:spcBef>
              <a:buNone/>
            </a:pPr>
            <a:r>
              <a:rPr lang="en-US" dirty="0"/>
              <a:t>Capturing GOOSE with Zeus is an extension of the multi-stream analysis performed  by these units: Captured frames will be the outcome of matching the incoming traffic with the Port A filtering blocks.</a:t>
            </a:r>
          </a:p>
          <a:p>
            <a:pPr marL="0" lvl="0" indent="0">
              <a:spcBef>
                <a:spcPts val="0"/>
              </a:spcBef>
              <a:buNone/>
            </a:pPr>
            <a:r>
              <a:rPr lang="en-US" sz="300" b="0" i="0" u="none" strike="noStrike" cap="none" dirty="0">
                <a:solidFill>
                  <a:srgbClr val="000000"/>
                </a:solidFill>
                <a:latin typeface="Arial"/>
                <a:ea typeface="Arial"/>
                <a:cs typeface="Arial"/>
                <a:sym typeface="Arial"/>
              </a:rPr>
              <a:t> .</a:t>
            </a:r>
          </a:p>
          <a:p>
            <a:pPr marL="0" lvl="0" indent="0">
              <a:spcBef>
                <a:spcPts val="0"/>
              </a:spcBef>
              <a:buNone/>
            </a:pPr>
            <a:endParaRPr lang="en-US" sz="300" dirty="0"/>
          </a:p>
          <a:p>
            <a:pPr marL="0" lvl="0" indent="0">
              <a:spcBef>
                <a:spcPts val="0"/>
              </a:spcBef>
              <a:buNone/>
            </a:pPr>
            <a:endParaRPr lang="en-US" sz="300" b="0" i="0" u="none" strike="noStrike" cap="none" dirty="0">
              <a:solidFill>
                <a:srgbClr val="000000"/>
              </a:solidFill>
              <a:latin typeface="Arial"/>
              <a:ea typeface="Arial"/>
              <a:cs typeface="Arial"/>
              <a:sym typeface="Arial"/>
            </a:endParaRPr>
          </a:p>
          <a:p>
            <a:pPr marL="0" lvl="0" indent="0">
              <a:spcBef>
                <a:spcPts val="0"/>
              </a:spcBef>
              <a:buNone/>
            </a:pPr>
            <a:endParaRPr lang="en-US" sz="300" dirty="0"/>
          </a:p>
        </p:txBody>
      </p:sp>
      <p:sp>
        <p:nvSpPr>
          <p:cNvPr id="840" name="object 12"/>
          <p:cNvSpPr/>
          <p:nvPr/>
        </p:nvSpPr>
        <p:spPr>
          <a:xfrm>
            <a:off x="1094188" y="5129665"/>
            <a:ext cx="0" cy="608965"/>
          </a:xfrm>
          <a:custGeom>
            <a:avLst/>
            <a:gdLst/>
            <a:ahLst/>
            <a:cxnLst/>
            <a:rect l="l" t="t" r="r" b="b"/>
            <a:pathLst>
              <a:path h="608964">
                <a:moveTo>
                  <a:pt x="0" y="0"/>
                </a:moveTo>
                <a:lnTo>
                  <a:pt x="0" y="608837"/>
                </a:lnTo>
              </a:path>
            </a:pathLst>
          </a:custGeom>
          <a:ln w="16001">
            <a:solidFill>
              <a:srgbClr val="003357"/>
            </a:solidFill>
          </a:ln>
        </p:spPr>
        <p:txBody>
          <a:bodyPr wrap="square" lIns="0" tIns="0" rIns="0" bIns="0" rtlCol="0"/>
          <a:lstStyle/>
          <a:p>
            <a:endParaRPr/>
          </a:p>
        </p:txBody>
      </p:sp>
      <p:sp>
        <p:nvSpPr>
          <p:cNvPr id="841" name="object 13"/>
          <p:cNvSpPr/>
          <p:nvPr/>
        </p:nvSpPr>
        <p:spPr>
          <a:xfrm>
            <a:off x="3138635" y="2025277"/>
            <a:ext cx="0" cy="676910"/>
          </a:xfrm>
          <a:custGeom>
            <a:avLst/>
            <a:gdLst/>
            <a:ahLst/>
            <a:cxnLst/>
            <a:rect l="l" t="t" r="r" b="b"/>
            <a:pathLst>
              <a:path h="676910">
                <a:moveTo>
                  <a:pt x="0" y="0"/>
                </a:moveTo>
                <a:lnTo>
                  <a:pt x="0" y="676656"/>
                </a:lnTo>
              </a:path>
            </a:pathLst>
          </a:custGeom>
          <a:ln w="16001">
            <a:solidFill>
              <a:srgbClr val="003357"/>
            </a:solidFill>
          </a:ln>
        </p:spPr>
        <p:txBody>
          <a:bodyPr wrap="square" lIns="0" tIns="0" rIns="0" bIns="0" rtlCol="0"/>
          <a:lstStyle/>
          <a:p>
            <a:endParaRPr/>
          </a:p>
        </p:txBody>
      </p:sp>
      <p:sp>
        <p:nvSpPr>
          <p:cNvPr id="842" name="object 15"/>
          <p:cNvSpPr/>
          <p:nvPr/>
        </p:nvSpPr>
        <p:spPr>
          <a:xfrm>
            <a:off x="1395694" y="1202334"/>
            <a:ext cx="526545" cy="457364"/>
          </a:xfrm>
          <a:prstGeom prst="rect">
            <a:avLst/>
          </a:prstGeom>
          <a:blipFill>
            <a:blip r:embed="rId3" cstate="print"/>
            <a:stretch>
              <a:fillRect/>
            </a:stretch>
          </a:blipFill>
        </p:spPr>
        <p:txBody>
          <a:bodyPr wrap="square" lIns="0" tIns="0" rIns="0" bIns="0" rtlCol="0"/>
          <a:lstStyle/>
          <a:p>
            <a:endParaRPr/>
          </a:p>
        </p:txBody>
      </p:sp>
      <p:sp>
        <p:nvSpPr>
          <p:cNvPr id="843" name="object 16"/>
          <p:cNvSpPr/>
          <p:nvPr/>
        </p:nvSpPr>
        <p:spPr>
          <a:xfrm>
            <a:off x="873209" y="1202334"/>
            <a:ext cx="2993135" cy="4736592"/>
          </a:xfrm>
          <a:prstGeom prst="rect">
            <a:avLst/>
          </a:prstGeom>
          <a:blipFill>
            <a:blip r:embed="rId4" cstate="print"/>
            <a:stretch>
              <a:fillRect/>
            </a:stretch>
          </a:blipFill>
        </p:spPr>
        <p:txBody>
          <a:bodyPr wrap="square" lIns="0" tIns="0" rIns="0" bIns="0" rtlCol="0"/>
          <a:lstStyle/>
          <a:p>
            <a:endParaRPr/>
          </a:p>
        </p:txBody>
      </p:sp>
      <p:sp>
        <p:nvSpPr>
          <p:cNvPr id="844" name="object 17"/>
          <p:cNvSpPr txBox="1"/>
          <p:nvPr/>
        </p:nvSpPr>
        <p:spPr>
          <a:xfrm>
            <a:off x="881463" y="1367168"/>
            <a:ext cx="425450" cy="151130"/>
          </a:xfrm>
          <a:prstGeom prst="rect">
            <a:avLst/>
          </a:prstGeom>
        </p:spPr>
        <p:txBody>
          <a:bodyPr vert="horz" wrap="square" lIns="0" tIns="15240" rIns="0" bIns="0" rtlCol="0">
            <a:spAutoFit/>
          </a:bodyPr>
          <a:lstStyle/>
          <a:p>
            <a:pPr marL="12700">
              <a:lnSpc>
                <a:spcPct val="100000"/>
              </a:lnSpc>
              <a:spcBef>
                <a:spcPts val="120"/>
              </a:spcBef>
            </a:pPr>
            <a:r>
              <a:rPr sz="800" b="1" spc="0" dirty="0">
                <a:solidFill>
                  <a:srgbClr val="00007F"/>
                </a:solidFill>
                <a:latin typeface="Verdana"/>
                <a:cs typeface="Verdana"/>
              </a:rPr>
              <a:t>SC</a:t>
            </a:r>
            <a:r>
              <a:rPr sz="800" b="1" spc="15" dirty="0">
                <a:solidFill>
                  <a:srgbClr val="00007F"/>
                </a:solidFill>
                <a:latin typeface="Verdana"/>
                <a:cs typeface="Verdana"/>
              </a:rPr>
              <a:t>AD</a:t>
            </a:r>
            <a:r>
              <a:rPr sz="800" b="1" spc="25" dirty="0">
                <a:solidFill>
                  <a:srgbClr val="00007F"/>
                </a:solidFill>
                <a:latin typeface="Verdana"/>
                <a:cs typeface="Verdana"/>
              </a:rPr>
              <a:t>A</a:t>
            </a:r>
            <a:endParaRPr sz="800">
              <a:latin typeface="Verdana"/>
              <a:cs typeface="Verdana"/>
            </a:endParaRPr>
          </a:p>
        </p:txBody>
      </p:sp>
      <p:sp>
        <p:nvSpPr>
          <p:cNvPr id="847" name="object 20"/>
          <p:cNvSpPr txBox="1"/>
          <p:nvPr/>
        </p:nvSpPr>
        <p:spPr>
          <a:xfrm>
            <a:off x="3435687" y="5187617"/>
            <a:ext cx="107722" cy="236220"/>
          </a:xfrm>
          <a:prstGeom prst="rect">
            <a:avLst/>
          </a:prstGeom>
        </p:spPr>
        <p:txBody>
          <a:bodyPr vert="vert270" wrap="square" lIns="0" tIns="12700" rIns="0" bIns="0" rtlCol="0">
            <a:spAutoFit/>
          </a:bodyPr>
          <a:lstStyle/>
          <a:p>
            <a:pPr marL="12700">
              <a:lnSpc>
                <a:spcPct val="100000"/>
              </a:lnSpc>
              <a:spcBef>
                <a:spcPts val="100"/>
              </a:spcBef>
            </a:pPr>
            <a:r>
              <a:rPr lang="es-ES" sz="700" spc="0" dirty="0">
                <a:solidFill>
                  <a:srgbClr val="001B67"/>
                </a:solidFill>
                <a:latin typeface="Verdana"/>
                <a:cs typeface="Verdana"/>
              </a:rPr>
              <a:t>SV</a:t>
            </a:r>
            <a:endParaRPr sz="700" dirty="0">
              <a:latin typeface="Verdana"/>
              <a:cs typeface="Verdana"/>
            </a:endParaRPr>
          </a:p>
        </p:txBody>
      </p:sp>
      <p:sp>
        <p:nvSpPr>
          <p:cNvPr id="848" name="object 21"/>
          <p:cNvSpPr txBox="1"/>
          <p:nvPr/>
        </p:nvSpPr>
        <p:spPr>
          <a:xfrm>
            <a:off x="2541865" y="4155327"/>
            <a:ext cx="407034" cy="278130"/>
          </a:xfrm>
          <a:prstGeom prst="rect">
            <a:avLst/>
          </a:prstGeom>
        </p:spPr>
        <p:txBody>
          <a:bodyPr vert="horz" wrap="square" lIns="0" tIns="15240" rIns="0" bIns="0" rtlCol="0">
            <a:spAutoFit/>
          </a:bodyPr>
          <a:lstStyle/>
          <a:p>
            <a:pPr marR="29209" algn="ctr">
              <a:lnSpc>
                <a:spcPct val="100000"/>
              </a:lnSpc>
              <a:spcBef>
                <a:spcPts val="120"/>
              </a:spcBef>
            </a:pPr>
            <a:r>
              <a:rPr sz="800" b="1" spc="5" dirty="0">
                <a:solidFill>
                  <a:srgbClr val="00007F"/>
                </a:solidFill>
                <a:latin typeface="Verdana"/>
                <a:cs typeface="Verdana"/>
              </a:rPr>
              <a:t>IED</a:t>
            </a:r>
            <a:endParaRPr sz="800">
              <a:latin typeface="Verdana"/>
              <a:cs typeface="Verdana"/>
            </a:endParaRPr>
          </a:p>
          <a:p>
            <a:pPr algn="ctr">
              <a:lnSpc>
                <a:spcPct val="100000"/>
              </a:lnSpc>
              <a:spcBef>
                <a:spcPts val="45"/>
              </a:spcBef>
            </a:pPr>
            <a:r>
              <a:rPr sz="800" spc="5" dirty="0">
                <a:solidFill>
                  <a:srgbClr val="00007F"/>
                </a:solidFill>
                <a:latin typeface="Verdana"/>
                <a:cs typeface="Verdana"/>
              </a:rPr>
              <a:t>C</a:t>
            </a:r>
            <a:r>
              <a:rPr sz="800" spc="10" dirty="0">
                <a:solidFill>
                  <a:srgbClr val="00007F"/>
                </a:solidFill>
                <a:latin typeface="Verdana"/>
                <a:cs typeface="Verdana"/>
              </a:rPr>
              <a:t>o</a:t>
            </a:r>
            <a:r>
              <a:rPr sz="800" spc="0" dirty="0">
                <a:solidFill>
                  <a:srgbClr val="00007F"/>
                </a:solidFill>
                <a:latin typeface="Verdana"/>
                <a:cs typeface="Verdana"/>
              </a:rPr>
              <a:t>ntr</a:t>
            </a:r>
            <a:r>
              <a:rPr sz="800" spc="10" dirty="0">
                <a:solidFill>
                  <a:srgbClr val="00007F"/>
                </a:solidFill>
                <a:latin typeface="Verdana"/>
                <a:cs typeface="Verdana"/>
              </a:rPr>
              <a:t>o</a:t>
            </a:r>
            <a:r>
              <a:rPr sz="800" spc="5" dirty="0">
                <a:solidFill>
                  <a:srgbClr val="00007F"/>
                </a:solidFill>
                <a:latin typeface="Verdana"/>
                <a:cs typeface="Verdana"/>
              </a:rPr>
              <a:t>l</a:t>
            </a:r>
            <a:endParaRPr sz="800">
              <a:latin typeface="Verdana"/>
              <a:cs typeface="Verdana"/>
            </a:endParaRPr>
          </a:p>
        </p:txBody>
      </p:sp>
      <p:sp>
        <p:nvSpPr>
          <p:cNvPr id="849" name="object 22"/>
          <p:cNvSpPr txBox="1"/>
          <p:nvPr/>
        </p:nvSpPr>
        <p:spPr>
          <a:xfrm>
            <a:off x="696298" y="4168280"/>
            <a:ext cx="554355" cy="278130"/>
          </a:xfrm>
          <a:prstGeom prst="rect">
            <a:avLst/>
          </a:prstGeom>
        </p:spPr>
        <p:txBody>
          <a:bodyPr vert="horz" wrap="square" lIns="0" tIns="15240" rIns="0" bIns="0" rtlCol="0">
            <a:spAutoFit/>
          </a:bodyPr>
          <a:lstStyle/>
          <a:p>
            <a:pPr marR="27940" algn="ctr">
              <a:lnSpc>
                <a:spcPct val="100000"/>
              </a:lnSpc>
              <a:spcBef>
                <a:spcPts val="120"/>
              </a:spcBef>
            </a:pPr>
            <a:r>
              <a:rPr sz="800" b="1" spc="5" dirty="0">
                <a:solidFill>
                  <a:srgbClr val="00007F"/>
                </a:solidFill>
                <a:latin typeface="Verdana"/>
                <a:cs typeface="Verdana"/>
              </a:rPr>
              <a:t>IED</a:t>
            </a:r>
            <a:endParaRPr sz="800">
              <a:latin typeface="Verdana"/>
              <a:cs typeface="Verdana"/>
            </a:endParaRPr>
          </a:p>
          <a:p>
            <a:pPr algn="ctr">
              <a:lnSpc>
                <a:spcPct val="100000"/>
              </a:lnSpc>
              <a:spcBef>
                <a:spcPts val="40"/>
              </a:spcBef>
            </a:pPr>
            <a:r>
              <a:rPr sz="800" spc="5" dirty="0">
                <a:solidFill>
                  <a:srgbClr val="00007F"/>
                </a:solidFill>
                <a:latin typeface="Verdana"/>
                <a:cs typeface="Verdana"/>
              </a:rPr>
              <a:t>Protec</a:t>
            </a:r>
            <a:r>
              <a:rPr sz="800" spc="0" dirty="0">
                <a:solidFill>
                  <a:srgbClr val="00007F"/>
                </a:solidFill>
                <a:latin typeface="Verdana"/>
                <a:cs typeface="Verdana"/>
              </a:rPr>
              <a:t>tion</a:t>
            </a:r>
            <a:endParaRPr sz="800">
              <a:latin typeface="Verdana"/>
              <a:cs typeface="Verdana"/>
            </a:endParaRPr>
          </a:p>
        </p:txBody>
      </p:sp>
      <p:sp>
        <p:nvSpPr>
          <p:cNvPr id="851" name="object 24"/>
          <p:cNvSpPr txBox="1"/>
          <p:nvPr/>
        </p:nvSpPr>
        <p:spPr>
          <a:xfrm>
            <a:off x="1133734" y="4956189"/>
            <a:ext cx="21717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PTP</a:t>
            </a:r>
            <a:endParaRPr sz="800">
              <a:latin typeface="Verdana"/>
              <a:cs typeface="Verdana"/>
            </a:endParaRPr>
          </a:p>
        </p:txBody>
      </p:sp>
      <p:sp>
        <p:nvSpPr>
          <p:cNvPr id="852" name="object 25"/>
          <p:cNvSpPr txBox="1"/>
          <p:nvPr/>
        </p:nvSpPr>
        <p:spPr>
          <a:xfrm>
            <a:off x="3229186" y="5919356"/>
            <a:ext cx="237490" cy="196850"/>
          </a:xfrm>
          <a:prstGeom prst="rect">
            <a:avLst/>
          </a:prstGeom>
        </p:spPr>
        <p:txBody>
          <a:bodyPr vert="horz" wrap="square" lIns="0" tIns="15240" rIns="0" bIns="0" rtlCol="0">
            <a:spAutoFit/>
          </a:bodyPr>
          <a:lstStyle/>
          <a:p>
            <a:pPr marL="12700">
              <a:lnSpc>
                <a:spcPct val="100000"/>
              </a:lnSpc>
              <a:spcBef>
                <a:spcPts val="120"/>
              </a:spcBef>
            </a:pPr>
            <a:r>
              <a:rPr sz="1100" b="1" spc="-25" dirty="0">
                <a:latin typeface="Arial"/>
                <a:cs typeface="Arial"/>
              </a:rPr>
              <a:t>MU</a:t>
            </a:r>
            <a:endParaRPr sz="1100">
              <a:latin typeface="Arial"/>
              <a:cs typeface="Arial"/>
            </a:endParaRPr>
          </a:p>
        </p:txBody>
      </p:sp>
      <p:sp>
        <p:nvSpPr>
          <p:cNvPr id="853" name="object 26"/>
          <p:cNvSpPr txBox="1"/>
          <p:nvPr/>
        </p:nvSpPr>
        <p:spPr>
          <a:xfrm>
            <a:off x="385657" y="2404439"/>
            <a:ext cx="181610" cy="497840"/>
          </a:xfrm>
          <a:prstGeom prst="rect">
            <a:avLst/>
          </a:prstGeom>
        </p:spPr>
        <p:txBody>
          <a:bodyPr vert="vert270" wrap="square" lIns="0" tIns="0" rIns="0" bIns="0" rtlCol="0">
            <a:spAutoFit/>
          </a:bodyPr>
          <a:lstStyle/>
          <a:p>
            <a:pPr marL="12700">
              <a:lnSpc>
                <a:spcPts val="1315"/>
              </a:lnSpc>
            </a:pPr>
            <a:r>
              <a:rPr sz="1100" b="1" spc="-10" dirty="0">
                <a:solidFill>
                  <a:srgbClr val="742505"/>
                </a:solidFill>
                <a:latin typeface="Arial"/>
                <a:cs typeface="Arial"/>
              </a:rPr>
              <a:t>Station</a:t>
            </a:r>
            <a:endParaRPr sz="1100">
              <a:latin typeface="Arial"/>
              <a:cs typeface="Arial"/>
            </a:endParaRPr>
          </a:p>
        </p:txBody>
      </p:sp>
      <p:sp>
        <p:nvSpPr>
          <p:cNvPr id="854" name="object 27"/>
          <p:cNvSpPr txBox="1"/>
          <p:nvPr/>
        </p:nvSpPr>
        <p:spPr>
          <a:xfrm>
            <a:off x="385657" y="3733381"/>
            <a:ext cx="181610" cy="281305"/>
          </a:xfrm>
          <a:prstGeom prst="rect">
            <a:avLst/>
          </a:prstGeom>
        </p:spPr>
        <p:txBody>
          <a:bodyPr vert="vert270" wrap="square" lIns="0" tIns="0" rIns="0" bIns="0" rtlCol="0">
            <a:spAutoFit/>
          </a:bodyPr>
          <a:lstStyle/>
          <a:p>
            <a:pPr marL="12700">
              <a:lnSpc>
                <a:spcPts val="1315"/>
              </a:lnSpc>
            </a:pPr>
            <a:r>
              <a:rPr sz="1100" b="1" dirty="0">
                <a:solidFill>
                  <a:srgbClr val="742505"/>
                </a:solidFill>
                <a:latin typeface="Arial"/>
                <a:cs typeface="Arial"/>
              </a:rPr>
              <a:t>Bay</a:t>
            </a:r>
            <a:endParaRPr sz="1100">
              <a:latin typeface="Arial"/>
              <a:cs typeface="Arial"/>
            </a:endParaRPr>
          </a:p>
        </p:txBody>
      </p:sp>
      <p:sp>
        <p:nvSpPr>
          <p:cNvPr id="855" name="object 28"/>
          <p:cNvSpPr txBox="1"/>
          <p:nvPr/>
        </p:nvSpPr>
        <p:spPr>
          <a:xfrm>
            <a:off x="385657" y="4854877"/>
            <a:ext cx="181610" cy="568960"/>
          </a:xfrm>
          <a:prstGeom prst="rect">
            <a:avLst/>
          </a:prstGeom>
        </p:spPr>
        <p:txBody>
          <a:bodyPr vert="vert270" wrap="square" lIns="0" tIns="0" rIns="0" bIns="0" rtlCol="0">
            <a:spAutoFit/>
          </a:bodyPr>
          <a:lstStyle/>
          <a:p>
            <a:pPr marL="12700">
              <a:lnSpc>
                <a:spcPts val="1315"/>
              </a:lnSpc>
            </a:pPr>
            <a:r>
              <a:rPr sz="1100" b="1" dirty="0">
                <a:solidFill>
                  <a:srgbClr val="742505"/>
                </a:solidFill>
                <a:latin typeface="Arial"/>
                <a:cs typeface="Arial"/>
              </a:rPr>
              <a:t>Process</a:t>
            </a:r>
            <a:endParaRPr sz="1100">
              <a:latin typeface="Arial"/>
              <a:cs typeface="Arial"/>
            </a:endParaRPr>
          </a:p>
        </p:txBody>
      </p:sp>
      <p:sp>
        <p:nvSpPr>
          <p:cNvPr id="856" name="object 29"/>
          <p:cNvSpPr/>
          <p:nvPr/>
        </p:nvSpPr>
        <p:spPr>
          <a:xfrm>
            <a:off x="2889080" y="1547503"/>
            <a:ext cx="654558" cy="374903"/>
          </a:xfrm>
          <a:prstGeom prst="rect">
            <a:avLst/>
          </a:prstGeom>
          <a:blipFill>
            <a:blip r:embed="rId5" cstate="print"/>
            <a:stretch>
              <a:fillRect/>
            </a:stretch>
          </a:blipFill>
        </p:spPr>
        <p:txBody>
          <a:bodyPr wrap="square" lIns="0" tIns="0" rIns="0" bIns="0" rtlCol="0"/>
          <a:lstStyle/>
          <a:p>
            <a:endParaRPr/>
          </a:p>
        </p:txBody>
      </p:sp>
      <p:sp>
        <p:nvSpPr>
          <p:cNvPr id="857" name="object 30"/>
          <p:cNvSpPr/>
          <p:nvPr/>
        </p:nvSpPr>
        <p:spPr>
          <a:xfrm>
            <a:off x="2869267" y="1475113"/>
            <a:ext cx="690372" cy="513969"/>
          </a:xfrm>
          <a:prstGeom prst="rect">
            <a:avLst/>
          </a:prstGeom>
          <a:blipFill>
            <a:blip r:embed="rId6" cstate="print"/>
            <a:stretch>
              <a:fillRect/>
            </a:stretch>
          </a:blipFill>
        </p:spPr>
        <p:txBody>
          <a:bodyPr wrap="square" lIns="0" tIns="0" rIns="0" bIns="0" rtlCol="0"/>
          <a:lstStyle/>
          <a:p>
            <a:endParaRPr/>
          </a:p>
        </p:txBody>
      </p:sp>
      <p:sp>
        <p:nvSpPr>
          <p:cNvPr id="858" name="object 31"/>
          <p:cNvSpPr/>
          <p:nvPr/>
        </p:nvSpPr>
        <p:spPr>
          <a:xfrm>
            <a:off x="2751920" y="1462921"/>
            <a:ext cx="27940" cy="268605"/>
          </a:xfrm>
          <a:custGeom>
            <a:avLst/>
            <a:gdLst/>
            <a:ahLst/>
            <a:cxnLst/>
            <a:rect l="l" t="t" r="r" b="b"/>
            <a:pathLst>
              <a:path w="27939" h="268605">
                <a:moveTo>
                  <a:pt x="4572" y="0"/>
                </a:moveTo>
                <a:lnTo>
                  <a:pt x="2286" y="762"/>
                </a:lnTo>
                <a:lnTo>
                  <a:pt x="762" y="1524"/>
                </a:lnTo>
                <a:lnTo>
                  <a:pt x="75" y="1524"/>
                </a:lnTo>
                <a:lnTo>
                  <a:pt x="26670" y="268224"/>
                </a:lnTo>
                <a:lnTo>
                  <a:pt x="27432" y="262128"/>
                </a:lnTo>
                <a:lnTo>
                  <a:pt x="27432" y="256794"/>
                </a:lnTo>
                <a:lnTo>
                  <a:pt x="24384" y="189738"/>
                </a:lnTo>
                <a:lnTo>
                  <a:pt x="17526" y="125730"/>
                </a:lnTo>
                <a:lnTo>
                  <a:pt x="9144" y="68580"/>
                </a:lnTo>
                <a:lnTo>
                  <a:pt x="6096" y="36576"/>
                </a:lnTo>
                <a:lnTo>
                  <a:pt x="5334" y="19050"/>
                </a:lnTo>
                <a:lnTo>
                  <a:pt x="4603" y="1524"/>
                </a:lnTo>
                <a:lnTo>
                  <a:pt x="762" y="1524"/>
                </a:lnTo>
                <a:lnTo>
                  <a:pt x="0" y="762"/>
                </a:lnTo>
                <a:lnTo>
                  <a:pt x="4572" y="762"/>
                </a:lnTo>
                <a:lnTo>
                  <a:pt x="4572" y="0"/>
                </a:lnTo>
                <a:close/>
              </a:path>
            </a:pathLst>
          </a:custGeom>
          <a:solidFill>
            <a:srgbClr val="460065"/>
          </a:solidFill>
        </p:spPr>
        <p:txBody>
          <a:bodyPr wrap="square" lIns="0" tIns="0" rIns="0" bIns="0" rtlCol="0"/>
          <a:lstStyle/>
          <a:p>
            <a:endParaRPr/>
          </a:p>
        </p:txBody>
      </p:sp>
      <p:sp>
        <p:nvSpPr>
          <p:cNvPr id="859" name="object 32"/>
          <p:cNvSpPr/>
          <p:nvPr/>
        </p:nvSpPr>
        <p:spPr>
          <a:xfrm>
            <a:off x="2742776" y="1454539"/>
            <a:ext cx="13970" cy="13970"/>
          </a:xfrm>
          <a:custGeom>
            <a:avLst/>
            <a:gdLst/>
            <a:ahLst/>
            <a:cxnLst/>
            <a:rect l="l" t="t" r="r" b="b"/>
            <a:pathLst>
              <a:path w="13969" h="13969">
                <a:moveTo>
                  <a:pt x="9144" y="0"/>
                </a:moveTo>
                <a:lnTo>
                  <a:pt x="0" y="9144"/>
                </a:lnTo>
                <a:lnTo>
                  <a:pt x="4572" y="13716"/>
                </a:lnTo>
                <a:lnTo>
                  <a:pt x="13716" y="4572"/>
                </a:lnTo>
                <a:lnTo>
                  <a:pt x="9144" y="0"/>
                </a:lnTo>
                <a:close/>
              </a:path>
            </a:pathLst>
          </a:custGeom>
          <a:solidFill>
            <a:srgbClr val="460065"/>
          </a:solidFill>
        </p:spPr>
        <p:txBody>
          <a:bodyPr wrap="square" lIns="0" tIns="0" rIns="0" bIns="0" rtlCol="0"/>
          <a:lstStyle/>
          <a:p>
            <a:endParaRPr/>
          </a:p>
        </p:txBody>
      </p:sp>
      <p:sp>
        <p:nvSpPr>
          <p:cNvPr id="860" name="object 33"/>
          <p:cNvSpPr/>
          <p:nvPr/>
        </p:nvSpPr>
        <p:spPr>
          <a:xfrm>
            <a:off x="2747348" y="1456825"/>
            <a:ext cx="39370" cy="262890"/>
          </a:xfrm>
          <a:custGeom>
            <a:avLst/>
            <a:gdLst/>
            <a:ahLst/>
            <a:cxnLst/>
            <a:rect l="l" t="t" r="r" b="b"/>
            <a:pathLst>
              <a:path w="39369" h="262889">
                <a:moveTo>
                  <a:pt x="38099" y="228600"/>
                </a:moveTo>
                <a:lnTo>
                  <a:pt x="25145" y="228600"/>
                </a:lnTo>
                <a:lnTo>
                  <a:pt x="25907" y="262890"/>
                </a:lnTo>
                <a:lnTo>
                  <a:pt x="38861" y="262890"/>
                </a:lnTo>
                <a:lnTo>
                  <a:pt x="38099" y="228600"/>
                </a:lnTo>
                <a:close/>
              </a:path>
              <a:path w="39369" h="262889">
                <a:moveTo>
                  <a:pt x="3259" y="12691"/>
                </a:moveTo>
                <a:lnTo>
                  <a:pt x="3809" y="25908"/>
                </a:lnTo>
                <a:lnTo>
                  <a:pt x="4571" y="43434"/>
                </a:lnTo>
                <a:lnTo>
                  <a:pt x="7619" y="75438"/>
                </a:lnTo>
                <a:lnTo>
                  <a:pt x="16001" y="132588"/>
                </a:lnTo>
                <a:lnTo>
                  <a:pt x="19811" y="164592"/>
                </a:lnTo>
                <a:lnTo>
                  <a:pt x="22859" y="196596"/>
                </a:lnTo>
                <a:lnTo>
                  <a:pt x="25145" y="229362"/>
                </a:lnTo>
                <a:lnTo>
                  <a:pt x="25145" y="228600"/>
                </a:lnTo>
                <a:lnTo>
                  <a:pt x="38099" y="228600"/>
                </a:lnTo>
                <a:lnTo>
                  <a:pt x="35867" y="196596"/>
                </a:lnTo>
                <a:lnTo>
                  <a:pt x="35813" y="195072"/>
                </a:lnTo>
                <a:lnTo>
                  <a:pt x="32765" y="163068"/>
                </a:lnTo>
                <a:lnTo>
                  <a:pt x="28955" y="131064"/>
                </a:lnTo>
                <a:lnTo>
                  <a:pt x="20573" y="73914"/>
                </a:lnTo>
                <a:lnTo>
                  <a:pt x="17598" y="42672"/>
                </a:lnTo>
                <a:lnTo>
                  <a:pt x="16287" y="13716"/>
                </a:lnTo>
                <a:lnTo>
                  <a:pt x="8381" y="13716"/>
                </a:lnTo>
                <a:lnTo>
                  <a:pt x="3259" y="12691"/>
                </a:lnTo>
                <a:close/>
              </a:path>
              <a:path w="39369" h="262889">
                <a:moveTo>
                  <a:pt x="17525" y="41910"/>
                </a:moveTo>
                <a:lnTo>
                  <a:pt x="17525" y="42672"/>
                </a:lnTo>
                <a:lnTo>
                  <a:pt x="17525" y="41910"/>
                </a:lnTo>
                <a:close/>
              </a:path>
              <a:path w="39369" h="262889">
                <a:moveTo>
                  <a:pt x="4371" y="7058"/>
                </a:moveTo>
                <a:lnTo>
                  <a:pt x="3078" y="8351"/>
                </a:lnTo>
                <a:lnTo>
                  <a:pt x="3259" y="12691"/>
                </a:lnTo>
                <a:lnTo>
                  <a:pt x="8381" y="13716"/>
                </a:lnTo>
                <a:lnTo>
                  <a:pt x="9905" y="12954"/>
                </a:lnTo>
                <a:lnTo>
                  <a:pt x="9143" y="12954"/>
                </a:lnTo>
                <a:lnTo>
                  <a:pt x="11429" y="12192"/>
                </a:lnTo>
                <a:lnTo>
                  <a:pt x="4371" y="7058"/>
                </a:lnTo>
                <a:close/>
              </a:path>
              <a:path w="39369" h="262889">
                <a:moveTo>
                  <a:pt x="8520" y="2909"/>
                </a:moveTo>
                <a:lnTo>
                  <a:pt x="4371" y="7058"/>
                </a:lnTo>
                <a:lnTo>
                  <a:pt x="11429" y="12192"/>
                </a:lnTo>
                <a:lnTo>
                  <a:pt x="9143" y="12954"/>
                </a:lnTo>
                <a:lnTo>
                  <a:pt x="9905" y="12954"/>
                </a:lnTo>
                <a:lnTo>
                  <a:pt x="8381" y="13716"/>
                </a:lnTo>
                <a:lnTo>
                  <a:pt x="16287" y="13716"/>
                </a:lnTo>
                <a:lnTo>
                  <a:pt x="16064" y="8351"/>
                </a:lnTo>
                <a:lnTo>
                  <a:pt x="16001" y="6096"/>
                </a:lnTo>
                <a:lnTo>
                  <a:pt x="11810" y="3048"/>
                </a:lnTo>
                <a:lnTo>
                  <a:pt x="9905" y="3048"/>
                </a:lnTo>
                <a:lnTo>
                  <a:pt x="8520" y="2909"/>
                </a:lnTo>
                <a:close/>
              </a:path>
              <a:path w="39369" h="262889">
                <a:moveTo>
                  <a:pt x="3078" y="8351"/>
                </a:moveTo>
                <a:lnTo>
                  <a:pt x="0" y="11430"/>
                </a:lnTo>
                <a:lnTo>
                  <a:pt x="761" y="12192"/>
                </a:lnTo>
                <a:lnTo>
                  <a:pt x="3259" y="12691"/>
                </a:lnTo>
                <a:lnTo>
                  <a:pt x="3078" y="8351"/>
                </a:lnTo>
                <a:close/>
              </a:path>
              <a:path w="39369" h="262889">
                <a:moveTo>
                  <a:pt x="3047" y="6096"/>
                </a:moveTo>
                <a:lnTo>
                  <a:pt x="3078" y="8351"/>
                </a:lnTo>
                <a:lnTo>
                  <a:pt x="4371" y="7058"/>
                </a:lnTo>
                <a:lnTo>
                  <a:pt x="3047" y="6096"/>
                </a:lnTo>
                <a:close/>
              </a:path>
              <a:path w="39369" h="262889">
                <a:moveTo>
                  <a:pt x="9143" y="2286"/>
                </a:moveTo>
                <a:lnTo>
                  <a:pt x="8520" y="2909"/>
                </a:lnTo>
                <a:lnTo>
                  <a:pt x="9905" y="3048"/>
                </a:lnTo>
                <a:lnTo>
                  <a:pt x="9143" y="2286"/>
                </a:lnTo>
                <a:close/>
              </a:path>
              <a:path w="39369" h="262889">
                <a:moveTo>
                  <a:pt x="10763" y="2286"/>
                </a:moveTo>
                <a:lnTo>
                  <a:pt x="9143" y="2286"/>
                </a:lnTo>
                <a:lnTo>
                  <a:pt x="9905" y="3048"/>
                </a:lnTo>
                <a:lnTo>
                  <a:pt x="11810" y="3048"/>
                </a:lnTo>
                <a:lnTo>
                  <a:pt x="10763" y="2286"/>
                </a:lnTo>
                <a:close/>
              </a:path>
              <a:path w="39369" h="262889">
                <a:moveTo>
                  <a:pt x="7619" y="0"/>
                </a:moveTo>
                <a:lnTo>
                  <a:pt x="5333" y="762"/>
                </a:lnTo>
                <a:lnTo>
                  <a:pt x="2285" y="2286"/>
                </a:lnTo>
                <a:lnTo>
                  <a:pt x="8520" y="2909"/>
                </a:lnTo>
                <a:lnTo>
                  <a:pt x="9143" y="2286"/>
                </a:lnTo>
                <a:lnTo>
                  <a:pt x="10763" y="2286"/>
                </a:lnTo>
                <a:lnTo>
                  <a:pt x="7619" y="0"/>
                </a:lnTo>
                <a:close/>
              </a:path>
            </a:pathLst>
          </a:custGeom>
          <a:solidFill>
            <a:srgbClr val="460065"/>
          </a:solidFill>
        </p:spPr>
        <p:txBody>
          <a:bodyPr wrap="square" lIns="0" tIns="0" rIns="0" bIns="0" rtlCol="0"/>
          <a:lstStyle/>
          <a:p>
            <a:endParaRPr/>
          </a:p>
        </p:txBody>
      </p:sp>
      <p:sp>
        <p:nvSpPr>
          <p:cNvPr id="861" name="object 34"/>
          <p:cNvSpPr/>
          <p:nvPr/>
        </p:nvSpPr>
        <p:spPr>
          <a:xfrm>
            <a:off x="2773255" y="1719715"/>
            <a:ext cx="13335" cy="6350"/>
          </a:xfrm>
          <a:custGeom>
            <a:avLst/>
            <a:gdLst/>
            <a:ahLst/>
            <a:cxnLst/>
            <a:rect l="l" t="t" r="r" b="b"/>
            <a:pathLst>
              <a:path w="13335" h="6350">
                <a:moveTo>
                  <a:pt x="12954" y="0"/>
                </a:moveTo>
                <a:lnTo>
                  <a:pt x="0" y="0"/>
                </a:lnTo>
                <a:lnTo>
                  <a:pt x="0" y="4572"/>
                </a:lnTo>
                <a:lnTo>
                  <a:pt x="12954" y="6096"/>
                </a:lnTo>
                <a:lnTo>
                  <a:pt x="12954" y="0"/>
                </a:lnTo>
                <a:close/>
              </a:path>
            </a:pathLst>
          </a:custGeom>
          <a:solidFill>
            <a:srgbClr val="460065"/>
          </a:solidFill>
        </p:spPr>
        <p:txBody>
          <a:bodyPr wrap="square" lIns="0" tIns="0" rIns="0" bIns="0" rtlCol="0"/>
          <a:lstStyle/>
          <a:p>
            <a:endParaRPr/>
          </a:p>
        </p:txBody>
      </p:sp>
      <p:sp>
        <p:nvSpPr>
          <p:cNvPr id="862" name="object 35"/>
          <p:cNvSpPr/>
          <p:nvPr/>
        </p:nvSpPr>
        <p:spPr>
          <a:xfrm>
            <a:off x="2771732" y="1730383"/>
            <a:ext cx="13970" cy="7620"/>
          </a:xfrm>
          <a:custGeom>
            <a:avLst/>
            <a:gdLst/>
            <a:ahLst/>
            <a:cxnLst/>
            <a:rect l="l" t="t" r="r" b="b"/>
            <a:pathLst>
              <a:path w="13969"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63" name="object 36"/>
          <p:cNvSpPr/>
          <p:nvPr/>
        </p:nvSpPr>
        <p:spPr>
          <a:xfrm>
            <a:off x="2772493" y="1724287"/>
            <a:ext cx="13970" cy="7620"/>
          </a:xfrm>
          <a:custGeom>
            <a:avLst/>
            <a:gdLst/>
            <a:ahLst/>
            <a:cxnLst/>
            <a:rect l="l" t="t" r="r" b="b"/>
            <a:pathLst>
              <a:path w="13969"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64" name="object 37"/>
          <p:cNvSpPr/>
          <p:nvPr/>
        </p:nvSpPr>
        <p:spPr>
          <a:xfrm>
            <a:off x="2740489" y="1517023"/>
            <a:ext cx="39370" cy="212725"/>
          </a:xfrm>
          <a:custGeom>
            <a:avLst/>
            <a:gdLst/>
            <a:ahLst/>
            <a:cxnLst/>
            <a:rect l="l" t="t" r="r" b="b"/>
            <a:pathLst>
              <a:path w="39369" h="212725">
                <a:moveTo>
                  <a:pt x="0" y="0"/>
                </a:moveTo>
                <a:lnTo>
                  <a:pt x="13716" y="108204"/>
                </a:lnTo>
                <a:lnTo>
                  <a:pt x="9906" y="212598"/>
                </a:lnTo>
                <a:lnTo>
                  <a:pt x="38862" y="212598"/>
                </a:lnTo>
                <a:lnTo>
                  <a:pt x="28194" y="91440"/>
                </a:lnTo>
                <a:lnTo>
                  <a:pt x="17526" y="1524"/>
                </a:lnTo>
                <a:lnTo>
                  <a:pt x="0" y="0"/>
                </a:lnTo>
                <a:close/>
              </a:path>
            </a:pathLst>
          </a:custGeom>
          <a:solidFill>
            <a:srgbClr val="460065"/>
          </a:solidFill>
        </p:spPr>
        <p:txBody>
          <a:bodyPr wrap="square" lIns="0" tIns="0" rIns="0" bIns="0" rtlCol="0"/>
          <a:lstStyle/>
          <a:p>
            <a:endParaRPr/>
          </a:p>
        </p:txBody>
      </p:sp>
      <p:sp>
        <p:nvSpPr>
          <p:cNvPr id="865" name="object 38"/>
          <p:cNvSpPr/>
          <p:nvPr/>
        </p:nvSpPr>
        <p:spPr>
          <a:xfrm>
            <a:off x="2738966" y="1515499"/>
            <a:ext cx="40640" cy="215900"/>
          </a:xfrm>
          <a:custGeom>
            <a:avLst/>
            <a:gdLst/>
            <a:ahLst/>
            <a:cxnLst/>
            <a:rect l="l" t="t" r="r" b="b"/>
            <a:pathLst>
              <a:path w="40639" h="215900">
                <a:moveTo>
                  <a:pt x="13009" y="212598"/>
                </a:moveTo>
                <a:lnTo>
                  <a:pt x="11430" y="212598"/>
                </a:lnTo>
                <a:lnTo>
                  <a:pt x="9906" y="214122"/>
                </a:lnTo>
                <a:lnTo>
                  <a:pt x="9906" y="215646"/>
                </a:lnTo>
                <a:lnTo>
                  <a:pt x="40386" y="215646"/>
                </a:lnTo>
                <a:lnTo>
                  <a:pt x="40386" y="214122"/>
                </a:lnTo>
                <a:lnTo>
                  <a:pt x="12954" y="214122"/>
                </a:lnTo>
                <a:lnTo>
                  <a:pt x="13009" y="212598"/>
                </a:lnTo>
                <a:close/>
              </a:path>
              <a:path w="40639" h="215900">
                <a:moveTo>
                  <a:pt x="16764" y="109728"/>
                </a:moveTo>
                <a:lnTo>
                  <a:pt x="13716" y="110490"/>
                </a:lnTo>
                <a:lnTo>
                  <a:pt x="9906" y="214122"/>
                </a:lnTo>
                <a:lnTo>
                  <a:pt x="11430" y="212598"/>
                </a:lnTo>
                <a:lnTo>
                  <a:pt x="13009" y="212598"/>
                </a:lnTo>
                <a:lnTo>
                  <a:pt x="16764" y="109728"/>
                </a:lnTo>
                <a:close/>
              </a:path>
              <a:path w="40639" h="215900">
                <a:moveTo>
                  <a:pt x="40386" y="212598"/>
                </a:moveTo>
                <a:lnTo>
                  <a:pt x="13009" y="212598"/>
                </a:lnTo>
                <a:lnTo>
                  <a:pt x="12954" y="214122"/>
                </a:lnTo>
                <a:lnTo>
                  <a:pt x="40386" y="214122"/>
                </a:lnTo>
                <a:lnTo>
                  <a:pt x="40386" y="212598"/>
                </a:lnTo>
                <a:close/>
              </a:path>
              <a:path w="40639" h="215900">
                <a:moveTo>
                  <a:pt x="13694" y="110319"/>
                </a:moveTo>
                <a:lnTo>
                  <a:pt x="13688" y="110490"/>
                </a:lnTo>
                <a:lnTo>
                  <a:pt x="13694" y="110319"/>
                </a:lnTo>
                <a:close/>
              </a:path>
              <a:path w="40639" h="215900">
                <a:moveTo>
                  <a:pt x="16764" y="109728"/>
                </a:moveTo>
                <a:lnTo>
                  <a:pt x="13716" y="109728"/>
                </a:lnTo>
                <a:lnTo>
                  <a:pt x="13716" y="110490"/>
                </a:lnTo>
                <a:lnTo>
                  <a:pt x="16764" y="109728"/>
                </a:lnTo>
                <a:close/>
              </a:path>
              <a:path w="40639" h="215900">
                <a:moveTo>
                  <a:pt x="1524" y="0"/>
                </a:moveTo>
                <a:lnTo>
                  <a:pt x="0" y="2286"/>
                </a:lnTo>
                <a:lnTo>
                  <a:pt x="13694" y="110319"/>
                </a:lnTo>
                <a:lnTo>
                  <a:pt x="13716" y="109728"/>
                </a:lnTo>
                <a:lnTo>
                  <a:pt x="16764" y="109728"/>
                </a:lnTo>
                <a:lnTo>
                  <a:pt x="3260" y="3198"/>
                </a:lnTo>
                <a:lnTo>
                  <a:pt x="1524" y="3048"/>
                </a:lnTo>
                <a:lnTo>
                  <a:pt x="1524" y="0"/>
                </a:lnTo>
                <a:close/>
              </a:path>
              <a:path w="40639" h="215900">
                <a:moveTo>
                  <a:pt x="20574" y="3048"/>
                </a:moveTo>
                <a:lnTo>
                  <a:pt x="19050" y="4572"/>
                </a:lnTo>
                <a:lnTo>
                  <a:pt x="17706" y="4572"/>
                </a:lnTo>
                <a:lnTo>
                  <a:pt x="28194" y="92964"/>
                </a:lnTo>
                <a:lnTo>
                  <a:pt x="31242" y="92964"/>
                </a:lnTo>
                <a:lnTo>
                  <a:pt x="20754" y="4572"/>
                </a:lnTo>
                <a:lnTo>
                  <a:pt x="19050" y="4572"/>
                </a:lnTo>
                <a:lnTo>
                  <a:pt x="17692" y="4453"/>
                </a:lnTo>
                <a:lnTo>
                  <a:pt x="20740" y="4453"/>
                </a:lnTo>
                <a:lnTo>
                  <a:pt x="20574" y="3048"/>
                </a:lnTo>
                <a:close/>
              </a:path>
              <a:path w="40639" h="215900">
                <a:moveTo>
                  <a:pt x="20574" y="3048"/>
                </a:moveTo>
                <a:lnTo>
                  <a:pt x="17526" y="3048"/>
                </a:lnTo>
                <a:lnTo>
                  <a:pt x="17692" y="4453"/>
                </a:lnTo>
                <a:lnTo>
                  <a:pt x="19050" y="4572"/>
                </a:lnTo>
                <a:lnTo>
                  <a:pt x="20574" y="3048"/>
                </a:lnTo>
                <a:close/>
              </a:path>
              <a:path w="40639" h="215900">
                <a:moveTo>
                  <a:pt x="1524" y="0"/>
                </a:moveTo>
                <a:lnTo>
                  <a:pt x="3048" y="1524"/>
                </a:lnTo>
                <a:lnTo>
                  <a:pt x="3260" y="3198"/>
                </a:lnTo>
                <a:lnTo>
                  <a:pt x="17692" y="4453"/>
                </a:lnTo>
                <a:lnTo>
                  <a:pt x="17526" y="3048"/>
                </a:lnTo>
                <a:lnTo>
                  <a:pt x="20574" y="3048"/>
                </a:lnTo>
                <a:lnTo>
                  <a:pt x="20574" y="1524"/>
                </a:lnTo>
                <a:lnTo>
                  <a:pt x="19050" y="1524"/>
                </a:lnTo>
                <a:lnTo>
                  <a:pt x="1524" y="0"/>
                </a:lnTo>
                <a:close/>
              </a:path>
              <a:path w="40639" h="215900">
                <a:moveTo>
                  <a:pt x="1524" y="0"/>
                </a:moveTo>
                <a:lnTo>
                  <a:pt x="1524" y="3048"/>
                </a:lnTo>
                <a:lnTo>
                  <a:pt x="3260" y="3198"/>
                </a:lnTo>
                <a:lnTo>
                  <a:pt x="3048" y="1524"/>
                </a:lnTo>
                <a:lnTo>
                  <a:pt x="1524" y="0"/>
                </a:lnTo>
                <a:close/>
              </a:path>
            </a:pathLst>
          </a:custGeom>
          <a:solidFill>
            <a:srgbClr val="460065"/>
          </a:solidFill>
        </p:spPr>
        <p:txBody>
          <a:bodyPr wrap="square" lIns="0" tIns="0" rIns="0" bIns="0" rtlCol="0"/>
          <a:lstStyle/>
          <a:p>
            <a:endParaRPr/>
          </a:p>
        </p:txBody>
      </p:sp>
      <p:sp>
        <p:nvSpPr>
          <p:cNvPr id="866" name="object 39"/>
          <p:cNvSpPr/>
          <p:nvPr/>
        </p:nvSpPr>
        <p:spPr>
          <a:xfrm>
            <a:off x="2767160" y="1608463"/>
            <a:ext cx="13970" cy="123189"/>
          </a:xfrm>
          <a:custGeom>
            <a:avLst/>
            <a:gdLst/>
            <a:ahLst/>
            <a:cxnLst/>
            <a:rect l="l" t="t" r="r" b="b"/>
            <a:pathLst>
              <a:path w="13969" h="123189">
                <a:moveTo>
                  <a:pt x="3048" y="0"/>
                </a:moveTo>
                <a:lnTo>
                  <a:pt x="0" y="0"/>
                </a:lnTo>
                <a:lnTo>
                  <a:pt x="10668" y="121157"/>
                </a:lnTo>
                <a:lnTo>
                  <a:pt x="12192" y="122682"/>
                </a:lnTo>
                <a:lnTo>
                  <a:pt x="13716" y="122682"/>
                </a:lnTo>
                <a:lnTo>
                  <a:pt x="13716" y="121157"/>
                </a:lnTo>
                <a:lnTo>
                  <a:pt x="3048" y="0"/>
                </a:lnTo>
                <a:close/>
              </a:path>
            </a:pathLst>
          </a:custGeom>
          <a:solidFill>
            <a:srgbClr val="460065"/>
          </a:solidFill>
        </p:spPr>
        <p:txBody>
          <a:bodyPr wrap="square" lIns="0" tIns="0" rIns="0" bIns="0" rtlCol="0"/>
          <a:lstStyle/>
          <a:p>
            <a:endParaRPr/>
          </a:p>
        </p:txBody>
      </p:sp>
      <p:sp>
        <p:nvSpPr>
          <p:cNvPr id="867" name="object 40"/>
          <p:cNvSpPr/>
          <p:nvPr/>
        </p:nvSpPr>
        <p:spPr>
          <a:xfrm>
            <a:off x="2751920" y="1724287"/>
            <a:ext cx="27940" cy="268605"/>
          </a:xfrm>
          <a:custGeom>
            <a:avLst/>
            <a:gdLst/>
            <a:ahLst/>
            <a:cxnLst/>
            <a:rect l="l" t="t" r="r" b="b"/>
            <a:pathLst>
              <a:path w="27939" h="268605">
                <a:moveTo>
                  <a:pt x="5334" y="266700"/>
                </a:moveTo>
                <a:lnTo>
                  <a:pt x="762" y="266700"/>
                </a:lnTo>
                <a:lnTo>
                  <a:pt x="2286" y="267462"/>
                </a:lnTo>
                <a:lnTo>
                  <a:pt x="4572" y="268224"/>
                </a:lnTo>
                <a:lnTo>
                  <a:pt x="5334" y="267462"/>
                </a:lnTo>
                <a:lnTo>
                  <a:pt x="5334" y="266700"/>
                </a:lnTo>
                <a:close/>
              </a:path>
              <a:path w="27939" h="268605">
                <a:moveTo>
                  <a:pt x="26670" y="0"/>
                </a:moveTo>
                <a:lnTo>
                  <a:pt x="0" y="267462"/>
                </a:lnTo>
                <a:lnTo>
                  <a:pt x="762" y="266700"/>
                </a:lnTo>
                <a:lnTo>
                  <a:pt x="5334" y="266700"/>
                </a:lnTo>
                <a:lnTo>
                  <a:pt x="5334" y="249174"/>
                </a:lnTo>
                <a:lnTo>
                  <a:pt x="6096" y="231648"/>
                </a:lnTo>
                <a:lnTo>
                  <a:pt x="9144" y="199644"/>
                </a:lnTo>
                <a:lnTo>
                  <a:pt x="17526" y="142494"/>
                </a:lnTo>
                <a:lnTo>
                  <a:pt x="21336" y="110490"/>
                </a:lnTo>
                <a:lnTo>
                  <a:pt x="24384" y="78486"/>
                </a:lnTo>
                <a:lnTo>
                  <a:pt x="26670" y="45720"/>
                </a:lnTo>
                <a:lnTo>
                  <a:pt x="27432" y="11430"/>
                </a:lnTo>
                <a:lnTo>
                  <a:pt x="27432" y="6096"/>
                </a:lnTo>
                <a:lnTo>
                  <a:pt x="26670" y="0"/>
                </a:lnTo>
                <a:close/>
              </a:path>
            </a:pathLst>
          </a:custGeom>
          <a:solidFill>
            <a:srgbClr val="460065"/>
          </a:solidFill>
        </p:spPr>
        <p:txBody>
          <a:bodyPr wrap="square" lIns="0" tIns="0" rIns="0" bIns="0" rtlCol="0"/>
          <a:lstStyle/>
          <a:p>
            <a:endParaRPr/>
          </a:p>
        </p:txBody>
      </p:sp>
      <p:sp>
        <p:nvSpPr>
          <p:cNvPr id="868" name="object 41"/>
          <p:cNvSpPr/>
          <p:nvPr/>
        </p:nvSpPr>
        <p:spPr>
          <a:xfrm>
            <a:off x="2742776" y="1987177"/>
            <a:ext cx="13970" cy="13970"/>
          </a:xfrm>
          <a:custGeom>
            <a:avLst/>
            <a:gdLst/>
            <a:ahLst/>
            <a:cxnLst/>
            <a:rect l="l" t="t" r="r" b="b"/>
            <a:pathLst>
              <a:path w="13969" h="13969">
                <a:moveTo>
                  <a:pt x="4572" y="0"/>
                </a:moveTo>
                <a:lnTo>
                  <a:pt x="0" y="4572"/>
                </a:lnTo>
                <a:lnTo>
                  <a:pt x="9144" y="13716"/>
                </a:lnTo>
                <a:lnTo>
                  <a:pt x="13716" y="9144"/>
                </a:lnTo>
                <a:lnTo>
                  <a:pt x="4572" y="0"/>
                </a:lnTo>
                <a:close/>
              </a:path>
            </a:pathLst>
          </a:custGeom>
          <a:solidFill>
            <a:srgbClr val="460065"/>
          </a:solidFill>
        </p:spPr>
        <p:txBody>
          <a:bodyPr wrap="square" lIns="0" tIns="0" rIns="0" bIns="0" rtlCol="0"/>
          <a:lstStyle/>
          <a:p>
            <a:endParaRPr/>
          </a:p>
        </p:txBody>
      </p:sp>
      <p:sp>
        <p:nvSpPr>
          <p:cNvPr id="869" name="object 42"/>
          <p:cNvSpPr/>
          <p:nvPr/>
        </p:nvSpPr>
        <p:spPr>
          <a:xfrm>
            <a:off x="2747348" y="1735717"/>
            <a:ext cx="39370" cy="262890"/>
          </a:xfrm>
          <a:custGeom>
            <a:avLst/>
            <a:gdLst/>
            <a:ahLst/>
            <a:cxnLst/>
            <a:rect l="l" t="t" r="r" b="b"/>
            <a:pathLst>
              <a:path w="39369" h="262889">
                <a:moveTo>
                  <a:pt x="8636" y="260096"/>
                </a:moveTo>
                <a:lnTo>
                  <a:pt x="2286" y="261366"/>
                </a:lnTo>
                <a:lnTo>
                  <a:pt x="3810" y="262128"/>
                </a:lnTo>
                <a:lnTo>
                  <a:pt x="5334" y="262128"/>
                </a:lnTo>
                <a:lnTo>
                  <a:pt x="7620" y="262890"/>
                </a:lnTo>
                <a:lnTo>
                  <a:pt x="13716" y="261366"/>
                </a:lnTo>
                <a:lnTo>
                  <a:pt x="14478" y="260604"/>
                </a:lnTo>
                <a:lnTo>
                  <a:pt x="9144" y="260604"/>
                </a:lnTo>
                <a:lnTo>
                  <a:pt x="8636" y="260096"/>
                </a:lnTo>
                <a:close/>
              </a:path>
              <a:path w="39369" h="262889">
                <a:moveTo>
                  <a:pt x="9906" y="259842"/>
                </a:moveTo>
                <a:lnTo>
                  <a:pt x="8636" y="260096"/>
                </a:lnTo>
                <a:lnTo>
                  <a:pt x="9144" y="260604"/>
                </a:lnTo>
                <a:lnTo>
                  <a:pt x="9906" y="259842"/>
                </a:lnTo>
                <a:close/>
              </a:path>
              <a:path w="39369" h="262889">
                <a:moveTo>
                  <a:pt x="14859" y="259842"/>
                </a:moveTo>
                <a:lnTo>
                  <a:pt x="9906" y="259842"/>
                </a:lnTo>
                <a:lnTo>
                  <a:pt x="9144" y="260604"/>
                </a:lnTo>
                <a:lnTo>
                  <a:pt x="14478" y="260604"/>
                </a:lnTo>
                <a:lnTo>
                  <a:pt x="14859" y="259842"/>
                </a:lnTo>
                <a:close/>
              </a:path>
              <a:path w="39369" h="262889">
                <a:moveTo>
                  <a:pt x="16764" y="249936"/>
                </a:moveTo>
                <a:lnTo>
                  <a:pt x="9144" y="249936"/>
                </a:lnTo>
                <a:lnTo>
                  <a:pt x="11430" y="250698"/>
                </a:lnTo>
                <a:lnTo>
                  <a:pt x="5120" y="252100"/>
                </a:lnTo>
                <a:lnTo>
                  <a:pt x="4000" y="255460"/>
                </a:lnTo>
                <a:lnTo>
                  <a:pt x="8636" y="260096"/>
                </a:lnTo>
                <a:lnTo>
                  <a:pt x="9906" y="259842"/>
                </a:lnTo>
                <a:lnTo>
                  <a:pt x="14859" y="259842"/>
                </a:lnTo>
                <a:lnTo>
                  <a:pt x="16764" y="256032"/>
                </a:lnTo>
                <a:lnTo>
                  <a:pt x="16764" y="249936"/>
                </a:lnTo>
                <a:close/>
              </a:path>
              <a:path w="39369" h="262889">
                <a:moveTo>
                  <a:pt x="3810" y="255270"/>
                </a:moveTo>
                <a:lnTo>
                  <a:pt x="3810" y="256032"/>
                </a:lnTo>
                <a:lnTo>
                  <a:pt x="4000" y="255460"/>
                </a:lnTo>
                <a:lnTo>
                  <a:pt x="3810" y="255270"/>
                </a:lnTo>
                <a:close/>
              </a:path>
              <a:path w="39369" h="262889">
                <a:moveTo>
                  <a:pt x="8382" y="249936"/>
                </a:moveTo>
                <a:lnTo>
                  <a:pt x="3810" y="250393"/>
                </a:lnTo>
                <a:lnTo>
                  <a:pt x="3810" y="255270"/>
                </a:lnTo>
                <a:lnTo>
                  <a:pt x="4000" y="255460"/>
                </a:lnTo>
                <a:lnTo>
                  <a:pt x="5080" y="252222"/>
                </a:lnTo>
                <a:lnTo>
                  <a:pt x="4572" y="252222"/>
                </a:lnTo>
                <a:lnTo>
                  <a:pt x="5334" y="251460"/>
                </a:lnTo>
                <a:lnTo>
                  <a:pt x="8000" y="251460"/>
                </a:lnTo>
                <a:lnTo>
                  <a:pt x="11430" y="250698"/>
                </a:lnTo>
                <a:lnTo>
                  <a:pt x="9906" y="250698"/>
                </a:lnTo>
                <a:lnTo>
                  <a:pt x="8382" y="249936"/>
                </a:lnTo>
                <a:close/>
              </a:path>
              <a:path w="39369" h="262889">
                <a:moveTo>
                  <a:pt x="3810" y="250393"/>
                </a:moveTo>
                <a:lnTo>
                  <a:pt x="762" y="250698"/>
                </a:lnTo>
                <a:lnTo>
                  <a:pt x="0" y="251460"/>
                </a:lnTo>
                <a:lnTo>
                  <a:pt x="3810" y="255270"/>
                </a:lnTo>
                <a:lnTo>
                  <a:pt x="3810" y="250393"/>
                </a:lnTo>
                <a:close/>
              </a:path>
              <a:path w="39369" h="262889">
                <a:moveTo>
                  <a:pt x="5334" y="251460"/>
                </a:moveTo>
                <a:lnTo>
                  <a:pt x="4572" y="252222"/>
                </a:lnTo>
                <a:lnTo>
                  <a:pt x="5120" y="252100"/>
                </a:lnTo>
                <a:lnTo>
                  <a:pt x="5334" y="251460"/>
                </a:lnTo>
                <a:close/>
              </a:path>
              <a:path w="39369" h="262889">
                <a:moveTo>
                  <a:pt x="5120" y="252100"/>
                </a:moveTo>
                <a:lnTo>
                  <a:pt x="4572" y="252222"/>
                </a:lnTo>
                <a:lnTo>
                  <a:pt x="5080" y="252222"/>
                </a:lnTo>
                <a:close/>
              </a:path>
              <a:path w="39369" h="262889">
                <a:moveTo>
                  <a:pt x="8000" y="251460"/>
                </a:moveTo>
                <a:lnTo>
                  <a:pt x="5334" y="251460"/>
                </a:lnTo>
                <a:lnTo>
                  <a:pt x="5120" y="252100"/>
                </a:lnTo>
                <a:lnTo>
                  <a:pt x="8000" y="251460"/>
                </a:lnTo>
                <a:close/>
              </a:path>
              <a:path w="39369" h="262889">
                <a:moveTo>
                  <a:pt x="9144" y="249936"/>
                </a:moveTo>
                <a:lnTo>
                  <a:pt x="8382" y="249936"/>
                </a:lnTo>
                <a:lnTo>
                  <a:pt x="9906" y="250698"/>
                </a:lnTo>
                <a:lnTo>
                  <a:pt x="9144" y="249936"/>
                </a:lnTo>
                <a:close/>
              </a:path>
              <a:path w="39369" h="262889">
                <a:moveTo>
                  <a:pt x="9144" y="249936"/>
                </a:moveTo>
                <a:lnTo>
                  <a:pt x="9906" y="250698"/>
                </a:lnTo>
                <a:lnTo>
                  <a:pt x="11430" y="250698"/>
                </a:lnTo>
                <a:lnTo>
                  <a:pt x="9144" y="249936"/>
                </a:lnTo>
                <a:close/>
              </a:path>
              <a:path w="39369" h="262889">
                <a:moveTo>
                  <a:pt x="38862" y="0"/>
                </a:moveTo>
                <a:lnTo>
                  <a:pt x="25908" y="0"/>
                </a:lnTo>
                <a:lnTo>
                  <a:pt x="25146" y="34290"/>
                </a:lnTo>
                <a:lnTo>
                  <a:pt x="22860" y="67056"/>
                </a:lnTo>
                <a:lnTo>
                  <a:pt x="19812" y="98298"/>
                </a:lnTo>
                <a:lnTo>
                  <a:pt x="16002" y="130302"/>
                </a:lnTo>
                <a:lnTo>
                  <a:pt x="7620" y="187452"/>
                </a:lnTo>
                <a:lnTo>
                  <a:pt x="4572" y="219456"/>
                </a:lnTo>
                <a:lnTo>
                  <a:pt x="4538" y="220980"/>
                </a:lnTo>
                <a:lnTo>
                  <a:pt x="3810" y="237744"/>
                </a:lnTo>
                <a:lnTo>
                  <a:pt x="3810" y="250393"/>
                </a:lnTo>
                <a:lnTo>
                  <a:pt x="8382" y="249936"/>
                </a:lnTo>
                <a:lnTo>
                  <a:pt x="16764" y="249936"/>
                </a:lnTo>
                <a:lnTo>
                  <a:pt x="16797" y="237744"/>
                </a:lnTo>
                <a:lnTo>
                  <a:pt x="17526" y="220980"/>
                </a:lnTo>
                <a:lnTo>
                  <a:pt x="20574" y="188976"/>
                </a:lnTo>
                <a:lnTo>
                  <a:pt x="28956" y="131826"/>
                </a:lnTo>
                <a:lnTo>
                  <a:pt x="32766" y="99822"/>
                </a:lnTo>
                <a:lnTo>
                  <a:pt x="35814" y="67818"/>
                </a:lnTo>
                <a:lnTo>
                  <a:pt x="38100" y="35052"/>
                </a:lnTo>
                <a:lnTo>
                  <a:pt x="38100" y="34290"/>
                </a:lnTo>
                <a:lnTo>
                  <a:pt x="38862" y="0"/>
                </a:lnTo>
                <a:close/>
              </a:path>
              <a:path w="39369" h="262889">
                <a:moveTo>
                  <a:pt x="16797" y="237744"/>
                </a:moveTo>
                <a:lnTo>
                  <a:pt x="16764" y="238506"/>
                </a:lnTo>
                <a:lnTo>
                  <a:pt x="16797" y="237744"/>
                </a:lnTo>
                <a:close/>
              </a:path>
              <a:path w="39369" h="262889">
                <a:moveTo>
                  <a:pt x="22860" y="66294"/>
                </a:moveTo>
                <a:lnTo>
                  <a:pt x="22787" y="67056"/>
                </a:lnTo>
                <a:lnTo>
                  <a:pt x="22860" y="66294"/>
                </a:lnTo>
                <a:close/>
              </a:path>
            </a:pathLst>
          </a:custGeom>
          <a:solidFill>
            <a:srgbClr val="460065"/>
          </a:solidFill>
        </p:spPr>
        <p:txBody>
          <a:bodyPr wrap="square" lIns="0" tIns="0" rIns="0" bIns="0" rtlCol="0"/>
          <a:lstStyle/>
          <a:p>
            <a:endParaRPr/>
          </a:p>
        </p:txBody>
      </p:sp>
      <p:sp>
        <p:nvSpPr>
          <p:cNvPr id="870" name="object 43"/>
          <p:cNvSpPr/>
          <p:nvPr/>
        </p:nvSpPr>
        <p:spPr>
          <a:xfrm>
            <a:off x="2773255" y="1729621"/>
            <a:ext cx="13335" cy="6350"/>
          </a:xfrm>
          <a:custGeom>
            <a:avLst/>
            <a:gdLst/>
            <a:ahLst/>
            <a:cxnLst/>
            <a:rect l="l" t="t" r="r" b="b"/>
            <a:pathLst>
              <a:path w="13335" h="6350">
                <a:moveTo>
                  <a:pt x="12954" y="0"/>
                </a:moveTo>
                <a:lnTo>
                  <a:pt x="0" y="1524"/>
                </a:lnTo>
                <a:lnTo>
                  <a:pt x="0" y="6096"/>
                </a:lnTo>
                <a:lnTo>
                  <a:pt x="12954" y="6096"/>
                </a:lnTo>
                <a:lnTo>
                  <a:pt x="12954" y="0"/>
                </a:lnTo>
                <a:close/>
              </a:path>
            </a:pathLst>
          </a:custGeom>
          <a:solidFill>
            <a:srgbClr val="460065"/>
          </a:solidFill>
        </p:spPr>
        <p:txBody>
          <a:bodyPr wrap="square" lIns="0" tIns="0" rIns="0" bIns="0" rtlCol="0"/>
          <a:lstStyle/>
          <a:p>
            <a:endParaRPr/>
          </a:p>
        </p:txBody>
      </p:sp>
      <p:sp>
        <p:nvSpPr>
          <p:cNvPr id="871" name="object 44"/>
          <p:cNvSpPr/>
          <p:nvPr/>
        </p:nvSpPr>
        <p:spPr>
          <a:xfrm>
            <a:off x="2771732" y="1717429"/>
            <a:ext cx="13970" cy="7620"/>
          </a:xfrm>
          <a:custGeom>
            <a:avLst/>
            <a:gdLst/>
            <a:ahLst/>
            <a:cxnLst/>
            <a:rect l="l" t="t" r="r" b="b"/>
            <a:pathLst>
              <a:path w="13969" h="7619">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872" name="object 45"/>
          <p:cNvSpPr/>
          <p:nvPr/>
        </p:nvSpPr>
        <p:spPr>
          <a:xfrm>
            <a:off x="2772493" y="1723525"/>
            <a:ext cx="13970" cy="7620"/>
          </a:xfrm>
          <a:custGeom>
            <a:avLst/>
            <a:gdLst/>
            <a:ahLst/>
            <a:cxnLst/>
            <a:rect l="l" t="t" r="r" b="b"/>
            <a:pathLst>
              <a:path w="13969" h="7619">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873" name="object 46"/>
          <p:cNvSpPr/>
          <p:nvPr/>
        </p:nvSpPr>
        <p:spPr>
          <a:xfrm>
            <a:off x="2740489" y="1725811"/>
            <a:ext cx="39370" cy="212725"/>
          </a:xfrm>
          <a:custGeom>
            <a:avLst/>
            <a:gdLst/>
            <a:ahLst/>
            <a:cxnLst/>
            <a:rect l="l" t="t" r="r" b="b"/>
            <a:pathLst>
              <a:path w="39369" h="212725">
                <a:moveTo>
                  <a:pt x="38862" y="0"/>
                </a:moveTo>
                <a:lnTo>
                  <a:pt x="9906" y="0"/>
                </a:lnTo>
                <a:lnTo>
                  <a:pt x="13716" y="104394"/>
                </a:lnTo>
                <a:lnTo>
                  <a:pt x="0" y="212597"/>
                </a:lnTo>
                <a:lnTo>
                  <a:pt x="17526" y="211074"/>
                </a:lnTo>
                <a:lnTo>
                  <a:pt x="28194" y="121157"/>
                </a:lnTo>
                <a:lnTo>
                  <a:pt x="38862" y="0"/>
                </a:lnTo>
                <a:close/>
              </a:path>
            </a:pathLst>
          </a:custGeom>
          <a:solidFill>
            <a:srgbClr val="460065"/>
          </a:solidFill>
        </p:spPr>
        <p:txBody>
          <a:bodyPr wrap="square" lIns="0" tIns="0" rIns="0" bIns="0" rtlCol="0"/>
          <a:lstStyle/>
          <a:p>
            <a:endParaRPr/>
          </a:p>
        </p:txBody>
      </p:sp>
      <p:sp>
        <p:nvSpPr>
          <p:cNvPr id="874" name="object 47"/>
          <p:cNvSpPr/>
          <p:nvPr/>
        </p:nvSpPr>
        <p:spPr>
          <a:xfrm>
            <a:off x="2738966" y="1724287"/>
            <a:ext cx="40640" cy="215900"/>
          </a:xfrm>
          <a:custGeom>
            <a:avLst/>
            <a:gdLst/>
            <a:ahLst/>
            <a:cxnLst/>
            <a:rect l="l" t="t" r="r" b="b"/>
            <a:pathLst>
              <a:path w="40639" h="215900">
                <a:moveTo>
                  <a:pt x="13716" y="105918"/>
                </a:moveTo>
                <a:lnTo>
                  <a:pt x="0" y="214122"/>
                </a:lnTo>
                <a:lnTo>
                  <a:pt x="1524" y="215646"/>
                </a:lnTo>
                <a:lnTo>
                  <a:pt x="1524" y="212598"/>
                </a:lnTo>
                <a:lnTo>
                  <a:pt x="3357" y="212438"/>
                </a:lnTo>
                <a:lnTo>
                  <a:pt x="16764" y="106680"/>
                </a:lnTo>
                <a:lnTo>
                  <a:pt x="13716" y="105918"/>
                </a:lnTo>
                <a:close/>
              </a:path>
              <a:path w="40639" h="215900">
                <a:moveTo>
                  <a:pt x="3357" y="212438"/>
                </a:moveTo>
                <a:lnTo>
                  <a:pt x="1524" y="212598"/>
                </a:lnTo>
                <a:lnTo>
                  <a:pt x="1524" y="215646"/>
                </a:lnTo>
                <a:lnTo>
                  <a:pt x="3048" y="214884"/>
                </a:lnTo>
                <a:lnTo>
                  <a:pt x="3357" y="212438"/>
                </a:lnTo>
                <a:close/>
              </a:path>
              <a:path w="40639" h="215900">
                <a:moveTo>
                  <a:pt x="17692" y="211192"/>
                </a:moveTo>
                <a:lnTo>
                  <a:pt x="3357" y="212438"/>
                </a:lnTo>
                <a:lnTo>
                  <a:pt x="3048" y="214884"/>
                </a:lnTo>
                <a:lnTo>
                  <a:pt x="1524" y="215646"/>
                </a:lnTo>
                <a:lnTo>
                  <a:pt x="19050" y="214122"/>
                </a:lnTo>
                <a:lnTo>
                  <a:pt x="20574" y="214122"/>
                </a:lnTo>
                <a:lnTo>
                  <a:pt x="20574" y="212598"/>
                </a:lnTo>
                <a:lnTo>
                  <a:pt x="17526" y="212598"/>
                </a:lnTo>
                <a:lnTo>
                  <a:pt x="17692" y="211192"/>
                </a:lnTo>
                <a:close/>
              </a:path>
              <a:path w="40639" h="215900">
                <a:moveTo>
                  <a:pt x="19050" y="211074"/>
                </a:moveTo>
                <a:lnTo>
                  <a:pt x="17692" y="211192"/>
                </a:lnTo>
                <a:lnTo>
                  <a:pt x="17526" y="212598"/>
                </a:lnTo>
                <a:lnTo>
                  <a:pt x="20574" y="212598"/>
                </a:lnTo>
                <a:lnTo>
                  <a:pt x="19050" y="211074"/>
                </a:lnTo>
                <a:close/>
              </a:path>
              <a:path w="40639" h="215900">
                <a:moveTo>
                  <a:pt x="20754" y="211074"/>
                </a:moveTo>
                <a:lnTo>
                  <a:pt x="19050" y="211074"/>
                </a:lnTo>
                <a:lnTo>
                  <a:pt x="20574" y="212598"/>
                </a:lnTo>
                <a:lnTo>
                  <a:pt x="20754" y="211074"/>
                </a:lnTo>
                <a:close/>
              </a:path>
              <a:path w="40639" h="215900">
                <a:moveTo>
                  <a:pt x="31242" y="122682"/>
                </a:moveTo>
                <a:lnTo>
                  <a:pt x="28194" y="122682"/>
                </a:lnTo>
                <a:lnTo>
                  <a:pt x="17692" y="211192"/>
                </a:lnTo>
                <a:lnTo>
                  <a:pt x="19050" y="211074"/>
                </a:lnTo>
                <a:lnTo>
                  <a:pt x="20754" y="211074"/>
                </a:lnTo>
                <a:lnTo>
                  <a:pt x="31242" y="122682"/>
                </a:lnTo>
                <a:close/>
              </a:path>
              <a:path w="40639" h="215900">
                <a:moveTo>
                  <a:pt x="40386" y="0"/>
                </a:moveTo>
                <a:lnTo>
                  <a:pt x="9906" y="0"/>
                </a:lnTo>
                <a:lnTo>
                  <a:pt x="9906" y="1524"/>
                </a:lnTo>
                <a:lnTo>
                  <a:pt x="11430" y="3048"/>
                </a:lnTo>
                <a:lnTo>
                  <a:pt x="9961" y="3048"/>
                </a:lnTo>
                <a:lnTo>
                  <a:pt x="13716" y="105918"/>
                </a:lnTo>
                <a:lnTo>
                  <a:pt x="16764" y="106680"/>
                </a:lnTo>
                <a:lnTo>
                  <a:pt x="16764" y="105918"/>
                </a:lnTo>
                <a:lnTo>
                  <a:pt x="13009" y="3048"/>
                </a:lnTo>
                <a:lnTo>
                  <a:pt x="11430" y="3048"/>
                </a:lnTo>
                <a:lnTo>
                  <a:pt x="9906" y="1524"/>
                </a:lnTo>
                <a:lnTo>
                  <a:pt x="40386" y="1524"/>
                </a:lnTo>
                <a:lnTo>
                  <a:pt x="40386" y="0"/>
                </a:lnTo>
                <a:close/>
              </a:path>
              <a:path w="40639" h="215900">
                <a:moveTo>
                  <a:pt x="40386" y="1524"/>
                </a:moveTo>
                <a:lnTo>
                  <a:pt x="12954" y="1524"/>
                </a:lnTo>
                <a:lnTo>
                  <a:pt x="13009" y="3048"/>
                </a:lnTo>
                <a:lnTo>
                  <a:pt x="40386" y="3048"/>
                </a:lnTo>
                <a:lnTo>
                  <a:pt x="40386" y="1524"/>
                </a:lnTo>
                <a:close/>
              </a:path>
            </a:pathLst>
          </a:custGeom>
          <a:solidFill>
            <a:srgbClr val="460065"/>
          </a:solidFill>
        </p:spPr>
        <p:txBody>
          <a:bodyPr wrap="square" lIns="0" tIns="0" rIns="0" bIns="0" rtlCol="0"/>
          <a:lstStyle/>
          <a:p>
            <a:endParaRPr/>
          </a:p>
        </p:txBody>
      </p:sp>
      <p:sp>
        <p:nvSpPr>
          <p:cNvPr id="875" name="object 48"/>
          <p:cNvSpPr/>
          <p:nvPr/>
        </p:nvSpPr>
        <p:spPr>
          <a:xfrm>
            <a:off x="2767160" y="1724287"/>
            <a:ext cx="13970" cy="123189"/>
          </a:xfrm>
          <a:custGeom>
            <a:avLst/>
            <a:gdLst/>
            <a:ahLst/>
            <a:cxnLst/>
            <a:rect l="l" t="t" r="r" b="b"/>
            <a:pathLst>
              <a:path w="13969" h="123189">
                <a:moveTo>
                  <a:pt x="13716" y="0"/>
                </a:moveTo>
                <a:lnTo>
                  <a:pt x="12192" y="0"/>
                </a:lnTo>
                <a:lnTo>
                  <a:pt x="10668" y="1524"/>
                </a:lnTo>
                <a:lnTo>
                  <a:pt x="0" y="122682"/>
                </a:lnTo>
                <a:lnTo>
                  <a:pt x="3048" y="122682"/>
                </a:lnTo>
                <a:lnTo>
                  <a:pt x="13716" y="1524"/>
                </a:lnTo>
                <a:lnTo>
                  <a:pt x="13716" y="0"/>
                </a:lnTo>
                <a:close/>
              </a:path>
            </a:pathLst>
          </a:custGeom>
          <a:solidFill>
            <a:srgbClr val="460065"/>
          </a:solidFill>
        </p:spPr>
        <p:txBody>
          <a:bodyPr wrap="square" lIns="0" tIns="0" rIns="0" bIns="0" rtlCol="0"/>
          <a:lstStyle/>
          <a:p>
            <a:endParaRPr/>
          </a:p>
        </p:txBody>
      </p:sp>
      <p:sp>
        <p:nvSpPr>
          <p:cNvPr id="876" name="object 49"/>
          <p:cNvSpPr/>
          <p:nvPr/>
        </p:nvSpPr>
        <p:spPr>
          <a:xfrm>
            <a:off x="3646507" y="1462921"/>
            <a:ext cx="29209" cy="268605"/>
          </a:xfrm>
          <a:custGeom>
            <a:avLst/>
            <a:gdLst/>
            <a:ahLst/>
            <a:cxnLst/>
            <a:rect l="l" t="t" r="r" b="b"/>
            <a:pathLst>
              <a:path w="29210" h="268605">
                <a:moveTo>
                  <a:pt x="24383" y="0"/>
                </a:moveTo>
                <a:lnTo>
                  <a:pt x="23621" y="0"/>
                </a:lnTo>
                <a:lnTo>
                  <a:pt x="23621" y="19050"/>
                </a:lnTo>
                <a:lnTo>
                  <a:pt x="22097" y="36576"/>
                </a:lnTo>
                <a:lnTo>
                  <a:pt x="19049" y="68580"/>
                </a:lnTo>
                <a:lnTo>
                  <a:pt x="10667" y="125730"/>
                </a:lnTo>
                <a:lnTo>
                  <a:pt x="3047" y="189738"/>
                </a:lnTo>
                <a:lnTo>
                  <a:pt x="761" y="222504"/>
                </a:lnTo>
                <a:lnTo>
                  <a:pt x="0" y="256794"/>
                </a:lnTo>
                <a:lnTo>
                  <a:pt x="0" y="262128"/>
                </a:lnTo>
                <a:lnTo>
                  <a:pt x="761" y="268224"/>
                </a:lnTo>
                <a:lnTo>
                  <a:pt x="28875" y="1524"/>
                </a:lnTo>
                <a:lnTo>
                  <a:pt x="28193" y="1524"/>
                </a:lnTo>
                <a:lnTo>
                  <a:pt x="25907" y="762"/>
                </a:lnTo>
                <a:lnTo>
                  <a:pt x="24383" y="0"/>
                </a:lnTo>
                <a:close/>
              </a:path>
              <a:path w="29210" h="268605">
                <a:moveTo>
                  <a:pt x="28955" y="762"/>
                </a:moveTo>
                <a:lnTo>
                  <a:pt x="28193" y="1524"/>
                </a:lnTo>
                <a:lnTo>
                  <a:pt x="28875" y="1524"/>
                </a:lnTo>
                <a:lnTo>
                  <a:pt x="28955" y="762"/>
                </a:lnTo>
                <a:close/>
              </a:path>
            </a:pathLst>
          </a:custGeom>
          <a:solidFill>
            <a:srgbClr val="460065"/>
          </a:solidFill>
        </p:spPr>
        <p:txBody>
          <a:bodyPr wrap="square" lIns="0" tIns="0" rIns="0" bIns="0" rtlCol="0"/>
          <a:lstStyle/>
          <a:p>
            <a:endParaRPr/>
          </a:p>
        </p:txBody>
      </p:sp>
      <p:sp>
        <p:nvSpPr>
          <p:cNvPr id="877" name="object 50"/>
          <p:cNvSpPr/>
          <p:nvPr/>
        </p:nvSpPr>
        <p:spPr>
          <a:xfrm>
            <a:off x="3670892" y="1454539"/>
            <a:ext cx="13970" cy="13970"/>
          </a:xfrm>
          <a:custGeom>
            <a:avLst/>
            <a:gdLst/>
            <a:ahLst/>
            <a:cxnLst/>
            <a:rect l="l" t="t" r="r" b="b"/>
            <a:pathLst>
              <a:path w="13970" h="13969">
                <a:moveTo>
                  <a:pt x="4572" y="0"/>
                </a:moveTo>
                <a:lnTo>
                  <a:pt x="0" y="4571"/>
                </a:lnTo>
                <a:lnTo>
                  <a:pt x="9144" y="13715"/>
                </a:lnTo>
                <a:lnTo>
                  <a:pt x="13716" y="9143"/>
                </a:lnTo>
                <a:lnTo>
                  <a:pt x="4572" y="0"/>
                </a:lnTo>
                <a:close/>
              </a:path>
            </a:pathLst>
          </a:custGeom>
          <a:solidFill>
            <a:srgbClr val="460065"/>
          </a:solidFill>
        </p:spPr>
        <p:txBody>
          <a:bodyPr wrap="square" lIns="0" tIns="0" rIns="0" bIns="0" rtlCol="0"/>
          <a:lstStyle/>
          <a:p>
            <a:endParaRPr/>
          </a:p>
        </p:txBody>
      </p:sp>
      <p:sp>
        <p:nvSpPr>
          <p:cNvPr id="878" name="object 51"/>
          <p:cNvSpPr/>
          <p:nvPr/>
        </p:nvSpPr>
        <p:spPr>
          <a:xfrm>
            <a:off x="3640412" y="1456825"/>
            <a:ext cx="40005" cy="262890"/>
          </a:xfrm>
          <a:custGeom>
            <a:avLst/>
            <a:gdLst/>
            <a:ahLst/>
            <a:cxnLst/>
            <a:rect l="l" t="t" r="r" b="b"/>
            <a:pathLst>
              <a:path w="40004" h="262889">
                <a:moveTo>
                  <a:pt x="30480" y="0"/>
                </a:moveTo>
                <a:lnTo>
                  <a:pt x="29718" y="0"/>
                </a:lnTo>
                <a:lnTo>
                  <a:pt x="23622" y="6095"/>
                </a:lnTo>
                <a:lnTo>
                  <a:pt x="23555" y="25907"/>
                </a:lnTo>
                <a:lnTo>
                  <a:pt x="22098" y="42671"/>
                </a:lnTo>
                <a:lnTo>
                  <a:pt x="19050" y="73913"/>
                </a:lnTo>
                <a:lnTo>
                  <a:pt x="10668" y="131063"/>
                </a:lnTo>
                <a:lnTo>
                  <a:pt x="3048" y="195071"/>
                </a:lnTo>
                <a:lnTo>
                  <a:pt x="2994" y="196595"/>
                </a:lnTo>
                <a:lnTo>
                  <a:pt x="762" y="228599"/>
                </a:lnTo>
                <a:lnTo>
                  <a:pt x="0" y="262889"/>
                </a:lnTo>
                <a:lnTo>
                  <a:pt x="12954" y="262889"/>
                </a:lnTo>
                <a:lnTo>
                  <a:pt x="13699" y="229361"/>
                </a:lnTo>
                <a:lnTo>
                  <a:pt x="13769" y="228599"/>
                </a:lnTo>
                <a:lnTo>
                  <a:pt x="16002" y="196595"/>
                </a:lnTo>
                <a:lnTo>
                  <a:pt x="23622" y="132587"/>
                </a:lnTo>
                <a:lnTo>
                  <a:pt x="32004" y="75437"/>
                </a:lnTo>
                <a:lnTo>
                  <a:pt x="35184" y="41909"/>
                </a:lnTo>
                <a:lnTo>
                  <a:pt x="36576" y="25907"/>
                </a:lnTo>
                <a:lnTo>
                  <a:pt x="36576" y="13715"/>
                </a:lnTo>
                <a:lnTo>
                  <a:pt x="32766" y="13715"/>
                </a:lnTo>
                <a:lnTo>
                  <a:pt x="30480" y="12953"/>
                </a:lnTo>
                <a:lnTo>
                  <a:pt x="28956" y="12953"/>
                </a:lnTo>
                <a:lnTo>
                  <a:pt x="27432" y="12191"/>
                </a:lnTo>
                <a:lnTo>
                  <a:pt x="30480" y="12191"/>
                </a:lnTo>
                <a:lnTo>
                  <a:pt x="35433" y="7238"/>
                </a:lnTo>
                <a:lnTo>
                  <a:pt x="31242" y="3047"/>
                </a:lnTo>
                <a:lnTo>
                  <a:pt x="29718" y="3047"/>
                </a:lnTo>
                <a:lnTo>
                  <a:pt x="30480" y="2285"/>
                </a:lnTo>
                <a:lnTo>
                  <a:pt x="33147" y="2285"/>
                </a:lnTo>
                <a:lnTo>
                  <a:pt x="36576" y="1523"/>
                </a:lnTo>
                <a:lnTo>
                  <a:pt x="35052" y="1523"/>
                </a:lnTo>
                <a:lnTo>
                  <a:pt x="33528" y="761"/>
                </a:lnTo>
                <a:lnTo>
                  <a:pt x="30480" y="0"/>
                </a:lnTo>
                <a:close/>
              </a:path>
              <a:path w="40004" h="262889">
                <a:moveTo>
                  <a:pt x="13769" y="228599"/>
                </a:moveTo>
                <a:lnTo>
                  <a:pt x="13716" y="229361"/>
                </a:lnTo>
                <a:lnTo>
                  <a:pt x="13769" y="228599"/>
                </a:lnTo>
                <a:close/>
              </a:path>
              <a:path w="40004" h="262889">
                <a:moveTo>
                  <a:pt x="22098" y="41909"/>
                </a:moveTo>
                <a:lnTo>
                  <a:pt x="22025" y="42671"/>
                </a:lnTo>
                <a:lnTo>
                  <a:pt x="22098" y="41909"/>
                </a:lnTo>
                <a:close/>
              </a:path>
              <a:path w="40004" h="262889">
                <a:moveTo>
                  <a:pt x="35433" y="7238"/>
                </a:moveTo>
                <a:lnTo>
                  <a:pt x="29870" y="12801"/>
                </a:lnTo>
                <a:lnTo>
                  <a:pt x="30480" y="12953"/>
                </a:lnTo>
                <a:lnTo>
                  <a:pt x="32766" y="13715"/>
                </a:lnTo>
                <a:lnTo>
                  <a:pt x="36576" y="12763"/>
                </a:lnTo>
                <a:lnTo>
                  <a:pt x="36576" y="8381"/>
                </a:lnTo>
                <a:lnTo>
                  <a:pt x="35433" y="7238"/>
                </a:lnTo>
                <a:close/>
              </a:path>
              <a:path w="40004" h="262889">
                <a:moveTo>
                  <a:pt x="36576" y="12763"/>
                </a:moveTo>
                <a:lnTo>
                  <a:pt x="32766" y="13715"/>
                </a:lnTo>
                <a:lnTo>
                  <a:pt x="36576" y="13715"/>
                </a:lnTo>
                <a:lnTo>
                  <a:pt x="36576" y="12763"/>
                </a:lnTo>
                <a:close/>
              </a:path>
              <a:path w="40004" h="262889">
                <a:moveTo>
                  <a:pt x="27432" y="12191"/>
                </a:moveTo>
                <a:lnTo>
                  <a:pt x="28956" y="12953"/>
                </a:lnTo>
                <a:lnTo>
                  <a:pt x="29718" y="12953"/>
                </a:lnTo>
                <a:lnTo>
                  <a:pt x="29870" y="12801"/>
                </a:lnTo>
                <a:lnTo>
                  <a:pt x="27432" y="12191"/>
                </a:lnTo>
                <a:close/>
              </a:path>
              <a:path w="40004" h="262889">
                <a:moveTo>
                  <a:pt x="29870" y="12801"/>
                </a:moveTo>
                <a:lnTo>
                  <a:pt x="29718" y="12953"/>
                </a:lnTo>
                <a:lnTo>
                  <a:pt x="30480" y="12953"/>
                </a:lnTo>
                <a:lnTo>
                  <a:pt x="29870" y="12801"/>
                </a:lnTo>
                <a:close/>
              </a:path>
              <a:path w="40004" h="262889">
                <a:moveTo>
                  <a:pt x="30480" y="12191"/>
                </a:moveTo>
                <a:lnTo>
                  <a:pt x="27432" y="12191"/>
                </a:lnTo>
                <a:lnTo>
                  <a:pt x="29870" y="12801"/>
                </a:lnTo>
                <a:lnTo>
                  <a:pt x="30480" y="12191"/>
                </a:lnTo>
                <a:close/>
              </a:path>
              <a:path w="40004" h="262889">
                <a:moveTo>
                  <a:pt x="36576" y="8381"/>
                </a:moveTo>
                <a:lnTo>
                  <a:pt x="36576" y="12763"/>
                </a:lnTo>
                <a:lnTo>
                  <a:pt x="38862" y="12191"/>
                </a:lnTo>
                <a:lnTo>
                  <a:pt x="39624" y="11429"/>
                </a:lnTo>
                <a:lnTo>
                  <a:pt x="36576" y="8381"/>
                </a:lnTo>
                <a:close/>
              </a:path>
              <a:path w="40004" h="262889">
                <a:moveTo>
                  <a:pt x="36576" y="6095"/>
                </a:moveTo>
                <a:lnTo>
                  <a:pt x="35433" y="7238"/>
                </a:lnTo>
                <a:lnTo>
                  <a:pt x="36576" y="8381"/>
                </a:lnTo>
                <a:lnTo>
                  <a:pt x="36576" y="6095"/>
                </a:lnTo>
                <a:close/>
              </a:path>
              <a:path w="40004" h="262889">
                <a:moveTo>
                  <a:pt x="30480" y="2285"/>
                </a:moveTo>
                <a:lnTo>
                  <a:pt x="29718" y="3047"/>
                </a:lnTo>
                <a:lnTo>
                  <a:pt x="30964" y="2770"/>
                </a:lnTo>
                <a:lnTo>
                  <a:pt x="30480" y="2285"/>
                </a:lnTo>
                <a:close/>
              </a:path>
              <a:path w="40004" h="262889">
                <a:moveTo>
                  <a:pt x="30964" y="2770"/>
                </a:moveTo>
                <a:lnTo>
                  <a:pt x="29718" y="3047"/>
                </a:lnTo>
                <a:lnTo>
                  <a:pt x="31242" y="3047"/>
                </a:lnTo>
                <a:lnTo>
                  <a:pt x="30964" y="2770"/>
                </a:lnTo>
                <a:close/>
              </a:path>
              <a:path w="40004" h="262889">
                <a:moveTo>
                  <a:pt x="33147" y="2285"/>
                </a:moveTo>
                <a:lnTo>
                  <a:pt x="30480" y="2285"/>
                </a:lnTo>
                <a:lnTo>
                  <a:pt x="30964" y="2770"/>
                </a:lnTo>
                <a:lnTo>
                  <a:pt x="33147" y="2285"/>
                </a:lnTo>
                <a:close/>
              </a:path>
              <a:path w="40004" h="262889">
                <a:moveTo>
                  <a:pt x="34290" y="761"/>
                </a:moveTo>
                <a:lnTo>
                  <a:pt x="35052" y="1523"/>
                </a:lnTo>
                <a:lnTo>
                  <a:pt x="36576" y="1523"/>
                </a:lnTo>
                <a:lnTo>
                  <a:pt x="34290" y="761"/>
                </a:lnTo>
                <a:close/>
              </a:path>
            </a:pathLst>
          </a:custGeom>
          <a:solidFill>
            <a:srgbClr val="460065"/>
          </a:solidFill>
        </p:spPr>
        <p:txBody>
          <a:bodyPr wrap="square" lIns="0" tIns="0" rIns="0" bIns="0" rtlCol="0"/>
          <a:lstStyle/>
          <a:p>
            <a:endParaRPr/>
          </a:p>
        </p:txBody>
      </p:sp>
      <p:sp>
        <p:nvSpPr>
          <p:cNvPr id="879" name="object 52"/>
          <p:cNvSpPr/>
          <p:nvPr/>
        </p:nvSpPr>
        <p:spPr>
          <a:xfrm>
            <a:off x="3640412" y="1719715"/>
            <a:ext cx="13335" cy="6350"/>
          </a:xfrm>
          <a:custGeom>
            <a:avLst/>
            <a:gdLst/>
            <a:ahLst/>
            <a:cxnLst/>
            <a:rect l="l" t="t" r="r" b="b"/>
            <a:pathLst>
              <a:path w="13335" h="6350">
                <a:moveTo>
                  <a:pt x="12953" y="0"/>
                </a:moveTo>
                <a:lnTo>
                  <a:pt x="0" y="0"/>
                </a:lnTo>
                <a:lnTo>
                  <a:pt x="0" y="6096"/>
                </a:lnTo>
                <a:lnTo>
                  <a:pt x="12953" y="4572"/>
                </a:lnTo>
                <a:lnTo>
                  <a:pt x="12953" y="0"/>
                </a:lnTo>
                <a:close/>
              </a:path>
            </a:pathLst>
          </a:custGeom>
          <a:solidFill>
            <a:srgbClr val="460065"/>
          </a:solidFill>
        </p:spPr>
        <p:txBody>
          <a:bodyPr wrap="square" lIns="0" tIns="0" rIns="0" bIns="0" rtlCol="0"/>
          <a:lstStyle/>
          <a:p>
            <a:endParaRPr/>
          </a:p>
        </p:txBody>
      </p:sp>
      <p:sp>
        <p:nvSpPr>
          <p:cNvPr id="880" name="object 53"/>
          <p:cNvSpPr/>
          <p:nvPr/>
        </p:nvSpPr>
        <p:spPr>
          <a:xfrm>
            <a:off x="3641174" y="1730383"/>
            <a:ext cx="13970" cy="7620"/>
          </a:xfrm>
          <a:custGeom>
            <a:avLst/>
            <a:gdLst/>
            <a:ahLst/>
            <a:cxnLst/>
            <a:rect l="l" t="t" r="r" b="b"/>
            <a:pathLst>
              <a:path w="13970" h="7619">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a:p>
        </p:txBody>
      </p:sp>
      <p:sp>
        <p:nvSpPr>
          <p:cNvPr id="881" name="object 54"/>
          <p:cNvSpPr/>
          <p:nvPr/>
        </p:nvSpPr>
        <p:spPr>
          <a:xfrm>
            <a:off x="3640412" y="1724287"/>
            <a:ext cx="13970" cy="7620"/>
          </a:xfrm>
          <a:custGeom>
            <a:avLst/>
            <a:gdLst/>
            <a:ahLst/>
            <a:cxnLst/>
            <a:rect l="l" t="t" r="r" b="b"/>
            <a:pathLst>
              <a:path w="13970" h="7619">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a:p>
        </p:txBody>
      </p:sp>
      <p:sp>
        <p:nvSpPr>
          <p:cNvPr id="882" name="object 55"/>
          <p:cNvSpPr/>
          <p:nvPr/>
        </p:nvSpPr>
        <p:spPr>
          <a:xfrm>
            <a:off x="3646507" y="1517023"/>
            <a:ext cx="40640" cy="212725"/>
          </a:xfrm>
          <a:custGeom>
            <a:avLst/>
            <a:gdLst/>
            <a:ahLst/>
            <a:cxnLst/>
            <a:rect l="l" t="t" r="r" b="b"/>
            <a:pathLst>
              <a:path w="40639" h="212725">
                <a:moveTo>
                  <a:pt x="40386" y="0"/>
                </a:moveTo>
                <a:lnTo>
                  <a:pt x="22098" y="1524"/>
                </a:lnTo>
                <a:lnTo>
                  <a:pt x="11430" y="91440"/>
                </a:lnTo>
                <a:lnTo>
                  <a:pt x="0" y="212598"/>
                </a:lnTo>
                <a:lnTo>
                  <a:pt x="30480" y="212598"/>
                </a:lnTo>
                <a:lnTo>
                  <a:pt x="26670" y="108204"/>
                </a:lnTo>
                <a:lnTo>
                  <a:pt x="40386" y="0"/>
                </a:lnTo>
                <a:close/>
              </a:path>
            </a:pathLst>
          </a:custGeom>
          <a:solidFill>
            <a:srgbClr val="460065"/>
          </a:solidFill>
        </p:spPr>
        <p:txBody>
          <a:bodyPr wrap="square" lIns="0" tIns="0" rIns="0" bIns="0" rtlCol="0"/>
          <a:lstStyle/>
          <a:p>
            <a:endParaRPr/>
          </a:p>
        </p:txBody>
      </p:sp>
      <p:sp>
        <p:nvSpPr>
          <p:cNvPr id="883" name="object 56"/>
          <p:cNvSpPr/>
          <p:nvPr/>
        </p:nvSpPr>
        <p:spPr>
          <a:xfrm>
            <a:off x="3646507" y="1515499"/>
            <a:ext cx="41910" cy="215900"/>
          </a:xfrm>
          <a:custGeom>
            <a:avLst/>
            <a:gdLst/>
            <a:ahLst/>
            <a:cxnLst/>
            <a:rect l="l" t="t" r="r" b="b"/>
            <a:pathLst>
              <a:path w="41910" h="215900">
                <a:moveTo>
                  <a:pt x="28900" y="212598"/>
                </a:moveTo>
                <a:lnTo>
                  <a:pt x="0" y="212598"/>
                </a:lnTo>
                <a:lnTo>
                  <a:pt x="0" y="215646"/>
                </a:lnTo>
                <a:lnTo>
                  <a:pt x="32004" y="215646"/>
                </a:lnTo>
                <a:lnTo>
                  <a:pt x="32004" y="214122"/>
                </a:lnTo>
                <a:lnTo>
                  <a:pt x="28956" y="214122"/>
                </a:lnTo>
                <a:lnTo>
                  <a:pt x="28900" y="212598"/>
                </a:lnTo>
                <a:close/>
              </a:path>
              <a:path w="41910" h="215900">
                <a:moveTo>
                  <a:pt x="25146" y="109728"/>
                </a:moveTo>
                <a:lnTo>
                  <a:pt x="28956" y="214122"/>
                </a:lnTo>
                <a:lnTo>
                  <a:pt x="32004" y="214122"/>
                </a:lnTo>
                <a:lnTo>
                  <a:pt x="30480" y="212598"/>
                </a:lnTo>
                <a:lnTo>
                  <a:pt x="31948" y="212598"/>
                </a:lnTo>
                <a:lnTo>
                  <a:pt x="28221" y="110490"/>
                </a:lnTo>
                <a:lnTo>
                  <a:pt x="25146" y="109728"/>
                </a:lnTo>
                <a:close/>
              </a:path>
              <a:path w="41910" h="215900">
                <a:moveTo>
                  <a:pt x="31948" y="212598"/>
                </a:moveTo>
                <a:lnTo>
                  <a:pt x="30480" y="212598"/>
                </a:lnTo>
                <a:lnTo>
                  <a:pt x="32004" y="214122"/>
                </a:lnTo>
                <a:lnTo>
                  <a:pt x="31948" y="212598"/>
                </a:lnTo>
                <a:close/>
              </a:path>
              <a:path w="41910" h="215900">
                <a:moveTo>
                  <a:pt x="40386" y="0"/>
                </a:moveTo>
                <a:lnTo>
                  <a:pt x="40386" y="3048"/>
                </a:lnTo>
                <a:lnTo>
                  <a:pt x="38650" y="3192"/>
                </a:lnTo>
                <a:lnTo>
                  <a:pt x="25146" y="109728"/>
                </a:lnTo>
                <a:lnTo>
                  <a:pt x="28194" y="110490"/>
                </a:lnTo>
                <a:lnTo>
                  <a:pt x="41910" y="2286"/>
                </a:lnTo>
                <a:lnTo>
                  <a:pt x="40386" y="0"/>
                </a:lnTo>
                <a:close/>
              </a:path>
              <a:path w="41910" h="215900">
                <a:moveTo>
                  <a:pt x="28215" y="110319"/>
                </a:moveTo>
                <a:lnTo>
                  <a:pt x="28194" y="110490"/>
                </a:lnTo>
                <a:lnTo>
                  <a:pt x="28215" y="110319"/>
                </a:lnTo>
                <a:close/>
              </a:path>
              <a:path w="41910" h="215900">
                <a:moveTo>
                  <a:pt x="28290" y="109728"/>
                </a:moveTo>
                <a:lnTo>
                  <a:pt x="28215" y="110319"/>
                </a:lnTo>
                <a:lnTo>
                  <a:pt x="28290" y="109728"/>
                </a:lnTo>
                <a:close/>
              </a:path>
              <a:path w="41910" h="215900">
                <a:moveTo>
                  <a:pt x="20574" y="3048"/>
                </a:moveTo>
                <a:lnTo>
                  <a:pt x="9906" y="92964"/>
                </a:lnTo>
                <a:lnTo>
                  <a:pt x="12954" y="92964"/>
                </a:lnTo>
                <a:lnTo>
                  <a:pt x="23441" y="4572"/>
                </a:lnTo>
                <a:lnTo>
                  <a:pt x="22098" y="4572"/>
                </a:lnTo>
                <a:lnTo>
                  <a:pt x="20574" y="3048"/>
                </a:lnTo>
                <a:close/>
              </a:path>
              <a:path w="41910" h="215900">
                <a:moveTo>
                  <a:pt x="40386" y="0"/>
                </a:moveTo>
                <a:lnTo>
                  <a:pt x="22098" y="1524"/>
                </a:lnTo>
                <a:lnTo>
                  <a:pt x="20574" y="1524"/>
                </a:lnTo>
                <a:lnTo>
                  <a:pt x="20574" y="3048"/>
                </a:lnTo>
                <a:lnTo>
                  <a:pt x="22098" y="4572"/>
                </a:lnTo>
                <a:lnTo>
                  <a:pt x="23454" y="4458"/>
                </a:lnTo>
                <a:lnTo>
                  <a:pt x="23622" y="3048"/>
                </a:lnTo>
                <a:lnTo>
                  <a:pt x="38668" y="3048"/>
                </a:lnTo>
                <a:lnTo>
                  <a:pt x="38862" y="1524"/>
                </a:lnTo>
                <a:lnTo>
                  <a:pt x="40386" y="0"/>
                </a:lnTo>
                <a:close/>
              </a:path>
              <a:path w="41910" h="215900">
                <a:moveTo>
                  <a:pt x="23454" y="4458"/>
                </a:moveTo>
                <a:lnTo>
                  <a:pt x="22098" y="4572"/>
                </a:lnTo>
                <a:lnTo>
                  <a:pt x="23441" y="4572"/>
                </a:lnTo>
                <a:close/>
              </a:path>
              <a:path w="41910" h="215900">
                <a:moveTo>
                  <a:pt x="38668" y="3048"/>
                </a:moveTo>
                <a:lnTo>
                  <a:pt x="23622" y="3048"/>
                </a:lnTo>
                <a:lnTo>
                  <a:pt x="23454" y="4458"/>
                </a:lnTo>
                <a:lnTo>
                  <a:pt x="38650" y="3192"/>
                </a:lnTo>
                <a:lnTo>
                  <a:pt x="38668" y="3048"/>
                </a:lnTo>
                <a:close/>
              </a:path>
              <a:path w="41910" h="215900">
                <a:moveTo>
                  <a:pt x="40386" y="0"/>
                </a:moveTo>
                <a:lnTo>
                  <a:pt x="38862" y="1524"/>
                </a:lnTo>
                <a:lnTo>
                  <a:pt x="38650" y="3192"/>
                </a:lnTo>
                <a:lnTo>
                  <a:pt x="40386" y="3048"/>
                </a:lnTo>
                <a:lnTo>
                  <a:pt x="40386" y="0"/>
                </a:lnTo>
                <a:close/>
              </a:path>
            </a:pathLst>
          </a:custGeom>
          <a:solidFill>
            <a:srgbClr val="460065"/>
          </a:solidFill>
        </p:spPr>
        <p:txBody>
          <a:bodyPr wrap="square" lIns="0" tIns="0" rIns="0" bIns="0" rtlCol="0"/>
          <a:lstStyle/>
          <a:p>
            <a:endParaRPr/>
          </a:p>
        </p:txBody>
      </p:sp>
      <p:sp>
        <p:nvSpPr>
          <p:cNvPr id="884" name="object 57"/>
          <p:cNvSpPr/>
          <p:nvPr/>
        </p:nvSpPr>
        <p:spPr>
          <a:xfrm>
            <a:off x="3644983" y="1608463"/>
            <a:ext cx="14604" cy="123189"/>
          </a:xfrm>
          <a:custGeom>
            <a:avLst/>
            <a:gdLst/>
            <a:ahLst/>
            <a:cxnLst/>
            <a:rect l="l" t="t" r="r" b="b"/>
            <a:pathLst>
              <a:path w="14604" h="123189">
                <a:moveTo>
                  <a:pt x="14477" y="0"/>
                </a:moveTo>
                <a:lnTo>
                  <a:pt x="11429" y="0"/>
                </a:lnTo>
                <a:lnTo>
                  <a:pt x="0" y="121157"/>
                </a:lnTo>
                <a:lnTo>
                  <a:pt x="0" y="122682"/>
                </a:lnTo>
                <a:lnTo>
                  <a:pt x="1523" y="122682"/>
                </a:lnTo>
                <a:lnTo>
                  <a:pt x="3047" y="121157"/>
                </a:lnTo>
                <a:lnTo>
                  <a:pt x="14477" y="0"/>
                </a:lnTo>
                <a:close/>
              </a:path>
            </a:pathLst>
          </a:custGeom>
          <a:solidFill>
            <a:srgbClr val="460065"/>
          </a:solidFill>
        </p:spPr>
        <p:txBody>
          <a:bodyPr wrap="square" lIns="0" tIns="0" rIns="0" bIns="0" rtlCol="0"/>
          <a:lstStyle/>
          <a:p>
            <a:endParaRPr/>
          </a:p>
        </p:txBody>
      </p:sp>
      <p:sp>
        <p:nvSpPr>
          <p:cNvPr id="885" name="object 58"/>
          <p:cNvSpPr/>
          <p:nvPr/>
        </p:nvSpPr>
        <p:spPr>
          <a:xfrm>
            <a:off x="3646507" y="1724287"/>
            <a:ext cx="29209" cy="268605"/>
          </a:xfrm>
          <a:custGeom>
            <a:avLst/>
            <a:gdLst/>
            <a:ahLst/>
            <a:cxnLst/>
            <a:rect l="l" t="t" r="r" b="b"/>
            <a:pathLst>
              <a:path w="29210" h="268605">
                <a:moveTo>
                  <a:pt x="761" y="0"/>
                </a:moveTo>
                <a:lnTo>
                  <a:pt x="0" y="6096"/>
                </a:lnTo>
                <a:lnTo>
                  <a:pt x="0" y="11430"/>
                </a:lnTo>
                <a:lnTo>
                  <a:pt x="3047" y="78486"/>
                </a:lnTo>
                <a:lnTo>
                  <a:pt x="10667" y="142494"/>
                </a:lnTo>
                <a:lnTo>
                  <a:pt x="19049" y="199644"/>
                </a:lnTo>
                <a:lnTo>
                  <a:pt x="22097" y="231648"/>
                </a:lnTo>
                <a:lnTo>
                  <a:pt x="22859" y="249174"/>
                </a:lnTo>
                <a:lnTo>
                  <a:pt x="23590" y="266700"/>
                </a:lnTo>
                <a:lnTo>
                  <a:pt x="23621" y="268224"/>
                </a:lnTo>
                <a:lnTo>
                  <a:pt x="24383" y="268224"/>
                </a:lnTo>
                <a:lnTo>
                  <a:pt x="25907" y="267462"/>
                </a:lnTo>
                <a:lnTo>
                  <a:pt x="28193" y="266700"/>
                </a:lnTo>
                <a:lnTo>
                  <a:pt x="28875" y="266700"/>
                </a:lnTo>
                <a:lnTo>
                  <a:pt x="761" y="0"/>
                </a:lnTo>
                <a:close/>
              </a:path>
              <a:path w="29210" h="268605">
                <a:moveTo>
                  <a:pt x="28875" y="266700"/>
                </a:moveTo>
                <a:lnTo>
                  <a:pt x="28193" y="266700"/>
                </a:lnTo>
                <a:lnTo>
                  <a:pt x="28955" y="267462"/>
                </a:lnTo>
                <a:lnTo>
                  <a:pt x="28875" y="266700"/>
                </a:lnTo>
                <a:close/>
              </a:path>
            </a:pathLst>
          </a:custGeom>
          <a:solidFill>
            <a:srgbClr val="460065"/>
          </a:solidFill>
        </p:spPr>
        <p:txBody>
          <a:bodyPr wrap="square" lIns="0" tIns="0" rIns="0" bIns="0" rtlCol="0"/>
          <a:lstStyle/>
          <a:p>
            <a:endParaRPr/>
          </a:p>
        </p:txBody>
      </p:sp>
      <p:sp>
        <p:nvSpPr>
          <p:cNvPr id="886" name="object 59"/>
          <p:cNvSpPr/>
          <p:nvPr/>
        </p:nvSpPr>
        <p:spPr>
          <a:xfrm>
            <a:off x="3670892" y="1987177"/>
            <a:ext cx="13970" cy="13970"/>
          </a:xfrm>
          <a:custGeom>
            <a:avLst/>
            <a:gdLst/>
            <a:ahLst/>
            <a:cxnLst/>
            <a:rect l="l" t="t" r="r" b="b"/>
            <a:pathLst>
              <a:path w="13970" h="13969">
                <a:moveTo>
                  <a:pt x="9144" y="0"/>
                </a:moveTo>
                <a:lnTo>
                  <a:pt x="0" y="9144"/>
                </a:lnTo>
                <a:lnTo>
                  <a:pt x="4572" y="13716"/>
                </a:lnTo>
                <a:lnTo>
                  <a:pt x="13716" y="4572"/>
                </a:lnTo>
                <a:lnTo>
                  <a:pt x="9144" y="0"/>
                </a:lnTo>
                <a:close/>
              </a:path>
            </a:pathLst>
          </a:custGeom>
          <a:solidFill>
            <a:srgbClr val="460065"/>
          </a:solidFill>
        </p:spPr>
        <p:txBody>
          <a:bodyPr wrap="square" lIns="0" tIns="0" rIns="0" bIns="0" rtlCol="0"/>
          <a:lstStyle/>
          <a:p>
            <a:endParaRPr/>
          </a:p>
        </p:txBody>
      </p:sp>
      <p:sp>
        <p:nvSpPr>
          <p:cNvPr id="887" name="object 60"/>
          <p:cNvSpPr/>
          <p:nvPr/>
        </p:nvSpPr>
        <p:spPr>
          <a:xfrm>
            <a:off x="3640412" y="1735717"/>
            <a:ext cx="40005" cy="264160"/>
          </a:xfrm>
          <a:custGeom>
            <a:avLst/>
            <a:gdLst/>
            <a:ahLst/>
            <a:cxnLst/>
            <a:rect l="l" t="t" r="r" b="b"/>
            <a:pathLst>
              <a:path w="40004" h="264160">
                <a:moveTo>
                  <a:pt x="35051" y="256031"/>
                </a:moveTo>
                <a:lnTo>
                  <a:pt x="23621" y="256031"/>
                </a:lnTo>
                <a:lnTo>
                  <a:pt x="23621" y="256793"/>
                </a:lnTo>
                <a:lnTo>
                  <a:pt x="29717" y="263651"/>
                </a:lnTo>
                <a:lnTo>
                  <a:pt x="30479" y="263651"/>
                </a:lnTo>
                <a:lnTo>
                  <a:pt x="33527" y="262889"/>
                </a:lnTo>
                <a:lnTo>
                  <a:pt x="35051" y="262127"/>
                </a:lnTo>
                <a:lnTo>
                  <a:pt x="34289" y="262127"/>
                </a:lnTo>
                <a:lnTo>
                  <a:pt x="36575" y="261365"/>
                </a:lnTo>
                <a:lnTo>
                  <a:pt x="33146" y="260603"/>
                </a:lnTo>
                <a:lnTo>
                  <a:pt x="30479" y="260603"/>
                </a:lnTo>
                <a:lnTo>
                  <a:pt x="29717" y="259841"/>
                </a:lnTo>
                <a:lnTo>
                  <a:pt x="31241" y="259841"/>
                </a:lnTo>
                <a:lnTo>
                  <a:pt x="35051" y="256031"/>
                </a:lnTo>
                <a:close/>
              </a:path>
              <a:path w="40004" h="264160">
                <a:moveTo>
                  <a:pt x="29717" y="259841"/>
                </a:moveTo>
                <a:lnTo>
                  <a:pt x="30479" y="260603"/>
                </a:lnTo>
                <a:lnTo>
                  <a:pt x="30964" y="260119"/>
                </a:lnTo>
                <a:lnTo>
                  <a:pt x="29717" y="259841"/>
                </a:lnTo>
                <a:close/>
              </a:path>
              <a:path w="40004" h="264160">
                <a:moveTo>
                  <a:pt x="30964" y="260119"/>
                </a:moveTo>
                <a:lnTo>
                  <a:pt x="30479" y="260603"/>
                </a:lnTo>
                <a:lnTo>
                  <a:pt x="33146" y="260603"/>
                </a:lnTo>
                <a:lnTo>
                  <a:pt x="30964" y="260119"/>
                </a:lnTo>
                <a:close/>
              </a:path>
              <a:path w="40004" h="264160">
                <a:moveTo>
                  <a:pt x="31241" y="259841"/>
                </a:moveTo>
                <a:lnTo>
                  <a:pt x="29717" y="259841"/>
                </a:lnTo>
                <a:lnTo>
                  <a:pt x="30964" y="260119"/>
                </a:lnTo>
                <a:lnTo>
                  <a:pt x="31241" y="259841"/>
                </a:lnTo>
                <a:close/>
              </a:path>
              <a:path w="40004" h="264160">
                <a:moveTo>
                  <a:pt x="12953" y="0"/>
                </a:moveTo>
                <a:lnTo>
                  <a:pt x="0" y="0"/>
                </a:lnTo>
                <a:lnTo>
                  <a:pt x="761" y="34289"/>
                </a:lnTo>
                <a:lnTo>
                  <a:pt x="761" y="35051"/>
                </a:lnTo>
                <a:lnTo>
                  <a:pt x="3047" y="67817"/>
                </a:lnTo>
                <a:lnTo>
                  <a:pt x="6095" y="99821"/>
                </a:lnTo>
                <a:lnTo>
                  <a:pt x="10667" y="131825"/>
                </a:lnTo>
                <a:lnTo>
                  <a:pt x="19049" y="188975"/>
                </a:lnTo>
                <a:lnTo>
                  <a:pt x="22097" y="220979"/>
                </a:lnTo>
                <a:lnTo>
                  <a:pt x="23621" y="256793"/>
                </a:lnTo>
                <a:lnTo>
                  <a:pt x="23621" y="256031"/>
                </a:lnTo>
                <a:lnTo>
                  <a:pt x="35051" y="256031"/>
                </a:lnTo>
                <a:lnTo>
                  <a:pt x="35365" y="255718"/>
                </a:lnTo>
                <a:lnTo>
                  <a:pt x="30575" y="251459"/>
                </a:lnTo>
                <a:lnTo>
                  <a:pt x="27431" y="251459"/>
                </a:lnTo>
                <a:lnTo>
                  <a:pt x="30479" y="249935"/>
                </a:lnTo>
                <a:lnTo>
                  <a:pt x="32765" y="249173"/>
                </a:lnTo>
                <a:lnTo>
                  <a:pt x="36290" y="249173"/>
                </a:lnTo>
                <a:lnTo>
                  <a:pt x="35085" y="220979"/>
                </a:lnTo>
                <a:lnTo>
                  <a:pt x="35051" y="219455"/>
                </a:lnTo>
                <a:lnTo>
                  <a:pt x="32003" y="187451"/>
                </a:lnTo>
                <a:lnTo>
                  <a:pt x="23621" y="130301"/>
                </a:lnTo>
                <a:lnTo>
                  <a:pt x="19049" y="98297"/>
                </a:lnTo>
                <a:lnTo>
                  <a:pt x="16074" y="67055"/>
                </a:lnTo>
                <a:lnTo>
                  <a:pt x="13715" y="34289"/>
                </a:lnTo>
                <a:lnTo>
                  <a:pt x="12953" y="0"/>
                </a:lnTo>
                <a:close/>
              </a:path>
              <a:path w="40004" h="264160">
                <a:moveTo>
                  <a:pt x="36515" y="254568"/>
                </a:moveTo>
                <a:lnTo>
                  <a:pt x="35365" y="255718"/>
                </a:lnTo>
                <a:lnTo>
                  <a:pt x="36575" y="256793"/>
                </a:lnTo>
                <a:lnTo>
                  <a:pt x="36515" y="254568"/>
                </a:lnTo>
                <a:close/>
              </a:path>
              <a:path w="40004" h="264160">
                <a:moveTo>
                  <a:pt x="36353" y="250697"/>
                </a:moveTo>
                <a:lnTo>
                  <a:pt x="30479" y="250697"/>
                </a:lnTo>
                <a:lnTo>
                  <a:pt x="29885" y="250846"/>
                </a:lnTo>
                <a:lnTo>
                  <a:pt x="35365" y="255718"/>
                </a:lnTo>
                <a:lnTo>
                  <a:pt x="36515" y="254568"/>
                </a:lnTo>
                <a:lnTo>
                  <a:pt x="36353" y="250697"/>
                </a:lnTo>
                <a:close/>
              </a:path>
              <a:path w="40004" h="264160">
                <a:moveTo>
                  <a:pt x="36327" y="250064"/>
                </a:moveTo>
                <a:lnTo>
                  <a:pt x="36515" y="254568"/>
                </a:lnTo>
                <a:lnTo>
                  <a:pt x="39623" y="251459"/>
                </a:lnTo>
                <a:lnTo>
                  <a:pt x="38861" y="250697"/>
                </a:lnTo>
                <a:lnTo>
                  <a:pt x="36327" y="250064"/>
                </a:lnTo>
                <a:close/>
              </a:path>
              <a:path w="40004" h="264160">
                <a:moveTo>
                  <a:pt x="32765" y="249173"/>
                </a:moveTo>
                <a:lnTo>
                  <a:pt x="30479" y="249935"/>
                </a:lnTo>
                <a:lnTo>
                  <a:pt x="27431" y="251459"/>
                </a:lnTo>
                <a:lnTo>
                  <a:pt x="29885" y="250846"/>
                </a:lnTo>
                <a:lnTo>
                  <a:pt x="29717" y="250697"/>
                </a:lnTo>
                <a:lnTo>
                  <a:pt x="36353" y="250697"/>
                </a:lnTo>
                <a:lnTo>
                  <a:pt x="36327" y="250064"/>
                </a:lnTo>
                <a:lnTo>
                  <a:pt x="32765" y="249173"/>
                </a:lnTo>
                <a:close/>
              </a:path>
              <a:path w="40004" h="264160">
                <a:moveTo>
                  <a:pt x="29885" y="250846"/>
                </a:moveTo>
                <a:lnTo>
                  <a:pt x="27431" y="251459"/>
                </a:lnTo>
                <a:lnTo>
                  <a:pt x="30575" y="251459"/>
                </a:lnTo>
                <a:lnTo>
                  <a:pt x="29885" y="250846"/>
                </a:lnTo>
                <a:close/>
              </a:path>
              <a:path w="40004" h="264160">
                <a:moveTo>
                  <a:pt x="30479" y="250697"/>
                </a:moveTo>
                <a:lnTo>
                  <a:pt x="29717" y="250697"/>
                </a:lnTo>
                <a:lnTo>
                  <a:pt x="29885" y="250846"/>
                </a:lnTo>
                <a:lnTo>
                  <a:pt x="30479" y="250697"/>
                </a:lnTo>
                <a:close/>
              </a:path>
              <a:path w="40004" h="264160">
                <a:moveTo>
                  <a:pt x="36290" y="249173"/>
                </a:moveTo>
                <a:lnTo>
                  <a:pt x="32765" y="249173"/>
                </a:lnTo>
                <a:lnTo>
                  <a:pt x="36327" y="250064"/>
                </a:lnTo>
                <a:lnTo>
                  <a:pt x="36290" y="249173"/>
                </a:lnTo>
                <a:close/>
              </a:path>
              <a:path w="40004" h="264160">
                <a:moveTo>
                  <a:pt x="16001" y="66293"/>
                </a:moveTo>
                <a:lnTo>
                  <a:pt x="16001" y="67055"/>
                </a:lnTo>
                <a:lnTo>
                  <a:pt x="16001" y="66293"/>
                </a:lnTo>
                <a:close/>
              </a:path>
            </a:pathLst>
          </a:custGeom>
          <a:solidFill>
            <a:srgbClr val="460065"/>
          </a:solidFill>
        </p:spPr>
        <p:txBody>
          <a:bodyPr wrap="square" lIns="0" tIns="0" rIns="0" bIns="0" rtlCol="0"/>
          <a:lstStyle/>
          <a:p>
            <a:endParaRPr/>
          </a:p>
        </p:txBody>
      </p:sp>
      <p:sp>
        <p:nvSpPr>
          <p:cNvPr id="888" name="object 61"/>
          <p:cNvSpPr/>
          <p:nvPr/>
        </p:nvSpPr>
        <p:spPr>
          <a:xfrm>
            <a:off x="3640412" y="1729621"/>
            <a:ext cx="13335" cy="6350"/>
          </a:xfrm>
          <a:custGeom>
            <a:avLst/>
            <a:gdLst/>
            <a:ahLst/>
            <a:cxnLst/>
            <a:rect l="l" t="t" r="r" b="b"/>
            <a:pathLst>
              <a:path w="13335" h="6350">
                <a:moveTo>
                  <a:pt x="0" y="0"/>
                </a:moveTo>
                <a:lnTo>
                  <a:pt x="0" y="6096"/>
                </a:lnTo>
                <a:lnTo>
                  <a:pt x="12954" y="6096"/>
                </a:lnTo>
                <a:lnTo>
                  <a:pt x="12954" y="1524"/>
                </a:lnTo>
                <a:lnTo>
                  <a:pt x="0" y="0"/>
                </a:lnTo>
                <a:close/>
              </a:path>
            </a:pathLst>
          </a:custGeom>
          <a:solidFill>
            <a:srgbClr val="460065"/>
          </a:solidFill>
        </p:spPr>
        <p:txBody>
          <a:bodyPr wrap="square" lIns="0" tIns="0" rIns="0" bIns="0" rtlCol="0"/>
          <a:lstStyle/>
          <a:p>
            <a:endParaRPr/>
          </a:p>
        </p:txBody>
      </p:sp>
      <p:sp>
        <p:nvSpPr>
          <p:cNvPr id="889" name="object 62"/>
          <p:cNvSpPr/>
          <p:nvPr/>
        </p:nvSpPr>
        <p:spPr>
          <a:xfrm>
            <a:off x="3641174" y="1717429"/>
            <a:ext cx="13970" cy="7620"/>
          </a:xfrm>
          <a:custGeom>
            <a:avLst/>
            <a:gdLst/>
            <a:ahLst/>
            <a:cxnLst/>
            <a:rect l="l" t="t" r="r" b="b"/>
            <a:pathLst>
              <a:path w="13970"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90" name="object 63"/>
          <p:cNvSpPr/>
          <p:nvPr/>
        </p:nvSpPr>
        <p:spPr>
          <a:xfrm>
            <a:off x="3640412" y="1723525"/>
            <a:ext cx="13970" cy="7620"/>
          </a:xfrm>
          <a:custGeom>
            <a:avLst/>
            <a:gdLst/>
            <a:ahLst/>
            <a:cxnLst/>
            <a:rect l="l" t="t" r="r" b="b"/>
            <a:pathLst>
              <a:path w="13970"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91" name="object 64"/>
          <p:cNvSpPr/>
          <p:nvPr/>
        </p:nvSpPr>
        <p:spPr>
          <a:xfrm>
            <a:off x="3646507" y="1725811"/>
            <a:ext cx="40640" cy="212725"/>
          </a:xfrm>
          <a:custGeom>
            <a:avLst/>
            <a:gdLst/>
            <a:ahLst/>
            <a:cxnLst/>
            <a:rect l="l" t="t" r="r" b="b"/>
            <a:pathLst>
              <a:path w="40639" h="212725">
                <a:moveTo>
                  <a:pt x="30480" y="0"/>
                </a:moveTo>
                <a:lnTo>
                  <a:pt x="0" y="0"/>
                </a:lnTo>
                <a:lnTo>
                  <a:pt x="11430" y="121157"/>
                </a:lnTo>
                <a:lnTo>
                  <a:pt x="22098" y="211074"/>
                </a:lnTo>
                <a:lnTo>
                  <a:pt x="40386" y="212597"/>
                </a:lnTo>
                <a:lnTo>
                  <a:pt x="26670" y="104394"/>
                </a:lnTo>
                <a:lnTo>
                  <a:pt x="30480" y="0"/>
                </a:lnTo>
                <a:close/>
              </a:path>
            </a:pathLst>
          </a:custGeom>
          <a:solidFill>
            <a:srgbClr val="460065"/>
          </a:solidFill>
        </p:spPr>
        <p:txBody>
          <a:bodyPr wrap="square" lIns="0" tIns="0" rIns="0" bIns="0" rtlCol="0"/>
          <a:lstStyle/>
          <a:p>
            <a:endParaRPr/>
          </a:p>
        </p:txBody>
      </p:sp>
      <p:sp>
        <p:nvSpPr>
          <p:cNvPr id="892" name="object 65"/>
          <p:cNvSpPr/>
          <p:nvPr/>
        </p:nvSpPr>
        <p:spPr>
          <a:xfrm>
            <a:off x="3646507" y="1724287"/>
            <a:ext cx="41910" cy="215900"/>
          </a:xfrm>
          <a:custGeom>
            <a:avLst/>
            <a:gdLst/>
            <a:ahLst/>
            <a:cxnLst/>
            <a:rect l="l" t="t" r="r" b="b"/>
            <a:pathLst>
              <a:path w="41910" h="215900">
                <a:moveTo>
                  <a:pt x="22098" y="211074"/>
                </a:moveTo>
                <a:lnTo>
                  <a:pt x="20574" y="212597"/>
                </a:lnTo>
                <a:lnTo>
                  <a:pt x="20574" y="214122"/>
                </a:lnTo>
                <a:lnTo>
                  <a:pt x="22098" y="214122"/>
                </a:lnTo>
                <a:lnTo>
                  <a:pt x="40386" y="215646"/>
                </a:lnTo>
                <a:lnTo>
                  <a:pt x="38862" y="214884"/>
                </a:lnTo>
                <a:lnTo>
                  <a:pt x="38572" y="212597"/>
                </a:lnTo>
                <a:lnTo>
                  <a:pt x="23622" y="212597"/>
                </a:lnTo>
                <a:lnTo>
                  <a:pt x="23454" y="211187"/>
                </a:lnTo>
                <a:lnTo>
                  <a:pt x="22098" y="211074"/>
                </a:lnTo>
                <a:close/>
              </a:path>
              <a:path w="41910" h="215900">
                <a:moveTo>
                  <a:pt x="38552" y="212445"/>
                </a:moveTo>
                <a:lnTo>
                  <a:pt x="38862" y="214884"/>
                </a:lnTo>
                <a:lnTo>
                  <a:pt x="40386" y="215646"/>
                </a:lnTo>
                <a:lnTo>
                  <a:pt x="40386" y="212597"/>
                </a:lnTo>
                <a:lnTo>
                  <a:pt x="38552" y="212445"/>
                </a:lnTo>
                <a:close/>
              </a:path>
              <a:path w="41910" h="215900">
                <a:moveTo>
                  <a:pt x="28194" y="105918"/>
                </a:moveTo>
                <a:lnTo>
                  <a:pt x="25146" y="106680"/>
                </a:lnTo>
                <a:lnTo>
                  <a:pt x="38552" y="212445"/>
                </a:lnTo>
                <a:lnTo>
                  <a:pt x="40386" y="212597"/>
                </a:lnTo>
                <a:lnTo>
                  <a:pt x="40386" y="215646"/>
                </a:lnTo>
                <a:lnTo>
                  <a:pt x="41910" y="214122"/>
                </a:lnTo>
                <a:lnTo>
                  <a:pt x="28194" y="105918"/>
                </a:lnTo>
                <a:close/>
              </a:path>
              <a:path w="41910" h="215900">
                <a:moveTo>
                  <a:pt x="12954" y="122682"/>
                </a:moveTo>
                <a:lnTo>
                  <a:pt x="9906" y="122682"/>
                </a:lnTo>
                <a:lnTo>
                  <a:pt x="20574" y="212597"/>
                </a:lnTo>
                <a:lnTo>
                  <a:pt x="22098" y="211074"/>
                </a:lnTo>
                <a:lnTo>
                  <a:pt x="23441" y="211074"/>
                </a:lnTo>
                <a:lnTo>
                  <a:pt x="12954" y="122682"/>
                </a:lnTo>
                <a:close/>
              </a:path>
              <a:path w="41910" h="215900">
                <a:moveTo>
                  <a:pt x="23454" y="211187"/>
                </a:moveTo>
                <a:lnTo>
                  <a:pt x="23622" y="212597"/>
                </a:lnTo>
                <a:lnTo>
                  <a:pt x="38572" y="212597"/>
                </a:lnTo>
                <a:lnTo>
                  <a:pt x="38552" y="212445"/>
                </a:lnTo>
                <a:lnTo>
                  <a:pt x="23454" y="211187"/>
                </a:lnTo>
                <a:close/>
              </a:path>
              <a:path w="41910" h="215900">
                <a:moveTo>
                  <a:pt x="23441" y="211074"/>
                </a:moveTo>
                <a:lnTo>
                  <a:pt x="22098" y="211074"/>
                </a:lnTo>
                <a:lnTo>
                  <a:pt x="23454" y="211187"/>
                </a:lnTo>
                <a:close/>
              </a:path>
              <a:path w="41910" h="215900">
                <a:moveTo>
                  <a:pt x="32004" y="1524"/>
                </a:moveTo>
                <a:lnTo>
                  <a:pt x="28956" y="1524"/>
                </a:lnTo>
                <a:lnTo>
                  <a:pt x="25146" y="105918"/>
                </a:lnTo>
                <a:lnTo>
                  <a:pt x="25146" y="106680"/>
                </a:lnTo>
                <a:lnTo>
                  <a:pt x="28194" y="105918"/>
                </a:lnTo>
                <a:lnTo>
                  <a:pt x="31948" y="3048"/>
                </a:lnTo>
                <a:lnTo>
                  <a:pt x="30480" y="3048"/>
                </a:lnTo>
                <a:lnTo>
                  <a:pt x="32004" y="1524"/>
                </a:lnTo>
                <a:close/>
              </a:path>
              <a:path w="41910" h="215900">
                <a:moveTo>
                  <a:pt x="32004" y="0"/>
                </a:moveTo>
                <a:lnTo>
                  <a:pt x="0" y="0"/>
                </a:lnTo>
                <a:lnTo>
                  <a:pt x="0" y="3048"/>
                </a:lnTo>
                <a:lnTo>
                  <a:pt x="28900" y="3048"/>
                </a:lnTo>
                <a:lnTo>
                  <a:pt x="28956" y="1524"/>
                </a:lnTo>
                <a:lnTo>
                  <a:pt x="32004" y="1524"/>
                </a:lnTo>
                <a:lnTo>
                  <a:pt x="32004" y="0"/>
                </a:lnTo>
                <a:close/>
              </a:path>
              <a:path w="41910" h="215900">
                <a:moveTo>
                  <a:pt x="32004" y="1524"/>
                </a:moveTo>
                <a:lnTo>
                  <a:pt x="30480" y="3048"/>
                </a:lnTo>
                <a:lnTo>
                  <a:pt x="31948" y="3048"/>
                </a:lnTo>
                <a:lnTo>
                  <a:pt x="32004" y="1524"/>
                </a:lnTo>
                <a:close/>
              </a:path>
            </a:pathLst>
          </a:custGeom>
          <a:solidFill>
            <a:srgbClr val="460065"/>
          </a:solidFill>
        </p:spPr>
        <p:txBody>
          <a:bodyPr wrap="square" lIns="0" tIns="0" rIns="0" bIns="0" rtlCol="0"/>
          <a:lstStyle/>
          <a:p>
            <a:endParaRPr/>
          </a:p>
        </p:txBody>
      </p:sp>
      <p:sp>
        <p:nvSpPr>
          <p:cNvPr id="893" name="object 66"/>
          <p:cNvSpPr/>
          <p:nvPr/>
        </p:nvSpPr>
        <p:spPr>
          <a:xfrm>
            <a:off x="3644983" y="1724287"/>
            <a:ext cx="14604" cy="123189"/>
          </a:xfrm>
          <a:custGeom>
            <a:avLst/>
            <a:gdLst/>
            <a:ahLst/>
            <a:cxnLst/>
            <a:rect l="l" t="t" r="r" b="b"/>
            <a:pathLst>
              <a:path w="14604" h="123189">
                <a:moveTo>
                  <a:pt x="1523" y="0"/>
                </a:moveTo>
                <a:lnTo>
                  <a:pt x="0" y="0"/>
                </a:lnTo>
                <a:lnTo>
                  <a:pt x="0" y="1524"/>
                </a:lnTo>
                <a:lnTo>
                  <a:pt x="11429" y="122682"/>
                </a:lnTo>
                <a:lnTo>
                  <a:pt x="14477" y="122682"/>
                </a:lnTo>
                <a:lnTo>
                  <a:pt x="3047" y="1524"/>
                </a:lnTo>
                <a:lnTo>
                  <a:pt x="1523" y="0"/>
                </a:lnTo>
                <a:close/>
              </a:path>
            </a:pathLst>
          </a:custGeom>
          <a:solidFill>
            <a:srgbClr val="460065"/>
          </a:solidFill>
        </p:spPr>
        <p:txBody>
          <a:bodyPr wrap="square" lIns="0" tIns="0" rIns="0" bIns="0" rtlCol="0"/>
          <a:lstStyle/>
          <a:p>
            <a:endParaRPr/>
          </a:p>
        </p:txBody>
      </p:sp>
      <p:sp>
        <p:nvSpPr>
          <p:cNvPr id="894" name="object 67"/>
          <p:cNvSpPr txBox="1"/>
          <p:nvPr/>
        </p:nvSpPr>
        <p:spPr>
          <a:xfrm>
            <a:off x="2877142" y="1932572"/>
            <a:ext cx="143510" cy="63500"/>
          </a:xfrm>
          <a:prstGeom prst="rect">
            <a:avLst/>
          </a:prstGeom>
        </p:spPr>
        <p:txBody>
          <a:bodyPr vert="horz" wrap="square" lIns="0" tIns="12065" rIns="0" bIns="0" rtlCol="0">
            <a:spAutoFit/>
          </a:bodyPr>
          <a:lstStyle/>
          <a:p>
            <a:pPr marL="12700">
              <a:lnSpc>
                <a:spcPct val="100000"/>
              </a:lnSpc>
              <a:spcBef>
                <a:spcPts val="95"/>
              </a:spcBef>
            </a:pPr>
            <a:r>
              <a:rPr sz="250" b="1" i="1" spc="-5" dirty="0">
                <a:solidFill>
                  <a:srgbClr val="2F458F"/>
                </a:solidFill>
                <a:latin typeface="Franklin Gothic Medium"/>
                <a:cs typeface="Franklin Gothic Medium"/>
              </a:rPr>
              <a:t>A</a:t>
            </a:r>
            <a:r>
              <a:rPr sz="250" b="1" i="1" spc="-10" dirty="0">
                <a:solidFill>
                  <a:srgbClr val="2F458F"/>
                </a:solidFill>
                <a:latin typeface="Franklin Gothic Medium"/>
                <a:cs typeface="Franklin Gothic Medium"/>
              </a:rPr>
              <a:t>L</a:t>
            </a:r>
            <a:r>
              <a:rPr sz="250" b="1" i="1" dirty="0">
                <a:solidFill>
                  <a:srgbClr val="2F458F"/>
                </a:solidFill>
                <a:latin typeface="Franklin Gothic Medium"/>
                <a:cs typeface="Franklin Gothic Medium"/>
              </a:rPr>
              <a:t>B</a:t>
            </a:r>
            <a:r>
              <a:rPr sz="250" b="1" i="1" spc="-5" dirty="0">
                <a:solidFill>
                  <a:srgbClr val="2F458F"/>
                </a:solidFill>
                <a:latin typeface="Franklin Gothic Medium"/>
                <a:cs typeface="Franklin Gothic Medium"/>
              </a:rPr>
              <a:t>E</a:t>
            </a:r>
            <a:r>
              <a:rPr sz="250" b="1" i="1" spc="0" dirty="0">
                <a:solidFill>
                  <a:srgbClr val="2F458F"/>
                </a:solidFill>
                <a:latin typeface="Franklin Gothic Medium"/>
                <a:cs typeface="Franklin Gothic Medium"/>
              </a:rPr>
              <a:t>D</a:t>
            </a:r>
            <a:r>
              <a:rPr sz="250" b="1" i="1" spc="30" dirty="0">
                <a:solidFill>
                  <a:srgbClr val="2F458F"/>
                </a:solidFill>
                <a:latin typeface="Franklin Gothic Medium"/>
                <a:cs typeface="Franklin Gothic Medium"/>
              </a:rPr>
              <a:t>O</a:t>
            </a:r>
            <a:endParaRPr sz="250">
              <a:latin typeface="Franklin Gothic Medium"/>
              <a:cs typeface="Franklin Gothic Medium"/>
            </a:endParaRPr>
          </a:p>
        </p:txBody>
      </p:sp>
      <p:sp>
        <p:nvSpPr>
          <p:cNvPr id="895" name="object 68"/>
          <p:cNvSpPr txBox="1"/>
          <p:nvPr/>
        </p:nvSpPr>
        <p:spPr>
          <a:xfrm>
            <a:off x="3435687" y="1907426"/>
            <a:ext cx="144780" cy="88900"/>
          </a:xfrm>
          <a:prstGeom prst="rect">
            <a:avLst/>
          </a:prstGeom>
        </p:spPr>
        <p:txBody>
          <a:bodyPr vert="horz" wrap="square" lIns="0" tIns="13970" rIns="0" bIns="0" rtlCol="0">
            <a:spAutoFit/>
          </a:bodyPr>
          <a:lstStyle/>
          <a:p>
            <a:pPr marL="12700">
              <a:lnSpc>
                <a:spcPct val="100000"/>
              </a:lnSpc>
              <a:spcBef>
                <a:spcPts val="110"/>
              </a:spcBef>
            </a:pPr>
            <a:r>
              <a:rPr sz="250" b="1" spc="-20" dirty="0">
                <a:solidFill>
                  <a:srgbClr val="FF0000"/>
                </a:solidFill>
                <a:latin typeface="Calibri"/>
                <a:cs typeface="Calibri"/>
              </a:rPr>
              <a:t>x</a:t>
            </a:r>
            <a:r>
              <a:rPr sz="400" b="1" spc="-75" dirty="0">
                <a:latin typeface="Calibri"/>
                <a:cs typeface="Calibri"/>
              </a:rPr>
              <a:t>G</a:t>
            </a:r>
            <a:r>
              <a:rPr sz="400" b="1" spc="-65" dirty="0">
                <a:latin typeface="Calibri"/>
                <a:cs typeface="Calibri"/>
              </a:rPr>
              <a:t>e</a:t>
            </a:r>
            <a:r>
              <a:rPr sz="400" b="1" spc="-60" dirty="0">
                <a:latin typeface="Calibri"/>
                <a:cs typeface="Calibri"/>
              </a:rPr>
              <a:t>n</a:t>
            </a:r>
            <a:r>
              <a:rPr sz="400" b="1" spc="-25" dirty="0">
                <a:latin typeface="Calibri"/>
                <a:cs typeface="Calibri"/>
              </a:rPr>
              <a:t>i</a:t>
            </a:r>
            <a:r>
              <a:rPr sz="400" b="1" spc="-55" dirty="0">
                <a:latin typeface="Calibri"/>
                <a:cs typeface="Calibri"/>
              </a:rPr>
              <a:t>u</a:t>
            </a:r>
            <a:r>
              <a:rPr sz="400" b="1" spc="-45" dirty="0">
                <a:latin typeface="Calibri"/>
                <a:cs typeface="Calibri"/>
              </a:rPr>
              <a:t>s</a:t>
            </a:r>
            <a:endParaRPr sz="400">
              <a:latin typeface="Calibri"/>
              <a:cs typeface="Calibri"/>
            </a:endParaRPr>
          </a:p>
        </p:txBody>
      </p:sp>
      <p:sp>
        <p:nvSpPr>
          <p:cNvPr id="896" name="object 69"/>
          <p:cNvSpPr/>
          <p:nvPr/>
        </p:nvSpPr>
        <p:spPr>
          <a:xfrm>
            <a:off x="1276688" y="5720215"/>
            <a:ext cx="37465" cy="18415"/>
          </a:xfrm>
          <a:custGeom>
            <a:avLst/>
            <a:gdLst/>
            <a:ahLst/>
            <a:cxnLst/>
            <a:rect l="l" t="t" r="r" b="b"/>
            <a:pathLst>
              <a:path w="37465" h="18414">
                <a:moveTo>
                  <a:pt x="0" y="18287"/>
                </a:moveTo>
                <a:lnTo>
                  <a:pt x="37337" y="18287"/>
                </a:lnTo>
                <a:lnTo>
                  <a:pt x="37337" y="0"/>
                </a:lnTo>
                <a:lnTo>
                  <a:pt x="0" y="0"/>
                </a:lnTo>
                <a:lnTo>
                  <a:pt x="0" y="18287"/>
                </a:lnTo>
                <a:close/>
              </a:path>
            </a:pathLst>
          </a:custGeom>
          <a:solidFill>
            <a:srgbClr val="A6A6A6"/>
          </a:solidFill>
        </p:spPr>
        <p:txBody>
          <a:bodyPr wrap="square" lIns="0" tIns="0" rIns="0" bIns="0" rtlCol="0"/>
          <a:lstStyle/>
          <a:p>
            <a:endParaRPr/>
          </a:p>
        </p:txBody>
      </p:sp>
      <p:sp>
        <p:nvSpPr>
          <p:cNvPr id="897" name="object 70"/>
          <p:cNvSpPr/>
          <p:nvPr/>
        </p:nvSpPr>
        <p:spPr>
          <a:xfrm>
            <a:off x="1276688" y="5718691"/>
            <a:ext cx="39370" cy="3175"/>
          </a:xfrm>
          <a:custGeom>
            <a:avLst/>
            <a:gdLst/>
            <a:ahLst/>
            <a:cxnLst/>
            <a:rect l="l" t="t" r="r" b="b"/>
            <a:pathLst>
              <a:path w="39369" h="3175">
                <a:moveTo>
                  <a:pt x="0" y="3048"/>
                </a:moveTo>
                <a:lnTo>
                  <a:pt x="38862" y="3048"/>
                </a:lnTo>
                <a:lnTo>
                  <a:pt x="38862" y="0"/>
                </a:lnTo>
                <a:lnTo>
                  <a:pt x="0" y="0"/>
                </a:lnTo>
                <a:lnTo>
                  <a:pt x="0" y="3048"/>
                </a:lnTo>
                <a:close/>
              </a:path>
            </a:pathLst>
          </a:custGeom>
          <a:solidFill>
            <a:srgbClr val="4B4B4B"/>
          </a:solidFill>
        </p:spPr>
        <p:txBody>
          <a:bodyPr wrap="square" lIns="0" tIns="0" rIns="0" bIns="0" rtlCol="0"/>
          <a:lstStyle/>
          <a:p>
            <a:endParaRPr/>
          </a:p>
        </p:txBody>
      </p:sp>
      <p:sp>
        <p:nvSpPr>
          <p:cNvPr id="898" name="object 71"/>
          <p:cNvSpPr/>
          <p:nvPr/>
        </p:nvSpPr>
        <p:spPr>
          <a:xfrm>
            <a:off x="1312502" y="5720215"/>
            <a:ext cx="3175" cy="18415"/>
          </a:xfrm>
          <a:custGeom>
            <a:avLst/>
            <a:gdLst/>
            <a:ahLst/>
            <a:cxnLst/>
            <a:rect l="l" t="t" r="r" b="b"/>
            <a:pathLst>
              <a:path w="3175" h="18414">
                <a:moveTo>
                  <a:pt x="0" y="18287"/>
                </a:moveTo>
                <a:lnTo>
                  <a:pt x="3047" y="18287"/>
                </a:lnTo>
                <a:lnTo>
                  <a:pt x="3047" y="0"/>
                </a:lnTo>
                <a:lnTo>
                  <a:pt x="0" y="0"/>
                </a:lnTo>
                <a:lnTo>
                  <a:pt x="0" y="18287"/>
                </a:lnTo>
                <a:close/>
              </a:path>
            </a:pathLst>
          </a:custGeom>
          <a:solidFill>
            <a:srgbClr val="4B4B4B"/>
          </a:solidFill>
        </p:spPr>
        <p:txBody>
          <a:bodyPr wrap="square" lIns="0" tIns="0" rIns="0" bIns="0" rtlCol="0"/>
          <a:lstStyle/>
          <a:p>
            <a:endParaRPr/>
          </a:p>
        </p:txBody>
      </p:sp>
      <p:sp>
        <p:nvSpPr>
          <p:cNvPr id="899" name="object 72"/>
          <p:cNvSpPr/>
          <p:nvPr/>
        </p:nvSpPr>
        <p:spPr>
          <a:xfrm>
            <a:off x="1275163" y="5718691"/>
            <a:ext cx="3175" cy="20320"/>
          </a:xfrm>
          <a:custGeom>
            <a:avLst/>
            <a:gdLst/>
            <a:ahLst/>
            <a:cxnLst/>
            <a:rect l="l" t="t" r="r" b="b"/>
            <a:pathLst>
              <a:path w="3175" h="20320">
                <a:moveTo>
                  <a:pt x="0" y="19811"/>
                </a:moveTo>
                <a:lnTo>
                  <a:pt x="3047" y="19811"/>
                </a:lnTo>
                <a:lnTo>
                  <a:pt x="3047" y="0"/>
                </a:lnTo>
                <a:lnTo>
                  <a:pt x="0" y="0"/>
                </a:lnTo>
                <a:lnTo>
                  <a:pt x="0" y="19811"/>
                </a:lnTo>
                <a:close/>
              </a:path>
            </a:pathLst>
          </a:custGeom>
          <a:solidFill>
            <a:srgbClr val="4B4B4B"/>
          </a:solidFill>
        </p:spPr>
        <p:txBody>
          <a:bodyPr wrap="square" lIns="0" tIns="0" rIns="0" bIns="0" rtlCol="0"/>
          <a:lstStyle/>
          <a:p>
            <a:endParaRPr/>
          </a:p>
        </p:txBody>
      </p:sp>
      <p:sp>
        <p:nvSpPr>
          <p:cNvPr id="900" name="object 73"/>
          <p:cNvSpPr/>
          <p:nvPr/>
        </p:nvSpPr>
        <p:spPr>
          <a:xfrm>
            <a:off x="1182962" y="5720215"/>
            <a:ext cx="37465" cy="18415"/>
          </a:xfrm>
          <a:custGeom>
            <a:avLst/>
            <a:gdLst/>
            <a:ahLst/>
            <a:cxnLst/>
            <a:rect l="l" t="t" r="r" b="b"/>
            <a:pathLst>
              <a:path w="37465" h="18414">
                <a:moveTo>
                  <a:pt x="0" y="18287"/>
                </a:moveTo>
                <a:lnTo>
                  <a:pt x="37337" y="18287"/>
                </a:lnTo>
                <a:lnTo>
                  <a:pt x="37337" y="0"/>
                </a:lnTo>
                <a:lnTo>
                  <a:pt x="0" y="0"/>
                </a:lnTo>
                <a:lnTo>
                  <a:pt x="0" y="18287"/>
                </a:lnTo>
                <a:close/>
              </a:path>
            </a:pathLst>
          </a:custGeom>
          <a:solidFill>
            <a:srgbClr val="A6A6A6"/>
          </a:solidFill>
        </p:spPr>
        <p:txBody>
          <a:bodyPr wrap="square" lIns="0" tIns="0" rIns="0" bIns="0" rtlCol="0"/>
          <a:lstStyle/>
          <a:p>
            <a:endParaRPr/>
          </a:p>
        </p:txBody>
      </p:sp>
      <p:sp>
        <p:nvSpPr>
          <p:cNvPr id="901" name="object 74"/>
          <p:cNvSpPr/>
          <p:nvPr/>
        </p:nvSpPr>
        <p:spPr>
          <a:xfrm>
            <a:off x="1182962" y="5718691"/>
            <a:ext cx="39370" cy="3175"/>
          </a:xfrm>
          <a:custGeom>
            <a:avLst/>
            <a:gdLst/>
            <a:ahLst/>
            <a:cxnLst/>
            <a:rect l="l" t="t" r="r" b="b"/>
            <a:pathLst>
              <a:path w="39369" h="3175">
                <a:moveTo>
                  <a:pt x="0" y="3048"/>
                </a:moveTo>
                <a:lnTo>
                  <a:pt x="38862" y="3048"/>
                </a:lnTo>
                <a:lnTo>
                  <a:pt x="38862" y="0"/>
                </a:lnTo>
                <a:lnTo>
                  <a:pt x="0" y="0"/>
                </a:lnTo>
                <a:lnTo>
                  <a:pt x="0" y="3048"/>
                </a:lnTo>
                <a:close/>
              </a:path>
            </a:pathLst>
          </a:custGeom>
          <a:solidFill>
            <a:srgbClr val="4B4B4B"/>
          </a:solidFill>
        </p:spPr>
        <p:txBody>
          <a:bodyPr wrap="square" lIns="0" tIns="0" rIns="0" bIns="0" rtlCol="0"/>
          <a:lstStyle/>
          <a:p>
            <a:endParaRPr/>
          </a:p>
        </p:txBody>
      </p:sp>
      <p:sp>
        <p:nvSpPr>
          <p:cNvPr id="902" name="object 75"/>
          <p:cNvSpPr/>
          <p:nvPr/>
        </p:nvSpPr>
        <p:spPr>
          <a:xfrm>
            <a:off x="1218776" y="5720215"/>
            <a:ext cx="3175" cy="18415"/>
          </a:xfrm>
          <a:custGeom>
            <a:avLst/>
            <a:gdLst/>
            <a:ahLst/>
            <a:cxnLst/>
            <a:rect l="l" t="t" r="r" b="b"/>
            <a:pathLst>
              <a:path w="3175" h="18414">
                <a:moveTo>
                  <a:pt x="0" y="18287"/>
                </a:moveTo>
                <a:lnTo>
                  <a:pt x="3047" y="18287"/>
                </a:lnTo>
                <a:lnTo>
                  <a:pt x="3047" y="0"/>
                </a:lnTo>
                <a:lnTo>
                  <a:pt x="0" y="0"/>
                </a:lnTo>
                <a:lnTo>
                  <a:pt x="0" y="18287"/>
                </a:lnTo>
                <a:close/>
              </a:path>
            </a:pathLst>
          </a:custGeom>
          <a:solidFill>
            <a:srgbClr val="4B4B4B"/>
          </a:solidFill>
        </p:spPr>
        <p:txBody>
          <a:bodyPr wrap="square" lIns="0" tIns="0" rIns="0" bIns="0" rtlCol="0"/>
          <a:lstStyle/>
          <a:p>
            <a:endParaRPr/>
          </a:p>
        </p:txBody>
      </p:sp>
      <p:sp>
        <p:nvSpPr>
          <p:cNvPr id="903" name="object 76"/>
          <p:cNvSpPr/>
          <p:nvPr/>
        </p:nvSpPr>
        <p:spPr>
          <a:xfrm>
            <a:off x="1181438" y="5718691"/>
            <a:ext cx="3175" cy="20320"/>
          </a:xfrm>
          <a:custGeom>
            <a:avLst/>
            <a:gdLst/>
            <a:ahLst/>
            <a:cxnLst/>
            <a:rect l="l" t="t" r="r" b="b"/>
            <a:pathLst>
              <a:path w="3175" h="20320">
                <a:moveTo>
                  <a:pt x="0" y="19811"/>
                </a:moveTo>
                <a:lnTo>
                  <a:pt x="3047" y="19811"/>
                </a:lnTo>
                <a:lnTo>
                  <a:pt x="3047" y="0"/>
                </a:lnTo>
                <a:lnTo>
                  <a:pt x="0" y="0"/>
                </a:lnTo>
                <a:lnTo>
                  <a:pt x="0" y="19811"/>
                </a:lnTo>
                <a:close/>
              </a:path>
            </a:pathLst>
          </a:custGeom>
          <a:solidFill>
            <a:srgbClr val="4B4B4B"/>
          </a:solidFill>
        </p:spPr>
        <p:txBody>
          <a:bodyPr wrap="square" lIns="0" tIns="0" rIns="0" bIns="0" rtlCol="0"/>
          <a:lstStyle/>
          <a:p>
            <a:endParaRPr/>
          </a:p>
        </p:txBody>
      </p:sp>
      <p:sp>
        <p:nvSpPr>
          <p:cNvPr id="904" name="object 77"/>
          <p:cNvSpPr/>
          <p:nvPr/>
        </p:nvSpPr>
        <p:spPr>
          <a:xfrm>
            <a:off x="1189057" y="5724025"/>
            <a:ext cx="6985" cy="14604"/>
          </a:xfrm>
          <a:custGeom>
            <a:avLst/>
            <a:gdLst/>
            <a:ahLst/>
            <a:cxnLst/>
            <a:rect l="l" t="t" r="r" b="b"/>
            <a:pathLst>
              <a:path w="6984" h="14604">
                <a:moveTo>
                  <a:pt x="0" y="14478"/>
                </a:moveTo>
                <a:lnTo>
                  <a:pt x="6857" y="14478"/>
                </a:lnTo>
                <a:lnTo>
                  <a:pt x="6857" y="0"/>
                </a:lnTo>
                <a:lnTo>
                  <a:pt x="0" y="0"/>
                </a:lnTo>
                <a:lnTo>
                  <a:pt x="0" y="14478"/>
                </a:lnTo>
                <a:close/>
              </a:path>
            </a:pathLst>
          </a:custGeom>
          <a:solidFill>
            <a:srgbClr val="FFFFFF"/>
          </a:solidFill>
        </p:spPr>
        <p:txBody>
          <a:bodyPr wrap="square" lIns="0" tIns="0" rIns="0" bIns="0" rtlCol="0"/>
          <a:lstStyle/>
          <a:p>
            <a:endParaRPr/>
          </a:p>
        </p:txBody>
      </p:sp>
      <p:sp>
        <p:nvSpPr>
          <p:cNvPr id="905" name="object 78"/>
          <p:cNvSpPr/>
          <p:nvPr/>
        </p:nvSpPr>
        <p:spPr>
          <a:xfrm>
            <a:off x="1189057" y="5722501"/>
            <a:ext cx="8890" cy="3175"/>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a:p>
        </p:txBody>
      </p:sp>
      <p:sp>
        <p:nvSpPr>
          <p:cNvPr id="906" name="object 79"/>
          <p:cNvSpPr/>
          <p:nvPr/>
        </p:nvSpPr>
        <p:spPr>
          <a:xfrm>
            <a:off x="1194391" y="5724025"/>
            <a:ext cx="3175" cy="14604"/>
          </a:xfrm>
          <a:custGeom>
            <a:avLst/>
            <a:gdLst/>
            <a:ahLst/>
            <a:cxnLst/>
            <a:rect l="l" t="t" r="r" b="b"/>
            <a:pathLst>
              <a:path w="3175" h="14604">
                <a:moveTo>
                  <a:pt x="0" y="14478"/>
                </a:moveTo>
                <a:lnTo>
                  <a:pt x="3047" y="14478"/>
                </a:lnTo>
                <a:lnTo>
                  <a:pt x="3047" y="0"/>
                </a:lnTo>
                <a:lnTo>
                  <a:pt x="0" y="0"/>
                </a:lnTo>
                <a:lnTo>
                  <a:pt x="0" y="14478"/>
                </a:lnTo>
                <a:close/>
              </a:path>
            </a:pathLst>
          </a:custGeom>
          <a:solidFill>
            <a:srgbClr val="FFFFFF"/>
          </a:solidFill>
        </p:spPr>
        <p:txBody>
          <a:bodyPr wrap="square" lIns="0" tIns="0" rIns="0" bIns="0" rtlCol="0"/>
          <a:lstStyle/>
          <a:p>
            <a:endParaRPr/>
          </a:p>
        </p:txBody>
      </p:sp>
      <p:sp>
        <p:nvSpPr>
          <p:cNvPr id="907" name="object 80"/>
          <p:cNvSpPr/>
          <p:nvPr/>
        </p:nvSpPr>
        <p:spPr>
          <a:xfrm>
            <a:off x="1187533" y="5736979"/>
            <a:ext cx="8890" cy="1905"/>
          </a:xfrm>
          <a:custGeom>
            <a:avLst/>
            <a:gdLst/>
            <a:ahLst/>
            <a:cxnLst/>
            <a:rect l="l" t="t" r="r" b="b"/>
            <a:pathLst>
              <a:path w="8890" h="1904">
                <a:moveTo>
                  <a:pt x="0" y="1524"/>
                </a:moveTo>
                <a:lnTo>
                  <a:pt x="8381" y="1524"/>
                </a:lnTo>
                <a:lnTo>
                  <a:pt x="8381" y="0"/>
                </a:lnTo>
                <a:lnTo>
                  <a:pt x="0" y="0"/>
                </a:lnTo>
                <a:lnTo>
                  <a:pt x="0" y="1524"/>
                </a:lnTo>
                <a:close/>
              </a:path>
            </a:pathLst>
          </a:custGeom>
          <a:solidFill>
            <a:srgbClr val="FFFFFF"/>
          </a:solidFill>
        </p:spPr>
        <p:txBody>
          <a:bodyPr wrap="square" lIns="0" tIns="0" rIns="0" bIns="0" rtlCol="0"/>
          <a:lstStyle/>
          <a:p>
            <a:endParaRPr/>
          </a:p>
        </p:txBody>
      </p:sp>
      <p:sp>
        <p:nvSpPr>
          <p:cNvPr id="908" name="object 81"/>
          <p:cNvSpPr/>
          <p:nvPr/>
        </p:nvSpPr>
        <p:spPr>
          <a:xfrm>
            <a:off x="1187533" y="5722501"/>
            <a:ext cx="3175" cy="16510"/>
          </a:xfrm>
          <a:custGeom>
            <a:avLst/>
            <a:gdLst/>
            <a:ahLst/>
            <a:cxnLst/>
            <a:rect l="l" t="t" r="r" b="b"/>
            <a:pathLst>
              <a:path w="3175" h="16510">
                <a:moveTo>
                  <a:pt x="0" y="16002"/>
                </a:moveTo>
                <a:lnTo>
                  <a:pt x="3048" y="16002"/>
                </a:lnTo>
                <a:lnTo>
                  <a:pt x="3048" y="0"/>
                </a:lnTo>
                <a:lnTo>
                  <a:pt x="0" y="0"/>
                </a:lnTo>
                <a:lnTo>
                  <a:pt x="0" y="16002"/>
                </a:lnTo>
                <a:close/>
              </a:path>
            </a:pathLst>
          </a:custGeom>
          <a:solidFill>
            <a:srgbClr val="FFFFFF"/>
          </a:solidFill>
        </p:spPr>
        <p:txBody>
          <a:bodyPr wrap="square" lIns="0" tIns="0" rIns="0" bIns="0" rtlCol="0"/>
          <a:lstStyle/>
          <a:p>
            <a:endParaRPr/>
          </a:p>
        </p:txBody>
      </p:sp>
      <p:sp>
        <p:nvSpPr>
          <p:cNvPr id="909" name="object 82"/>
          <p:cNvSpPr/>
          <p:nvPr/>
        </p:nvSpPr>
        <p:spPr>
          <a:xfrm>
            <a:off x="1286593" y="5724025"/>
            <a:ext cx="6350" cy="14604"/>
          </a:xfrm>
          <a:custGeom>
            <a:avLst/>
            <a:gdLst/>
            <a:ahLst/>
            <a:cxnLst/>
            <a:rect l="l" t="t" r="r" b="b"/>
            <a:pathLst>
              <a:path w="6350" h="14604">
                <a:moveTo>
                  <a:pt x="0" y="14478"/>
                </a:moveTo>
                <a:lnTo>
                  <a:pt x="6095" y="14478"/>
                </a:lnTo>
                <a:lnTo>
                  <a:pt x="6095" y="0"/>
                </a:lnTo>
                <a:lnTo>
                  <a:pt x="0" y="0"/>
                </a:lnTo>
                <a:lnTo>
                  <a:pt x="0" y="14478"/>
                </a:lnTo>
                <a:close/>
              </a:path>
            </a:pathLst>
          </a:custGeom>
          <a:solidFill>
            <a:srgbClr val="FFFFFF"/>
          </a:solidFill>
        </p:spPr>
        <p:txBody>
          <a:bodyPr wrap="square" lIns="0" tIns="0" rIns="0" bIns="0" rtlCol="0"/>
          <a:lstStyle/>
          <a:p>
            <a:endParaRPr/>
          </a:p>
        </p:txBody>
      </p:sp>
      <p:sp>
        <p:nvSpPr>
          <p:cNvPr id="910" name="object 83"/>
          <p:cNvSpPr/>
          <p:nvPr/>
        </p:nvSpPr>
        <p:spPr>
          <a:xfrm>
            <a:off x="1286593" y="5722501"/>
            <a:ext cx="7620" cy="3175"/>
          </a:xfrm>
          <a:custGeom>
            <a:avLst/>
            <a:gdLst/>
            <a:ahLst/>
            <a:cxnLst/>
            <a:rect l="l" t="t" r="r" b="b"/>
            <a:pathLst>
              <a:path w="7619" h="3175">
                <a:moveTo>
                  <a:pt x="0" y="3048"/>
                </a:moveTo>
                <a:lnTo>
                  <a:pt x="7620" y="3048"/>
                </a:lnTo>
                <a:lnTo>
                  <a:pt x="7620" y="0"/>
                </a:lnTo>
                <a:lnTo>
                  <a:pt x="0" y="0"/>
                </a:lnTo>
                <a:lnTo>
                  <a:pt x="0" y="3048"/>
                </a:lnTo>
                <a:close/>
              </a:path>
            </a:pathLst>
          </a:custGeom>
          <a:solidFill>
            <a:srgbClr val="FFFFFF"/>
          </a:solidFill>
        </p:spPr>
        <p:txBody>
          <a:bodyPr wrap="square" lIns="0" tIns="0" rIns="0" bIns="0" rtlCol="0"/>
          <a:lstStyle/>
          <a:p>
            <a:endParaRPr/>
          </a:p>
        </p:txBody>
      </p:sp>
      <p:sp>
        <p:nvSpPr>
          <p:cNvPr id="911" name="object 84"/>
          <p:cNvSpPr/>
          <p:nvPr/>
        </p:nvSpPr>
        <p:spPr>
          <a:xfrm>
            <a:off x="1291166" y="5724025"/>
            <a:ext cx="3175" cy="14604"/>
          </a:xfrm>
          <a:custGeom>
            <a:avLst/>
            <a:gdLst/>
            <a:ahLst/>
            <a:cxnLst/>
            <a:rect l="l" t="t" r="r" b="b"/>
            <a:pathLst>
              <a:path w="3175" h="14604">
                <a:moveTo>
                  <a:pt x="0" y="14478"/>
                </a:moveTo>
                <a:lnTo>
                  <a:pt x="3048" y="14478"/>
                </a:lnTo>
                <a:lnTo>
                  <a:pt x="3048" y="0"/>
                </a:lnTo>
                <a:lnTo>
                  <a:pt x="0" y="0"/>
                </a:lnTo>
                <a:lnTo>
                  <a:pt x="0" y="14478"/>
                </a:lnTo>
                <a:close/>
              </a:path>
            </a:pathLst>
          </a:custGeom>
          <a:solidFill>
            <a:srgbClr val="FFFFFF"/>
          </a:solidFill>
        </p:spPr>
        <p:txBody>
          <a:bodyPr wrap="square" lIns="0" tIns="0" rIns="0" bIns="0" rtlCol="0"/>
          <a:lstStyle/>
          <a:p>
            <a:endParaRPr/>
          </a:p>
        </p:txBody>
      </p:sp>
      <p:sp>
        <p:nvSpPr>
          <p:cNvPr id="912" name="object 85"/>
          <p:cNvSpPr/>
          <p:nvPr/>
        </p:nvSpPr>
        <p:spPr>
          <a:xfrm>
            <a:off x="1285069" y="5736979"/>
            <a:ext cx="7620" cy="1905"/>
          </a:xfrm>
          <a:custGeom>
            <a:avLst/>
            <a:gdLst/>
            <a:ahLst/>
            <a:cxnLst/>
            <a:rect l="l" t="t" r="r" b="b"/>
            <a:pathLst>
              <a:path w="7619" h="1904">
                <a:moveTo>
                  <a:pt x="0" y="1524"/>
                </a:moveTo>
                <a:lnTo>
                  <a:pt x="7619" y="1524"/>
                </a:lnTo>
                <a:lnTo>
                  <a:pt x="7619" y="0"/>
                </a:lnTo>
                <a:lnTo>
                  <a:pt x="0" y="0"/>
                </a:lnTo>
                <a:lnTo>
                  <a:pt x="0" y="1524"/>
                </a:lnTo>
                <a:close/>
              </a:path>
            </a:pathLst>
          </a:custGeom>
          <a:solidFill>
            <a:srgbClr val="FFFFFF"/>
          </a:solidFill>
        </p:spPr>
        <p:txBody>
          <a:bodyPr wrap="square" lIns="0" tIns="0" rIns="0" bIns="0" rtlCol="0"/>
          <a:lstStyle/>
          <a:p>
            <a:endParaRPr/>
          </a:p>
        </p:txBody>
      </p:sp>
      <p:sp>
        <p:nvSpPr>
          <p:cNvPr id="913" name="object 86"/>
          <p:cNvSpPr/>
          <p:nvPr/>
        </p:nvSpPr>
        <p:spPr>
          <a:xfrm>
            <a:off x="1285069" y="5722501"/>
            <a:ext cx="3175" cy="16510"/>
          </a:xfrm>
          <a:custGeom>
            <a:avLst/>
            <a:gdLst/>
            <a:ahLst/>
            <a:cxnLst/>
            <a:rect l="l" t="t" r="r" b="b"/>
            <a:pathLst>
              <a:path w="3175" h="16510">
                <a:moveTo>
                  <a:pt x="0" y="16002"/>
                </a:moveTo>
                <a:lnTo>
                  <a:pt x="3047" y="16002"/>
                </a:lnTo>
                <a:lnTo>
                  <a:pt x="3047" y="0"/>
                </a:lnTo>
                <a:lnTo>
                  <a:pt x="0" y="0"/>
                </a:lnTo>
                <a:lnTo>
                  <a:pt x="0" y="16002"/>
                </a:lnTo>
                <a:close/>
              </a:path>
            </a:pathLst>
          </a:custGeom>
          <a:solidFill>
            <a:srgbClr val="FFFFFF"/>
          </a:solidFill>
        </p:spPr>
        <p:txBody>
          <a:bodyPr wrap="square" lIns="0" tIns="0" rIns="0" bIns="0" rtlCol="0"/>
          <a:lstStyle/>
          <a:p>
            <a:endParaRPr/>
          </a:p>
        </p:txBody>
      </p:sp>
      <p:sp>
        <p:nvSpPr>
          <p:cNvPr id="914" name="object 87"/>
          <p:cNvSpPr/>
          <p:nvPr/>
        </p:nvSpPr>
        <p:spPr>
          <a:xfrm>
            <a:off x="1762843" y="6085213"/>
            <a:ext cx="188595" cy="262255"/>
          </a:xfrm>
          <a:custGeom>
            <a:avLst/>
            <a:gdLst/>
            <a:ahLst/>
            <a:cxnLst/>
            <a:rect l="l" t="t" r="r" b="b"/>
            <a:pathLst>
              <a:path w="188594" h="262254">
                <a:moveTo>
                  <a:pt x="92202" y="0"/>
                </a:moveTo>
                <a:lnTo>
                  <a:pt x="63246" y="0"/>
                </a:lnTo>
                <a:lnTo>
                  <a:pt x="41148" y="2285"/>
                </a:lnTo>
                <a:lnTo>
                  <a:pt x="9144" y="28193"/>
                </a:lnTo>
                <a:lnTo>
                  <a:pt x="0" y="96773"/>
                </a:lnTo>
                <a:lnTo>
                  <a:pt x="110" y="144017"/>
                </a:lnTo>
                <a:lnTo>
                  <a:pt x="1524" y="192785"/>
                </a:lnTo>
                <a:lnTo>
                  <a:pt x="5334" y="230885"/>
                </a:lnTo>
                <a:lnTo>
                  <a:pt x="24384" y="262127"/>
                </a:lnTo>
                <a:lnTo>
                  <a:pt x="32004" y="259841"/>
                </a:lnTo>
                <a:lnTo>
                  <a:pt x="61722" y="233171"/>
                </a:lnTo>
                <a:lnTo>
                  <a:pt x="89154" y="195833"/>
                </a:lnTo>
                <a:lnTo>
                  <a:pt x="122682" y="144017"/>
                </a:lnTo>
                <a:lnTo>
                  <a:pt x="173736" y="61721"/>
                </a:lnTo>
                <a:lnTo>
                  <a:pt x="188214" y="27431"/>
                </a:lnTo>
                <a:lnTo>
                  <a:pt x="188214" y="19811"/>
                </a:lnTo>
                <a:lnTo>
                  <a:pt x="132588" y="1523"/>
                </a:lnTo>
                <a:lnTo>
                  <a:pt x="92202" y="0"/>
                </a:lnTo>
                <a:close/>
              </a:path>
            </a:pathLst>
          </a:custGeom>
          <a:solidFill>
            <a:srgbClr val="F5F5F5"/>
          </a:solidFill>
        </p:spPr>
        <p:txBody>
          <a:bodyPr wrap="square" lIns="0" tIns="0" rIns="0" bIns="0" rtlCol="0"/>
          <a:lstStyle/>
          <a:p>
            <a:endParaRPr/>
          </a:p>
        </p:txBody>
      </p:sp>
      <p:sp>
        <p:nvSpPr>
          <p:cNvPr id="915" name="object 88"/>
          <p:cNvSpPr/>
          <p:nvPr/>
        </p:nvSpPr>
        <p:spPr>
          <a:xfrm>
            <a:off x="1761320" y="6083689"/>
            <a:ext cx="191770" cy="265430"/>
          </a:xfrm>
          <a:custGeom>
            <a:avLst/>
            <a:gdLst/>
            <a:ahLst/>
            <a:cxnLst/>
            <a:rect l="l" t="t" r="r" b="b"/>
            <a:pathLst>
              <a:path w="191769" h="265429">
                <a:moveTo>
                  <a:pt x="93726" y="0"/>
                </a:moveTo>
                <a:lnTo>
                  <a:pt x="64770" y="0"/>
                </a:lnTo>
                <a:lnTo>
                  <a:pt x="42672" y="2285"/>
                </a:lnTo>
                <a:lnTo>
                  <a:pt x="33528" y="5333"/>
                </a:lnTo>
                <a:lnTo>
                  <a:pt x="25908" y="8381"/>
                </a:lnTo>
                <a:lnTo>
                  <a:pt x="25146" y="9143"/>
                </a:lnTo>
                <a:lnTo>
                  <a:pt x="19050" y="14477"/>
                </a:lnTo>
                <a:lnTo>
                  <a:pt x="13716" y="20573"/>
                </a:lnTo>
                <a:lnTo>
                  <a:pt x="12954" y="20573"/>
                </a:lnTo>
                <a:lnTo>
                  <a:pt x="9144" y="28955"/>
                </a:lnTo>
                <a:lnTo>
                  <a:pt x="9144" y="29717"/>
                </a:lnTo>
                <a:lnTo>
                  <a:pt x="5334" y="39623"/>
                </a:lnTo>
                <a:lnTo>
                  <a:pt x="1524" y="64007"/>
                </a:lnTo>
                <a:lnTo>
                  <a:pt x="0" y="98297"/>
                </a:lnTo>
                <a:lnTo>
                  <a:pt x="88" y="144779"/>
                </a:lnTo>
                <a:lnTo>
                  <a:pt x="1524" y="194309"/>
                </a:lnTo>
                <a:lnTo>
                  <a:pt x="5334" y="232409"/>
                </a:lnTo>
                <a:lnTo>
                  <a:pt x="5334" y="233171"/>
                </a:lnTo>
                <a:lnTo>
                  <a:pt x="9144" y="246887"/>
                </a:lnTo>
                <a:lnTo>
                  <a:pt x="12954" y="256031"/>
                </a:lnTo>
                <a:lnTo>
                  <a:pt x="13716" y="256793"/>
                </a:lnTo>
                <a:lnTo>
                  <a:pt x="19050" y="262889"/>
                </a:lnTo>
                <a:lnTo>
                  <a:pt x="19812" y="262889"/>
                </a:lnTo>
                <a:lnTo>
                  <a:pt x="25908" y="265175"/>
                </a:lnTo>
                <a:lnTo>
                  <a:pt x="26670" y="265175"/>
                </a:lnTo>
                <a:lnTo>
                  <a:pt x="34290" y="262889"/>
                </a:lnTo>
                <a:lnTo>
                  <a:pt x="35487" y="262127"/>
                </a:lnTo>
                <a:lnTo>
                  <a:pt x="25908" y="262127"/>
                </a:lnTo>
                <a:lnTo>
                  <a:pt x="26331" y="262000"/>
                </a:lnTo>
                <a:lnTo>
                  <a:pt x="22606" y="260603"/>
                </a:lnTo>
                <a:lnTo>
                  <a:pt x="21336" y="260603"/>
                </a:lnTo>
                <a:lnTo>
                  <a:pt x="20627" y="259895"/>
                </a:lnTo>
                <a:lnTo>
                  <a:pt x="16002" y="254507"/>
                </a:lnTo>
                <a:lnTo>
                  <a:pt x="12509" y="246125"/>
                </a:lnTo>
                <a:lnTo>
                  <a:pt x="12192" y="246125"/>
                </a:lnTo>
                <a:lnTo>
                  <a:pt x="8382" y="232409"/>
                </a:lnTo>
                <a:lnTo>
                  <a:pt x="4572" y="194309"/>
                </a:lnTo>
                <a:lnTo>
                  <a:pt x="3136" y="144779"/>
                </a:lnTo>
                <a:lnTo>
                  <a:pt x="3048" y="98297"/>
                </a:lnTo>
                <a:lnTo>
                  <a:pt x="4572" y="64007"/>
                </a:lnTo>
                <a:lnTo>
                  <a:pt x="8382" y="40385"/>
                </a:lnTo>
                <a:lnTo>
                  <a:pt x="12192" y="30479"/>
                </a:lnTo>
                <a:lnTo>
                  <a:pt x="16002" y="22097"/>
                </a:lnTo>
                <a:lnTo>
                  <a:pt x="16668" y="22097"/>
                </a:lnTo>
                <a:lnTo>
                  <a:pt x="21336" y="16763"/>
                </a:lnTo>
                <a:lnTo>
                  <a:pt x="27432" y="11429"/>
                </a:lnTo>
                <a:lnTo>
                  <a:pt x="26670" y="11429"/>
                </a:lnTo>
                <a:lnTo>
                  <a:pt x="34290" y="8381"/>
                </a:lnTo>
                <a:lnTo>
                  <a:pt x="43434" y="5333"/>
                </a:lnTo>
                <a:lnTo>
                  <a:pt x="42672" y="5333"/>
                </a:lnTo>
                <a:lnTo>
                  <a:pt x="64770" y="3047"/>
                </a:lnTo>
                <a:lnTo>
                  <a:pt x="148590" y="3047"/>
                </a:lnTo>
                <a:lnTo>
                  <a:pt x="134112" y="1523"/>
                </a:lnTo>
                <a:lnTo>
                  <a:pt x="93726" y="0"/>
                </a:lnTo>
                <a:close/>
              </a:path>
              <a:path w="191769" h="265429">
                <a:moveTo>
                  <a:pt x="26331" y="262000"/>
                </a:moveTo>
                <a:lnTo>
                  <a:pt x="25908" y="262127"/>
                </a:lnTo>
                <a:lnTo>
                  <a:pt x="26670" y="262127"/>
                </a:lnTo>
                <a:lnTo>
                  <a:pt x="26331" y="262000"/>
                </a:lnTo>
                <a:close/>
              </a:path>
              <a:path w="191769" h="265429">
                <a:moveTo>
                  <a:pt x="33528" y="259841"/>
                </a:moveTo>
                <a:lnTo>
                  <a:pt x="26331" y="262000"/>
                </a:lnTo>
                <a:lnTo>
                  <a:pt x="26670" y="262127"/>
                </a:lnTo>
                <a:lnTo>
                  <a:pt x="35487" y="262127"/>
                </a:lnTo>
                <a:lnTo>
                  <a:pt x="37882" y="260603"/>
                </a:lnTo>
                <a:lnTo>
                  <a:pt x="32766" y="260603"/>
                </a:lnTo>
                <a:lnTo>
                  <a:pt x="33528" y="259841"/>
                </a:lnTo>
                <a:close/>
              </a:path>
              <a:path w="191769" h="265429">
                <a:moveTo>
                  <a:pt x="20574" y="259841"/>
                </a:moveTo>
                <a:lnTo>
                  <a:pt x="21336" y="260603"/>
                </a:lnTo>
                <a:lnTo>
                  <a:pt x="20715" y="259895"/>
                </a:lnTo>
                <a:lnTo>
                  <a:pt x="20574" y="259841"/>
                </a:lnTo>
                <a:close/>
              </a:path>
              <a:path w="191769" h="265429">
                <a:moveTo>
                  <a:pt x="20715" y="259895"/>
                </a:moveTo>
                <a:lnTo>
                  <a:pt x="21336" y="260603"/>
                </a:lnTo>
                <a:lnTo>
                  <a:pt x="22606" y="260603"/>
                </a:lnTo>
                <a:lnTo>
                  <a:pt x="20715" y="259895"/>
                </a:lnTo>
                <a:close/>
              </a:path>
              <a:path w="191769" h="265429">
                <a:moveTo>
                  <a:pt x="185928" y="37337"/>
                </a:moveTo>
                <a:lnTo>
                  <a:pt x="173736" y="62483"/>
                </a:lnTo>
                <a:lnTo>
                  <a:pt x="174498" y="62483"/>
                </a:lnTo>
                <a:lnTo>
                  <a:pt x="123444" y="144779"/>
                </a:lnTo>
                <a:lnTo>
                  <a:pt x="89916" y="196595"/>
                </a:lnTo>
                <a:lnTo>
                  <a:pt x="62484" y="233933"/>
                </a:lnTo>
                <a:lnTo>
                  <a:pt x="32766" y="260603"/>
                </a:lnTo>
                <a:lnTo>
                  <a:pt x="37882" y="260603"/>
                </a:lnTo>
                <a:lnTo>
                  <a:pt x="42672" y="257555"/>
                </a:lnTo>
                <a:lnTo>
                  <a:pt x="43434" y="257555"/>
                </a:lnTo>
                <a:lnTo>
                  <a:pt x="53340" y="248411"/>
                </a:lnTo>
                <a:lnTo>
                  <a:pt x="64770" y="236219"/>
                </a:lnTo>
                <a:lnTo>
                  <a:pt x="64770" y="235457"/>
                </a:lnTo>
                <a:lnTo>
                  <a:pt x="92202" y="198119"/>
                </a:lnTo>
                <a:lnTo>
                  <a:pt x="125730" y="146303"/>
                </a:lnTo>
                <a:lnTo>
                  <a:pt x="176784" y="64007"/>
                </a:lnTo>
                <a:lnTo>
                  <a:pt x="188976" y="38861"/>
                </a:lnTo>
                <a:lnTo>
                  <a:pt x="189166" y="38099"/>
                </a:lnTo>
                <a:lnTo>
                  <a:pt x="185928" y="38099"/>
                </a:lnTo>
                <a:lnTo>
                  <a:pt x="185928" y="37337"/>
                </a:lnTo>
                <a:close/>
              </a:path>
              <a:path w="191769" h="265429">
                <a:moveTo>
                  <a:pt x="20669" y="259841"/>
                </a:moveTo>
                <a:close/>
              </a:path>
              <a:path w="191769" h="265429">
                <a:moveTo>
                  <a:pt x="12192" y="245363"/>
                </a:moveTo>
                <a:lnTo>
                  <a:pt x="12192" y="246125"/>
                </a:lnTo>
                <a:lnTo>
                  <a:pt x="12509" y="246125"/>
                </a:lnTo>
                <a:lnTo>
                  <a:pt x="12192" y="245363"/>
                </a:lnTo>
                <a:close/>
              </a:path>
              <a:path w="191769" h="265429">
                <a:moveTo>
                  <a:pt x="4691" y="64007"/>
                </a:moveTo>
                <a:lnTo>
                  <a:pt x="4572" y="64769"/>
                </a:lnTo>
                <a:lnTo>
                  <a:pt x="4691" y="64007"/>
                </a:lnTo>
                <a:close/>
              </a:path>
              <a:path w="191769" h="265429">
                <a:moveTo>
                  <a:pt x="191262" y="21335"/>
                </a:moveTo>
                <a:lnTo>
                  <a:pt x="188214" y="21335"/>
                </a:lnTo>
                <a:lnTo>
                  <a:pt x="188214" y="28955"/>
                </a:lnTo>
                <a:lnTo>
                  <a:pt x="185928" y="38099"/>
                </a:lnTo>
                <a:lnTo>
                  <a:pt x="189166" y="38099"/>
                </a:lnTo>
                <a:lnTo>
                  <a:pt x="191262" y="29717"/>
                </a:lnTo>
                <a:lnTo>
                  <a:pt x="191262" y="21335"/>
                </a:lnTo>
                <a:close/>
              </a:path>
              <a:path w="191769" h="265429">
                <a:moveTo>
                  <a:pt x="16668" y="22097"/>
                </a:moveTo>
                <a:lnTo>
                  <a:pt x="16002" y="22097"/>
                </a:lnTo>
                <a:lnTo>
                  <a:pt x="16002" y="22859"/>
                </a:lnTo>
                <a:lnTo>
                  <a:pt x="16668" y="22097"/>
                </a:lnTo>
                <a:close/>
              </a:path>
              <a:path w="191769" h="265429">
                <a:moveTo>
                  <a:pt x="185335" y="16340"/>
                </a:moveTo>
                <a:lnTo>
                  <a:pt x="188214" y="22097"/>
                </a:lnTo>
                <a:lnTo>
                  <a:pt x="188214" y="21335"/>
                </a:lnTo>
                <a:lnTo>
                  <a:pt x="191262" y="21335"/>
                </a:lnTo>
                <a:lnTo>
                  <a:pt x="191262" y="20573"/>
                </a:lnTo>
                <a:lnTo>
                  <a:pt x="189357" y="16763"/>
                </a:lnTo>
                <a:lnTo>
                  <a:pt x="185928" y="16763"/>
                </a:lnTo>
                <a:lnTo>
                  <a:pt x="185335" y="16340"/>
                </a:lnTo>
                <a:close/>
              </a:path>
              <a:path w="191769" h="265429">
                <a:moveTo>
                  <a:pt x="185166" y="16001"/>
                </a:moveTo>
                <a:lnTo>
                  <a:pt x="185335" y="16340"/>
                </a:lnTo>
                <a:lnTo>
                  <a:pt x="185928" y="16763"/>
                </a:lnTo>
                <a:lnTo>
                  <a:pt x="185166" y="16001"/>
                </a:lnTo>
                <a:close/>
              </a:path>
              <a:path w="191769" h="265429">
                <a:moveTo>
                  <a:pt x="188976" y="16001"/>
                </a:moveTo>
                <a:lnTo>
                  <a:pt x="185166" y="16001"/>
                </a:lnTo>
                <a:lnTo>
                  <a:pt x="185928" y="16763"/>
                </a:lnTo>
                <a:lnTo>
                  <a:pt x="189357" y="16763"/>
                </a:lnTo>
                <a:lnTo>
                  <a:pt x="188976" y="16001"/>
                </a:lnTo>
                <a:close/>
              </a:path>
              <a:path w="191769" h="265429">
                <a:moveTo>
                  <a:pt x="148590" y="3047"/>
                </a:moveTo>
                <a:lnTo>
                  <a:pt x="93726" y="3047"/>
                </a:lnTo>
                <a:lnTo>
                  <a:pt x="134112" y="4571"/>
                </a:lnTo>
                <a:lnTo>
                  <a:pt x="163068" y="7619"/>
                </a:lnTo>
                <a:lnTo>
                  <a:pt x="173736" y="9905"/>
                </a:lnTo>
                <a:lnTo>
                  <a:pt x="181356" y="12953"/>
                </a:lnTo>
                <a:lnTo>
                  <a:pt x="180594" y="12953"/>
                </a:lnTo>
                <a:lnTo>
                  <a:pt x="185335" y="16340"/>
                </a:lnTo>
                <a:lnTo>
                  <a:pt x="185166" y="16001"/>
                </a:lnTo>
                <a:lnTo>
                  <a:pt x="188976" y="16001"/>
                </a:lnTo>
                <a:lnTo>
                  <a:pt x="188214" y="14477"/>
                </a:lnTo>
                <a:lnTo>
                  <a:pt x="187452" y="14477"/>
                </a:lnTo>
                <a:lnTo>
                  <a:pt x="182118" y="10667"/>
                </a:lnTo>
                <a:lnTo>
                  <a:pt x="182118" y="9905"/>
                </a:lnTo>
                <a:lnTo>
                  <a:pt x="174498" y="6857"/>
                </a:lnTo>
                <a:lnTo>
                  <a:pt x="163830" y="4571"/>
                </a:lnTo>
                <a:lnTo>
                  <a:pt x="163068" y="4571"/>
                </a:lnTo>
                <a:lnTo>
                  <a:pt x="148590" y="3047"/>
                </a:lnTo>
                <a:close/>
              </a:path>
            </a:pathLst>
          </a:custGeom>
          <a:solidFill>
            <a:srgbClr val="F5F5F5"/>
          </a:solidFill>
        </p:spPr>
        <p:txBody>
          <a:bodyPr wrap="square" lIns="0" tIns="0" rIns="0" bIns="0" rtlCol="0"/>
          <a:lstStyle/>
          <a:p>
            <a:endParaRPr/>
          </a:p>
        </p:txBody>
      </p:sp>
      <p:sp>
        <p:nvSpPr>
          <p:cNvPr id="916" name="object 89"/>
          <p:cNvSpPr/>
          <p:nvPr/>
        </p:nvSpPr>
        <p:spPr>
          <a:xfrm>
            <a:off x="1746080" y="6093595"/>
            <a:ext cx="188595" cy="262255"/>
          </a:xfrm>
          <a:custGeom>
            <a:avLst/>
            <a:gdLst/>
            <a:ahLst/>
            <a:cxnLst/>
            <a:rect l="l" t="t" r="r" b="b"/>
            <a:pathLst>
              <a:path w="188594" h="262254">
                <a:moveTo>
                  <a:pt x="63246" y="0"/>
                </a:moveTo>
                <a:lnTo>
                  <a:pt x="24384" y="9143"/>
                </a:lnTo>
                <a:lnTo>
                  <a:pt x="1524" y="63245"/>
                </a:lnTo>
                <a:lnTo>
                  <a:pt x="0" y="96773"/>
                </a:lnTo>
                <a:lnTo>
                  <a:pt x="0" y="140207"/>
                </a:lnTo>
                <a:lnTo>
                  <a:pt x="1524" y="193547"/>
                </a:lnTo>
                <a:lnTo>
                  <a:pt x="5334" y="231647"/>
                </a:lnTo>
                <a:lnTo>
                  <a:pt x="24384" y="262127"/>
                </a:lnTo>
                <a:lnTo>
                  <a:pt x="32004" y="260603"/>
                </a:lnTo>
                <a:lnTo>
                  <a:pt x="61722" y="233171"/>
                </a:lnTo>
                <a:lnTo>
                  <a:pt x="89154" y="196595"/>
                </a:lnTo>
                <a:lnTo>
                  <a:pt x="122682" y="144779"/>
                </a:lnTo>
                <a:lnTo>
                  <a:pt x="173736" y="61721"/>
                </a:lnTo>
                <a:lnTo>
                  <a:pt x="188214" y="27431"/>
                </a:lnTo>
                <a:lnTo>
                  <a:pt x="187452" y="19811"/>
                </a:lnTo>
                <a:lnTo>
                  <a:pt x="132588" y="2285"/>
                </a:lnTo>
                <a:lnTo>
                  <a:pt x="92202" y="761"/>
                </a:lnTo>
                <a:lnTo>
                  <a:pt x="63246" y="0"/>
                </a:lnTo>
                <a:close/>
              </a:path>
            </a:pathLst>
          </a:custGeom>
          <a:solidFill>
            <a:srgbClr val="E0E0E0"/>
          </a:solidFill>
        </p:spPr>
        <p:txBody>
          <a:bodyPr wrap="square" lIns="0" tIns="0" rIns="0" bIns="0" rtlCol="0"/>
          <a:lstStyle/>
          <a:p>
            <a:endParaRPr/>
          </a:p>
        </p:txBody>
      </p:sp>
      <p:sp>
        <p:nvSpPr>
          <p:cNvPr id="917" name="object 90"/>
          <p:cNvSpPr/>
          <p:nvPr/>
        </p:nvSpPr>
        <p:spPr>
          <a:xfrm>
            <a:off x="1744555" y="6092071"/>
            <a:ext cx="191770" cy="265430"/>
          </a:xfrm>
          <a:custGeom>
            <a:avLst/>
            <a:gdLst/>
            <a:ahLst/>
            <a:cxnLst/>
            <a:rect l="l" t="t" r="r" b="b"/>
            <a:pathLst>
              <a:path w="191769" h="265429">
                <a:moveTo>
                  <a:pt x="42672" y="5333"/>
                </a:moveTo>
                <a:lnTo>
                  <a:pt x="32766" y="5333"/>
                </a:lnTo>
                <a:lnTo>
                  <a:pt x="25146" y="9143"/>
                </a:lnTo>
                <a:lnTo>
                  <a:pt x="25146" y="9905"/>
                </a:lnTo>
                <a:lnTo>
                  <a:pt x="19050" y="14477"/>
                </a:lnTo>
                <a:lnTo>
                  <a:pt x="13716" y="21335"/>
                </a:lnTo>
                <a:lnTo>
                  <a:pt x="12954" y="21335"/>
                </a:lnTo>
                <a:lnTo>
                  <a:pt x="9144" y="28955"/>
                </a:lnTo>
                <a:lnTo>
                  <a:pt x="9144" y="29717"/>
                </a:lnTo>
                <a:lnTo>
                  <a:pt x="5334" y="39623"/>
                </a:lnTo>
                <a:lnTo>
                  <a:pt x="1524" y="64769"/>
                </a:lnTo>
                <a:lnTo>
                  <a:pt x="0" y="98297"/>
                </a:lnTo>
                <a:lnTo>
                  <a:pt x="108" y="145541"/>
                </a:lnTo>
                <a:lnTo>
                  <a:pt x="1524" y="195071"/>
                </a:lnTo>
                <a:lnTo>
                  <a:pt x="5334" y="233171"/>
                </a:lnTo>
                <a:lnTo>
                  <a:pt x="5334" y="233933"/>
                </a:lnTo>
                <a:lnTo>
                  <a:pt x="9144" y="246887"/>
                </a:lnTo>
                <a:lnTo>
                  <a:pt x="12954" y="256794"/>
                </a:lnTo>
                <a:lnTo>
                  <a:pt x="19050" y="262889"/>
                </a:lnTo>
                <a:lnTo>
                  <a:pt x="19812" y="262889"/>
                </a:lnTo>
                <a:lnTo>
                  <a:pt x="25908" y="265175"/>
                </a:lnTo>
                <a:lnTo>
                  <a:pt x="26670" y="265175"/>
                </a:lnTo>
                <a:lnTo>
                  <a:pt x="34290" y="263652"/>
                </a:lnTo>
                <a:lnTo>
                  <a:pt x="36684" y="262127"/>
                </a:lnTo>
                <a:lnTo>
                  <a:pt x="25908" y="262127"/>
                </a:lnTo>
                <a:lnTo>
                  <a:pt x="26404" y="262028"/>
                </a:lnTo>
                <a:lnTo>
                  <a:pt x="22606" y="260603"/>
                </a:lnTo>
                <a:lnTo>
                  <a:pt x="21336" y="260603"/>
                </a:lnTo>
                <a:lnTo>
                  <a:pt x="16764" y="256031"/>
                </a:lnTo>
                <a:lnTo>
                  <a:pt x="16002" y="256031"/>
                </a:lnTo>
                <a:lnTo>
                  <a:pt x="12192" y="246125"/>
                </a:lnTo>
                <a:lnTo>
                  <a:pt x="8382" y="233171"/>
                </a:lnTo>
                <a:lnTo>
                  <a:pt x="4572" y="195071"/>
                </a:lnTo>
                <a:lnTo>
                  <a:pt x="3156" y="145541"/>
                </a:lnTo>
                <a:lnTo>
                  <a:pt x="3048" y="98297"/>
                </a:lnTo>
                <a:lnTo>
                  <a:pt x="4572" y="64769"/>
                </a:lnTo>
                <a:lnTo>
                  <a:pt x="8382" y="40385"/>
                </a:lnTo>
                <a:lnTo>
                  <a:pt x="12192" y="30479"/>
                </a:lnTo>
                <a:lnTo>
                  <a:pt x="16002" y="22859"/>
                </a:lnTo>
                <a:lnTo>
                  <a:pt x="20743" y="16763"/>
                </a:lnTo>
                <a:lnTo>
                  <a:pt x="20574" y="16763"/>
                </a:lnTo>
                <a:lnTo>
                  <a:pt x="21336" y="16001"/>
                </a:lnTo>
                <a:lnTo>
                  <a:pt x="21590" y="16001"/>
                </a:lnTo>
                <a:lnTo>
                  <a:pt x="26670" y="12191"/>
                </a:lnTo>
                <a:lnTo>
                  <a:pt x="34290" y="8381"/>
                </a:lnTo>
                <a:lnTo>
                  <a:pt x="42672" y="5333"/>
                </a:lnTo>
                <a:close/>
              </a:path>
              <a:path w="191769" h="265429">
                <a:moveTo>
                  <a:pt x="26404" y="262028"/>
                </a:moveTo>
                <a:lnTo>
                  <a:pt x="25908" y="262127"/>
                </a:lnTo>
                <a:lnTo>
                  <a:pt x="26670" y="262127"/>
                </a:lnTo>
                <a:lnTo>
                  <a:pt x="26404" y="262028"/>
                </a:lnTo>
                <a:close/>
              </a:path>
              <a:path w="191769" h="265429">
                <a:moveTo>
                  <a:pt x="33528" y="260603"/>
                </a:moveTo>
                <a:lnTo>
                  <a:pt x="26404" y="262028"/>
                </a:lnTo>
                <a:lnTo>
                  <a:pt x="26670" y="262127"/>
                </a:lnTo>
                <a:lnTo>
                  <a:pt x="36684" y="262127"/>
                </a:lnTo>
                <a:lnTo>
                  <a:pt x="37882" y="261365"/>
                </a:lnTo>
                <a:lnTo>
                  <a:pt x="32766" y="261365"/>
                </a:lnTo>
                <a:lnTo>
                  <a:pt x="33528" y="260603"/>
                </a:lnTo>
                <a:close/>
              </a:path>
              <a:path w="191769" h="265429">
                <a:moveTo>
                  <a:pt x="185928" y="37337"/>
                </a:moveTo>
                <a:lnTo>
                  <a:pt x="173736" y="62483"/>
                </a:lnTo>
                <a:lnTo>
                  <a:pt x="174498" y="62483"/>
                </a:lnTo>
                <a:lnTo>
                  <a:pt x="123444" y="145541"/>
                </a:lnTo>
                <a:lnTo>
                  <a:pt x="89916" y="197357"/>
                </a:lnTo>
                <a:lnTo>
                  <a:pt x="62484" y="233933"/>
                </a:lnTo>
                <a:lnTo>
                  <a:pt x="32766" y="261365"/>
                </a:lnTo>
                <a:lnTo>
                  <a:pt x="37882" y="261365"/>
                </a:lnTo>
                <a:lnTo>
                  <a:pt x="42672" y="258317"/>
                </a:lnTo>
                <a:lnTo>
                  <a:pt x="43434" y="258317"/>
                </a:lnTo>
                <a:lnTo>
                  <a:pt x="53340" y="249173"/>
                </a:lnTo>
                <a:lnTo>
                  <a:pt x="64770" y="236219"/>
                </a:lnTo>
                <a:lnTo>
                  <a:pt x="64770" y="235457"/>
                </a:lnTo>
                <a:lnTo>
                  <a:pt x="92202" y="198881"/>
                </a:lnTo>
                <a:lnTo>
                  <a:pt x="125730" y="147065"/>
                </a:lnTo>
                <a:lnTo>
                  <a:pt x="176784" y="64007"/>
                </a:lnTo>
                <a:lnTo>
                  <a:pt x="188976" y="38861"/>
                </a:lnTo>
                <a:lnTo>
                  <a:pt x="189166" y="38099"/>
                </a:lnTo>
                <a:lnTo>
                  <a:pt x="185928" y="38099"/>
                </a:lnTo>
                <a:lnTo>
                  <a:pt x="185928" y="37337"/>
                </a:lnTo>
                <a:close/>
              </a:path>
              <a:path w="191769" h="265429">
                <a:moveTo>
                  <a:pt x="20574" y="259841"/>
                </a:moveTo>
                <a:lnTo>
                  <a:pt x="21336" y="260603"/>
                </a:lnTo>
                <a:lnTo>
                  <a:pt x="22606" y="260603"/>
                </a:lnTo>
                <a:lnTo>
                  <a:pt x="20574" y="259841"/>
                </a:lnTo>
                <a:close/>
              </a:path>
              <a:path w="191769" h="265429">
                <a:moveTo>
                  <a:pt x="16002" y="255269"/>
                </a:moveTo>
                <a:lnTo>
                  <a:pt x="16002" y="256031"/>
                </a:lnTo>
                <a:lnTo>
                  <a:pt x="16764" y="256031"/>
                </a:lnTo>
                <a:lnTo>
                  <a:pt x="16002" y="255269"/>
                </a:lnTo>
                <a:close/>
              </a:path>
              <a:path w="191769" h="265429">
                <a:moveTo>
                  <a:pt x="4687" y="64769"/>
                </a:moveTo>
                <a:lnTo>
                  <a:pt x="4572" y="65531"/>
                </a:lnTo>
                <a:lnTo>
                  <a:pt x="4687" y="64769"/>
                </a:lnTo>
                <a:close/>
              </a:path>
              <a:path w="191769" h="265429">
                <a:moveTo>
                  <a:pt x="190500" y="21335"/>
                </a:moveTo>
                <a:lnTo>
                  <a:pt x="187452" y="21335"/>
                </a:lnTo>
                <a:lnTo>
                  <a:pt x="188214" y="28955"/>
                </a:lnTo>
                <a:lnTo>
                  <a:pt x="185928" y="38099"/>
                </a:lnTo>
                <a:lnTo>
                  <a:pt x="189166" y="38099"/>
                </a:lnTo>
                <a:lnTo>
                  <a:pt x="191262" y="29717"/>
                </a:lnTo>
                <a:lnTo>
                  <a:pt x="191262" y="28955"/>
                </a:lnTo>
                <a:lnTo>
                  <a:pt x="190500" y="21335"/>
                </a:lnTo>
                <a:close/>
              </a:path>
              <a:path w="191769" h="265429">
                <a:moveTo>
                  <a:pt x="185239" y="16936"/>
                </a:moveTo>
                <a:lnTo>
                  <a:pt x="187452" y="22097"/>
                </a:lnTo>
                <a:lnTo>
                  <a:pt x="187452" y="21335"/>
                </a:lnTo>
                <a:lnTo>
                  <a:pt x="190500" y="21335"/>
                </a:lnTo>
                <a:lnTo>
                  <a:pt x="190500" y="20573"/>
                </a:lnTo>
                <a:lnTo>
                  <a:pt x="189193" y="17525"/>
                </a:lnTo>
                <a:lnTo>
                  <a:pt x="185928" y="17525"/>
                </a:lnTo>
                <a:lnTo>
                  <a:pt x="185239" y="16936"/>
                </a:lnTo>
                <a:close/>
              </a:path>
              <a:path w="191769" h="265429">
                <a:moveTo>
                  <a:pt x="185166" y="16763"/>
                </a:moveTo>
                <a:lnTo>
                  <a:pt x="185239" y="16936"/>
                </a:lnTo>
                <a:lnTo>
                  <a:pt x="185928" y="17525"/>
                </a:lnTo>
                <a:lnTo>
                  <a:pt x="185166" y="16763"/>
                </a:lnTo>
                <a:close/>
              </a:path>
              <a:path w="191769" h="265429">
                <a:moveTo>
                  <a:pt x="188867" y="16763"/>
                </a:moveTo>
                <a:lnTo>
                  <a:pt x="185166" y="16763"/>
                </a:lnTo>
                <a:lnTo>
                  <a:pt x="185928" y="17525"/>
                </a:lnTo>
                <a:lnTo>
                  <a:pt x="189193" y="17525"/>
                </a:lnTo>
                <a:lnTo>
                  <a:pt x="188867" y="16763"/>
                </a:lnTo>
                <a:close/>
              </a:path>
              <a:path w="191769" h="265429">
                <a:moveTo>
                  <a:pt x="143764" y="3047"/>
                </a:moveTo>
                <a:lnTo>
                  <a:pt x="64770" y="3047"/>
                </a:lnTo>
                <a:lnTo>
                  <a:pt x="93726" y="3809"/>
                </a:lnTo>
                <a:lnTo>
                  <a:pt x="134112" y="5333"/>
                </a:lnTo>
                <a:lnTo>
                  <a:pt x="163068" y="7619"/>
                </a:lnTo>
                <a:lnTo>
                  <a:pt x="173736" y="9905"/>
                </a:lnTo>
                <a:lnTo>
                  <a:pt x="181356" y="12953"/>
                </a:lnTo>
                <a:lnTo>
                  <a:pt x="180594" y="12953"/>
                </a:lnTo>
                <a:lnTo>
                  <a:pt x="185239" y="16936"/>
                </a:lnTo>
                <a:lnTo>
                  <a:pt x="185166" y="16763"/>
                </a:lnTo>
                <a:lnTo>
                  <a:pt x="188867" y="16763"/>
                </a:lnTo>
                <a:lnTo>
                  <a:pt x="188214" y="15239"/>
                </a:lnTo>
                <a:lnTo>
                  <a:pt x="182880" y="10667"/>
                </a:lnTo>
                <a:lnTo>
                  <a:pt x="182118" y="9905"/>
                </a:lnTo>
                <a:lnTo>
                  <a:pt x="174498" y="6857"/>
                </a:lnTo>
                <a:lnTo>
                  <a:pt x="163830" y="4571"/>
                </a:lnTo>
                <a:lnTo>
                  <a:pt x="163068" y="4571"/>
                </a:lnTo>
                <a:lnTo>
                  <a:pt x="143764" y="3047"/>
                </a:lnTo>
                <a:close/>
              </a:path>
              <a:path w="191769" h="265429">
                <a:moveTo>
                  <a:pt x="21336" y="16001"/>
                </a:moveTo>
                <a:lnTo>
                  <a:pt x="20574" y="16763"/>
                </a:lnTo>
                <a:lnTo>
                  <a:pt x="20980" y="16459"/>
                </a:lnTo>
                <a:lnTo>
                  <a:pt x="21336" y="16001"/>
                </a:lnTo>
                <a:close/>
              </a:path>
              <a:path w="191769" h="265429">
                <a:moveTo>
                  <a:pt x="20980" y="16459"/>
                </a:moveTo>
                <a:lnTo>
                  <a:pt x="20574" y="16763"/>
                </a:lnTo>
                <a:lnTo>
                  <a:pt x="20743" y="16763"/>
                </a:lnTo>
                <a:lnTo>
                  <a:pt x="20980" y="16459"/>
                </a:lnTo>
                <a:close/>
              </a:path>
              <a:path w="191769" h="265429">
                <a:moveTo>
                  <a:pt x="21590" y="16001"/>
                </a:moveTo>
                <a:lnTo>
                  <a:pt x="21336" y="16001"/>
                </a:lnTo>
                <a:lnTo>
                  <a:pt x="20980" y="16459"/>
                </a:lnTo>
                <a:lnTo>
                  <a:pt x="21590" y="16001"/>
                </a:lnTo>
                <a:close/>
              </a:path>
              <a:path w="191769" h="265429">
                <a:moveTo>
                  <a:pt x="64770" y="0"/>
                </a:moveTo>
                <a:lnTo>
                  <a:pt x="41910" y="2285"/>
                </a:lnTo>
                <a:lnTo>
                  <a:pt x="33528" y="5333"/>
                </a:lnTo>
                <a:lnTo>
                  <a:pt x="41910" y="5333"/>
                </a:lnTo>
                <a:lnTo>
                  <a:pt x="64770" y="3047"/>
                </a:lnTo>
                <a:lnTo>
                  <a:pt x="143764" y="3047"/>
                </a:lnTo>
                <a:lnTo>
                  <a:pt x="134112" y="2285"/>
                </a:lnTo>
                <a:lnTo>
                  <a:pt x="93726" y="761"/>
                </a:lnTo>
                <a:lnTo>
                  <a:pt x="64770" y="0"/>
                </a:lnTo>
                <a:close/>
              </a:path>
            </a:pathLst>
          </a:custGeom>
          <a:solidFill>
            <a:srgbClr val="E0E0E0"/>
          </a:solidFill>
        </p:spPr>
        <p:txBody>
          <a:bodyPr wrap="square" lIns="0" tIns="0" rIns="0" bIns="0" rtlCol="0"/>
          <a:lstStyle/>
          <a:p>
            <a:endParaRPr/>
          </a:p>
        </p:txBody>
      </p:sp>
      <p:sp>
        <p:nvSpPr>
          <p:cNvPr id="918" name="object 91"/>
          <p:cNvSpPr/>
          <p:nvPr/>
        </p:nvSpPr>
        <p:spPr>
          <a:xfrm>
            <a:off x="1734649" y="6098930"/>
            <a:ext cx="187960" cy="262255"/>
          </a:xfrm>
          <a:custGeom>
            <a:avLst/>
            <a:gdLst/>
            <a:ahLst/>
            <a:cxnLst/>
            <a:rect l="l" t="t" r="r" b="b"/>
            <a:pathLst>
              <a:path w="187960" h="262254">
                <a:moveTo>
                  <a:pt x="92202" y="0"/>
                </a:moveTo>
                <a:lnTo>
                  <a:pt x="63246" y="0"/>
                </a:lnTo>
                <a:lnTo>
                  <a:pt x="40386" y="2286"/>
                </a:lnTo>
                <a:lnTo>
                  <a:pt x="8382" y="28194"/>
                </a:lnTo>
                <a:lnTo>
                  <a:pt x="0" y="96774"/>
                </a:lnTo>
                <a:lnTo>
                  <a:pt x="0" y="140208"/>
                </a:lnTo>
                <a:lnTo>
                  <a:pt x="1524" y="192786"/>
                </a:lnTo>
                <a:lnTo>
                  <a:pt x="5334" y="230886"/>
                </a:lnTo>
                <a:lnTo>
                  <a:pt x="24384" y="262128"/>
                </a:lnTo>
                <a:lnTo>
                  <a:pt x="32004" y="260604"/>
                </a:lnTo>
                <a:lnTo>
                  <a:pt x="61722" y="233172"/>
                </a:lnTo>
                <a:lnTo>
                  <a:pt x="88392" y="195834"/>
                </a:lnTo>
                <a:lnTo>
                  <a:pt x="122682" y="144780"/>
                </a:lnTo>
                <a:lnTo>
                  <a:pt x="173736" y="61722"/>
                </a:lnTo>
                <a:lnTo>
                  <a:pt x="187452" y="27432"/>
                </a:lnTo>
                <a:lnTo>
                  <a:pt x="187452" y="19812"/>
                </a:lnTo>
                <a:lnTo>
                  <a:pt x="132588" y="1524"/>
                </a:lnTo>
                <a:lnTo>
                  <a:pt x="92202" y="0"/>
                </a:lnTo>
                <a:close/>
              </a:path>
            </a:pathLst>
          </a:custGeom>
          <a:solidFill>
            <a:srgbClr val="BFBFBF"/>
          </a:solidFill>
        </p:spPr>
        <p:txBody>
          <a:bodyPr wrap="square" lIns="0" tIns="0" rIns="0" bIns="0" rtlCol="0"/>
          <a:lstStyle/>
          <a:p>
            <a:endParaRPr/>
          </a:p>
        </p:txBody>
      </p:sp>
      <p:sp>
        <p:nvSpPr>
          <p:cNvPr id="919" name="object 92"/>
          <p:cNvSpPr/>
          <p:nvPr/>
        </p:nvSpPr>
        <p:spPr>
          <a:xfrm>
            <a:off x="1733126" y="6097405"/>
            <a:ext cx="190500" cy="265430"/>
          </a:xfrm>
          <a:custGeom>
            <a:avLst/>
            <a:gdLst/>
            <a:ahLst/>
            <a:cxnLst/>
            <a:rect l="l" t="t" r="r" b="b"/>
            <a:pathLst>
              <a:path w="190500" h="265429">
                <a:moveTo>
                  <a:pt x="42672" y="5334"/>
                </a:moveTo>
                <a:lnTo>
                  <a:pt x="32766" y="5334"/>
                </a:lnTo>
                <a:lnTo>
                  <a:pt x="25146" y="9144"/>
                </a:lnTo>
                <a:lnTo>
                  <a:pt x="25146" y="9906"/>
                </a:lnTo>
                <a:lnTo>
                  <a:pt x="18288" y="14478"/>
                </a:lnTo>
                <a:lnTo>
                  <a:pt x="13716" y="21336"/>
                </a:lnTo>
                <a:lnTo>
                  <a:pt x="9144" y="28956"/>
                </a:lnTo>
                <a:lnTo>
                  <a:pt x="8382" y="29718"/>
                </a:lnTo>
                <a:lnTo>
                  <a:pt x="5334" y="39624"/>
                </a:lnTo>
                <a:lnTo>
                  <a:pt x="1524" y="64770"/>
                </a:lnTo>
                <a:lnTo>
                  <a:pt x="0" y="98298"/>
                </a:lnTo>
                <a:lnTo>
                  <a:pt x="110" y="145542"/>
                </a:lnTo>
                <a:lnTo>
                  <a:pt x="1524" y="194310"/>
                </a:lnTo>
                <a:lnTo>
                  <a:pt x="5334" y="232410"/>
                </a:lnTo>
                <a:lnTo>
                  <a:pt x="5334" y="233172"/>
                </a:lnTo>
                <a:lnTo>
                  <a:pt x="8382" y="246888"/>
                </a:lnTo>
                <a:lnTo>
                  <a:pt x="12954" y="256032"/>
                </a:lnTo>
                <a:lnTo>
                  <a:pt x="13716" y="256794"/>
                </a:lnTo>
                <a:lnTo>
                  <a:pt x="19050" y="262890"/>
                </a:lnTo>
                <a:lnTo>
                  <a:pt x="19812" y="262890"/>
                </a:lnTo>
                <a:lnTo>
                  <a:pt x="25908" y="265176"/>
                </a:lnTo>
                <a:lnTo>
                  <a:pt x="26670" y="265176"/>
                </a:lnTo>
                <a:lnTo>
                  <a:pt x="34290" y="263652"/>
                </a:lnTo>
                <a:lnTo>
                  <a:pt x="36684" y="262128"/>
                </a:lnTo>
                <a:lnTo>
                  <a:pt x="25908" y="262128"/>
                </a:lnTo>
                <a:lnTo>
                  <a:pt x="26404" y="262028"/>
                </a:lnTo>
                <a:lnTo>
                  <a:pt x="22606" y="260604"/>
                </a:lnTo>
                <a:lnTo>
                  <a:pt x="21336" y="260604"/>
                </a:lnTo>
                <a:lnTo>
                  <a:pt x="20627" y="259895"/>
                </a:lnTo>
                <a:lnTo>
                  <a:pt x="16002" y="254508"/>
                </a:lnTo>
                <a:lnTo>
                  <a:pt x="11811" y="246126"/>
                </a:lnTo>
                <a:lnTo>
                  <a:pt x="11430" y="246126"/>
                </a:lnTo>
                <a:lnTo>
                  <a:pt x="8382" y="232410"/>
                </a:lnTo>
                <a:lnTo>
                  <a:pt x="4572" y="194310"/>
                </a:lnTo>
                <a:lnTo>
                  <a:pt x="3158" y="145542"/>
                </a:lnTo>
                <a:lnTo>
                  <a:pt x="3048" y="98298"/>
                </a:lnTo>
                <a:lnTo>
                  <a:pt x="4572" y="64770"/>
                </a:lnTo>
                <a:lnTo>
                  <a:pt x="8382" y="40386"/>
                </a:lnTo>
                <a:lnTo>
                  <a:pt x="11430" y="30480"/>
                </a:lnTo>
                <a:lnTo>
                  <a:pt x="16002" y="22860"/>
                </a:lnTo>
                <a:lnTo>
                  <a:pt x="20066" y="16764"/>
                </a:lnTo>
                <a:lnTo>
                  <a:pt x="19812" y="16764"/>
                </a:lnTo>
                <a:lnTo>
                  <a:pt x="20574" y="16002"/>
                </a:lnTo>
                <a:lnTo>
                  <a:pt x="20955" y="16002"/>
                </a:lnTo>
                <a:lnTo>
                  <a:pt x="26670" y="12192"/>
                </a:lnTo>
                <a:lnTo>
                  <a:pt x="34290" y="8382"/>
                </a:lnTo>
                <a:lnTo>
                  <a:pt x="42672" y="5334"/>
                </a:lnTo>
                <a:close/>
              </a:path>
              <a:path w="190500" h="265429">
                <a:moveTo>
                  <a:pt x="26404" y="262028"/>
                </a:moveTo>
                <a:lnTo>
                  <a:pt x="25908" y="262128"/>
                </a:lnTo>
                <a:lnTo>
                  <a:pt x="26670" y="262128"/>
                </a:lnTo>
                <a:lnTo>
                  <a:pt x="26404" y="262028"/>
                </a:lnTo>
                <a:close/>
              </a:path>
              <a:path w="190500" h="265429">
                <a:moveTo>
                  <a:pt x="33528" y="260604"/>
                </a:moveTo>
                <a:lnTo>
                  <a:pt x="26404" y="262028"/>
                </a:lnTo>
                <a:lnTo>
                  <a:pt x="26670" y="262128"/>
                </a:lnTo>
                <a:lnTo>
                  <a:pt x="36684" y="262128"/>
                </a:lnTo>
                <a:lnTo>
                  <a:pt x="37882" y="261366"/>
                </a:lnTo>
                <a:lnTo>
                  <a:pt x="32766" y="261366"/>
                </a:lnTo>
                <a:lnTo>
                  <a:pt x="33528" y="260604"/>
                </a:lnTo>
                <a:close/>
              </a:path>
              <a:path w="190500" h="265429">
                <a:moveTo>
                  <a:pt x="185166" y="37338"/>
                </a:moveTo>
                <a:lnTo>
                  <a:pt x="173736" y="62484"/>
                </a:lnTo>
                <a:lnTo>
                  <a:pt x="174498" y="62484"/>
                </a:lnTo>
                <a:lnTo>
                  <a:pt x="123444" y="145542"/>
                </a:lnTo>
                <a:lnTo>
                  <a:pt x="89154" y="196596"/>
                </a:lnTo>
                <a:lnTo>
                  <a:pt x="62484" y="233934"/>
                </a:lnTo>
                <a:lnTo>
                  <a:pt x="32766" y="261366"/>
                </a:lnTo>
                <a:lnTo>
                  <a:pt x="37882" y="261366"/>
                </a:lnTo>
                <a:lnTo>
                  <a:pt x="42672" y="258318"/>
                </a:lnTo>
                <a:lnTo>
                  <a:pt x="43434" y="258318"/>
                </a:lnTo>
                <a:lnTo>
                  <a:pt x="53340" y="249174"/>
                </a:lnTo>
                <a:lnTo>
                  <a:pt x="64770" y="236220"/>
                </a:lnTo>
                <a:lnTo>
                  <a:pt x="64770" y="235458"/>
                </a:lnTo>
                <a:lnTo>
                  <a:pt x="91440" y="198120"/>
                </a:lnTo>
                <a:lnTo>
                  <a:pt x="125730" y="147066"/>
                </a:lnTo>
                <a:lnTo>
                  <a:pt x="176784" y="64008"/>
                </a:lnTo>
                <a:lnTo>
                  <a:pt x="188214" y="38862"/>
                </a:lnTo>
                <a:lnTo>
                  <a:pt x="188404" y="38100"/>
                </a:lnTo>
                <a:lnTo>
                  <a:pt x="185166" y="38100"/>
                </a:lnTo>
                <a:lnTo>
                  <a:pt x="185166" y="37338"/>
                </a:lnTo>
                <a:close/>
              </a:path>
              <a:path w="190500" h="265429">
                <a:moveTo>
                  <a:pt x="20574" y="259842"/>
                </a:moveTo>
                <a:lnTo>
                  <a:pt x="21336" y="260604"/>
                </a:lnTo>
                <a:lnTo>
                  <a:pt x="20715" y="259895"/>
                </a:lnTo>
                <a:lnTo>
                  <a:pt x="20574" y="259842"/>
                </a:lnTo>
                <a:close/>
              </a:path>
              <a:path w="190500" h="265429">
                <a:moveTo>
                  <a:pt x="20715" y="259895"/>
                </a:moveTo>
                <a:lnTo>
                  <a:pt x="21336" y="260604"/>
                </a:lnTo>
                <a:lnTo>
                  <a:pt x="22606" y="260604"/>
                </a:lnTo>
                <a:lnTo>
                  <a:pt x="20715" y="259895"/>
                </a:lnTo>
                <a:close/>
              </a:path>
              <a:path w="190500" h="265429">
                <a:moveTo>
                  <a:pt x="20669" y="259842"/>
                </a:moveTo>
                <a:close/>
              </a:path>
              <a:path w="190500" h="265429">
                <a:moveTo>
                  <a:pt x="11430" y="245364"/>
                </a:moveTo>
                <a:lnTo>
                  <a:pt x="11430" y="246126"/>
                </a:lnTo>
                <a:lnTo>
                  <a:pt x="11811" y="246126"/>
                </a:lnTo>
                <a:lnTo>
                  <a:pt x="11430" y="245364"/>
                </a:lnTo>
                <a:close/>
              </a:path>
              <a:path w="190500" h="265429">
                <a:moveTo>
                  <a:pt x="4687" y="64770"/>
                </a:moveTo>
                <a:lnTo>
                  <a:pt x="4572" y="65532"/>
                </a:lnTo>
                <a:lnTo>
                  <a:pt x="4687" y="64770"/>
                </a:lnTo>
                <a:close/>
              </a:path>
              <a:path w="190500" h="265429">
                <a:moveTo>
                  <a:pt x="190500" y="21336"/>
                </a:moveTo>
                <a:lnTo>
                  <a:pt x="187452" y="21336"/>
                </a:lnTo>
                <a:lnTo>
                  <a:pt x="187452" y="28956"/>
                </a:lnTo>
                <a:lnTo>
                  <a:pt x="185166" y="38100"/>
                </a:lnTo>
                <a:lnTo>
                  <a:pt x="188404" y="38100"/>
                </a:lnTo>
                <a:lnTo>
                  <a:pt x="190500" y="29718"/>
                </a:lnTo>
                <a:lnTo>
                  <a:pt x="190500" y="21336"/>
                </a:lnTo>
                <a:close/>
              </a:path>
              <a:path w="190500" h="265429">
                <a:moveTo>
                  <a:pt x="185239" y="16936"/>
                </a:moveTo>
                <a:lnTo>
                  <a:pt x="187452" y="22098"/>
                </a:lnTo>
                <a:lnTo>
                  <a:pt x="187452" y="21336"/>
                </a:lnTo>
                <a:lnTo>
                  <a:pt x="190500" y="21336"/>
                </a:lnTo>
                <a:lnTo>
                  <a:pt x="190500" y="20574"/>
                </a:lnTo>
                <a:lnTo>
                  <a:pt x="189193" y="17526"/>
                </a:lnTo>
                <a:lnTo>
                  <a:pt x="185928" y="17526"/>
                </a:lnTo>
                <a:lnTo>
                  <a:pt x="185239" y="16936"/>
                </a:lnTo>
                <a:close/>
              </a:path>
              <a:path w="190500" h="265429">
                <a:moveTo>
                  <a:pt x="185166" y="16764"/>
                </a:moveTo>
                <a:lnTo>
                  <a:pt x="185239" y="16936"/>
                </a:lnTo>
                <a:lnTo>
                  <a:pt x="185928" y="17526"/>
                </a:lnTo>
                <a:lnTo>
                  <a:pt x="185166" y="16764"/>
                </a:lnTo>
                <a:close/>
              </a:path>
              <a:path w="190500" h="265429">
                <a:moveTo>
                  <a:pt x="188867" y="16764"/>
                </a:moveTo>
                <a:lnTo>
                  <a:pt x="185166" y="16764"/>
                </a:lnTo>
                <a:lnTo>
                  <a:pt x="185928" y="17526"/>
                </a:lnTo>
                <a:lnTo>
                  <a:pt x="189193" y="17526"/>
                </a:lnTo>
                <a:lnTo>
                  <a:pt x="188867" y="16764"/>
                </a:lnTo>
                <a:close/>
              </a:path>
              <a:path w="190500" h="265429">
                <a:moveTo>
                  <a:pt x="148590" y="3048"/>
                </a:moveTo>
                <a:lnTo>
                  <a:pt x="93726" y="3048"/>
                </a:lnTo>
                <a:lnTo>
                  <a:pt x="134112" y="4572"/>
                </a:lnTo>
                <a:lnTo>
                  <a:pt x="163068" y="7620"/>
                </a:lnTo>
                <a:lnTo>
                  <a:pt x="173736" y="9906"/>
                </a:lnTo>
                <a:lnTo>
                  <a:pt x="181356" y="12954"/>
                </a:lnTo>
                <a:lnTo>
                  <a:pt x="180594" y="12954"/>
                </a:lnTo>
                <a:lnTo>
                  <a:pt x="185239" y="16936"/>
                </a:lnTo>
                <a:lnTo>
                  <a:pt x="185166" y="16764"/>
                </a:lnTo>
                <a:lnTo>
                  <a:pt x="188867" y="16764"/>
                </a:lnTo>
                <a:lnTo>
                  <a:pt x="188214" y="15240"/>
                </a:lnTo>
                <a:lnTo>
                  <a:pt x="182880" y="10668"/>
                </a:lnTo>
                <a:lnTo>
                  <a:pt x="182118" y="9906"/>
                </a:lnTo>
                <a:lnTo>
                  <a:pt x="174498" y="6858"/>
                </a:lnTo>
                <a:lnTo>
                  <a:pt x="163830" y="4572"/>
                </a:lnTo>
                <a:lnTo>
                  <a:pt x="163068" y="4572"/>
                </a:lnTo>
                <a:lnTo>
                  <a:pt x="148590" y="3048"/>
                </a:lnTo>
                <a:close/>
              </a:path>
              <a:path w="190500" h="265429">
                <a:moveTo>
                  <a:pt x="20574" y="16002"/>
                </a:moveTo>
                <a:lnTo>
                  <a:pt x="19812" y="16764"/>
                </a:lnTo>
                <a:lnTo>
                  <a:pt x="20269" y="16459"/>
                </a:lnTo>
                <a:lnTo>
                  <a:pt x="20574" y="16002"/>
                </a:lnTo>
                <a:close/>
              </a:path>
              <a:path w="190500" h="265429">
                <a:moveTo>
                  <a:pt x="20269" y="16459"/>
                </a:moveTo>
                <a:lnTo>
                  <a:pt x="19812" y="16764"/>
                </a:lnTo>
                <a:lnTo>
                  <a:pt x="20066" y="16764"/>
                </a:lnTo>
                <a:lnTo>
                  <a:pt x="20269" y="16459"/>
                </a:lnTo>
                <a:close/>
              </a:path>
              <a:path w="190500" h="265429">
                <a:moveTo>
                  <a:pt x="20955" y="16002"/>
                </a:moveTo>
                <a:lnTo>
                  <a:pt x="20574" y="16002"/>
                </a:lnTo>
                <a:lnTo>
                  <a:pt x="20269" y="16459"/>
                </a:lnTo>
                <a:lnTo>
                  <a:pt x="20955" y="16002"/>
                </a:lnTo>
                <a:close/>
              </a:path>
              <a:path w="190500" h="265429">
                <a:moveTo>
                  <a:pt x="93726" y="0"/>
                </a:moveTo>
                <a:lnTo>
                  <a:pt x="64770" y="0"/>
                </a:lnTo>
                <a:lnTo>
                  <a:pt x="41910" y="2286"/>
                </a:lnTo>
                <a:lnTo>
                  <a:pt x="33528" y="5334"/>
                </a:lnTo>
                <a:lnTo>
                  <a:pt x="41910" y="5334"/>
                </a:lnTo>
                <a:lnTo>
                  <a:pt x="64770" y="3048"/>
                </a:lnTo>
                <a:lnTo>
                  <a:pt x="148590" y="3048"/>
                </a:lnTo>
                <a:lnTo>
                  <a:pt x="134112" y="1524"/>
                </a:lnTo>
                <a:lnTo>
                  <a:pt x="93726" y="0"/>
                </a:lnTo>
                <a:close/>
              </a:path>
            </a:pathLst>
          </a:custGeom>
          <a:solidFill>
            <a:srgbClr val="BFBFBF"/>
          </a:solidFill>
        </p:spPr>
        <p:txBody>
          <a:bodyPr wrap="square" lIns="0" tIns="0" rIns="0" bIns="0" rtlCol="0"/>
          <a:lstStyle/>
          <a:p>
            <a:endParaRPr/>
          </a:p>
        </p:txBody>
      </p:sp>
      <p:sp>
        <p:nvSpPr>
          <p:cNvPr id="920" name="object 93"/>
          <p:cNvSpPr/>
          <p:nvPr/>
        </p:nvSpPr>
        <p:spPr>
          <a:xfrm>
            <a:off x="856826" y="5738503"/>
            <a:ext cx="944880" cy="585470"/>
          </a:xfrm>
          <a:custGeom>
            <a:avLst/>
            <a:gdLst/>
            <a:ahLst/>
            <a:cxnLst/>
            <a:rect l="l" t="t" r="r" b="b"/>
            <a:pathLst>
              <a:path w="944880" h="585470">
                <a:moveTo>
                  <a:pt x="0" y="585216"/>
                </a:moveTo>
                <a:lnTo>
                  <a:pt x="944879" y="585216"/>
                </a:lnTo>
                <a:lnTo>
                  <a:pt x="944879" y="0"/>
                </a:lnTo>
                <a:lnTo>
                  <a:pt x="0" y="0"/>
                </a:lnTo>
                <a:lnTo>
                  <a:pt x="0" y="585216"/>
                </a:lnTo>
                <a:close/>
              </a:path>
            </a:pathLst>
          </a:custGeom>
          <a:solidFill>
            <a:srgbClr val="460065"/>
          </a:solidFill>
        </p:spPr>
        <p:txBody>
          <a:bodyPr wrap="square" lIns="0" tIns="0" rIns="0" bIns="0" rtlCol="0"/>
          <a:lstStyle/>
          <a:p>
            <a:endParaRPr/>
          </a:p>
        </p:txBody>
      </p:sp>
      <p:sp>
        <p:nvSpPr>
          <p:cNvPr id="921" name="object 94"/>
          <p:cNvSpPr/>
          <p:nvPr/>
        </p:nvSpPr>
        <p:spPr>
          <a:xfrm>
            <a:off x="1608158" y="6153031"/>
            <a:ext cx="222885" cy="207645"/>
          </a:xfrm>
          <a:custGeom>
            <a:avLst/>
            <a:gdLst/>
            <a:ahLst/>
            <a:cxnLst/>
            <a:rect l="l" t="t" r="r" b="b"/>
            <a:pathLst>
              <a:path w="222885" h="207645">
                <a:moveTo>
                  <a:pt x="211836" y="170688"/>
                </a:moveTo>
                <a:lnTo>
                  <a:pt x="19812" y="170688"/>
                </a:lnTo>
                <a:lnTo>
                  <a:pt x="36576" y="172212"/>
                </a:lnTo>
                <a:lnTo>
                  <a:pt x="51053" y="174498"/>
                </a:lnTo>
                <a:lnTo>
                  <a:pt x="92964" y="189738"/>
                </a:lnTo>
                <a:lnTo>
                  <a:pt x="98298" y="193548"/>
                </a:lnTo>
                <a:lnTo>
                  <a:pt x="104394" y="197358"/>
                </a:lnTo>
                <a:lnTo>
                  <a:pt x="111252" y="200406"/>
                </a:lnTo>
                <a:lnTo>
                  <a:pt x="124968" y="204978"/>
                </a:lnTo>
                <a:lnTo>
                  <a:pt x="131826" y="206502"/>
                </a:lnTo>
                <a:lnTo>
                  <a:pt x="139446" y="207264"/>
                </a:lnTo>
                <a:lnTo>
                  <a:pt x="153924" y="207264"/>
                </a:lnTo>
                <a:lnTo>
                  <a:pt x="194310" y="192024"/>
                </a:lnTo>
                <a:lnTo>
                  <a:pt x="209550" y="175260"/>
                </a:lnTo>
                <a:lnTo>
                  <a:pt x="211836" y="170688"/>
                </a:lnTo>
                <a:close/>
              </a:path>
              <a:path w="222885" h="207645">
                <a:moveTo>
                  <a:pt x="193548" y="0"/>
                </a:moveTo>
                <a:lnTo>
                  <a:pt x="0" y="171450"/>
                </a:lnTo>
                <a:lnTo>
                  <a:pt x="19812" y="170688"/>
                </a:lnTo>
                <a:lnTo>
                  <a:pt x="211836" y="170688"/>
                </a:lnTo>
                <a:lnTo>
                  <a:pt x="212597" y="169164"/>
                </a:lnTo>
                <a:lnTo>
                  <a:pt x="216408" y="162306"/>
                </a:lnTo>
                <a:lnTo>
                  <a:pt x="218694" y="155448"/>
                </a:lnTo>
                <a:lnTo>
                  <a:pt x="220218" y="148590"/>
                </a:lnTo>
                <a:lnTo>
                  <a:pt x="221742" y="140970"/>
                </a:lnTo>
                <a:lnTo>
                  <a:pt x="222504" y="134112"/>
                </a:lnTo>
                <a:lnTo>
                  <a:pt x="222504" y="126492"/>
                </a:lnTo>
                <a:lnTo>
                  <a:pt x="221742" y="118872"/>
                </a:lnTo>
                <a:lnTo>
                  <a:pt x="220979" y="110490"/>
                </a:lnTo>
                <a:lnTo>
                  <a:pt x="207264" y="70866"/>
                </a:lnTo>
                <a:lnTo>
                  <a:pt x="204978" y="65532"/>
                </a:lnTo>
                <a:lnTo>
                  <a:pt x="194310" y="22860"/>
                </a:lnTo>
                <a:lnTo>
                  <a:pt x="193548" y="12192"/>
                </a:lnTo>
                <a:lnTo>
                  <a:pt x="193548" y="0"/>
                </a:lnTo>
                <a:close/>
              </a:path>
            </a:pathLst>
          </a:custGeom>
          <a:solidFill>
            <a:srgbClr val="460065"/>
          </a:solidFill>
        </p:spPr>
        <p:txBody>
          <a:bodyPr wrap="square" lIns="0" tIns="0" rIns="0" bIns="0" rtlCol="0"/>
          <a:lstStyle/>
          <a:p>
            <a:endParaRPr/>
          </a:p>
        </p:txBody>
      </p:sp>
      <p:sp>
        <p:nvSpPr>
          <p:cNvPr id="922" name="object 95"/>
          <p:cNvSpPr/>
          <p:nvPr/>
        </p:nvSpPr>
        <p:spPr>
          <a:xfrm>
            <a:off x="827869" y="6153031"/>
            <a:ext cx="223520" cy="207645"/>
          </a:xfrm>
          <a:custGeom>
            <a:avLst/>
            <a:gdLst/>
            <a:ahLst/>
            <a:cxnLst/>
            <a:rect l="l" t="t" r="r" b="b"/>
            <a:pathLst>
              <a:path w="223519" h="207645">
                <a:moveTo>
                  <a:pt x="28955" y="0"/>
                </a:moveTo>
                <a:lnTo>
                  <a:pt x="28955" y="12192"/>
                </a:lnTo>
                <a:lnTo>
                  <a:pt x="28193" y="22860"/>
                </a:lnTo>
                <a:lnTo>
                  <a:pt x="18287" y="65532"/>
                </a:lnTo>
                <a:lnTo>
                  <a:pt x="15239" y="70866"/>
                </a:lnTo>
                <a:lnTo>
                  <a:pt x="11429" y="79248"/>
                </a:lnTo>
                <a:lnTo>
                  <a:pt x="8381" y="86868"/>
                </a:lnTo>
                <a:lnTo>
                  <a:pt x="5333" y="95250"/>
                </a:lnTo>
                <a:lnTo>
                  <a:pt x="3809" y="102870"/>
                </a:lnTo>
                <a:lnTo>
                  <a:pt x="1523" y="110490"/>
                </a:lnTo>
                <a:lnTo>
                  <a:pt x="761" y="118872"/>
                </a:lnTo>
                <a:lnTo>
                  <a:pt x="0" y="126492"/>
                </a:lnTo>
                <a:lnTo>
                  <a:pt x="761" y="134112"/>
                </a:lnTo>
                <a:lnTo>
                  <a:pt x="761" y="140970"/>
                </a:lnTo>
                <a:lnTo>
                  <a:pt x="2285" y="148590"/>
                </a:lnTo>
                <a:lnTo>
                  <a:pt x="22859" y="187452"/>
                </a:lnTo>
                <a:lnTo>
                  <a:pt x="28955" y="192024"/>
                </a:lnTo>
                <a:lnTo>
                  <a:pt x="34289" y="196596"/>
                </a:lnTo>
                <a:lnTo>
                  <a:pt x="68579" y="207264"/>
                </a:lnTo>
                <a:lnTo>
                  <a:pt x="83819" y="207264"/>
                </a:lnTo>
                <a:lnTo>
                  <a:pt x="130301" y="189738"/>
                </a:lnTo>
                <a:lnTo>
                  <a:pt x="150113" y="179832"/>
                </a:lnTo>
                <a:lnTo>
                  <a:pt x="160019" y="176784"/>
                </a:lnTo>
                <a:lnTo>
                  <a:pt x="172211" y="174498"/>
                </a:lnTo>
                <a:lnTo>
                  <a:pt x="186690" y="172212"/>
                </a:lnTo>
                <a:lnTo>
                  <a:pt x="203454" y="170688"/>
                </a:lnTo>
                <a:lnTo>
                  <a:pt x="222402" y="170688"/>
                </a:lnTo>
                <a:lnTo>
                  <a:pt x="28955" y="0"/>
                </a:lnTo>
                <a:close/>
              </a:path>
              <a:path w="223519" h="207645">
                <a:moveTo>
                  <a:pt x="222402" y="170688"/>
                </a:moveTo>
                <a:lnTo>
                  <a:pt x="203454" y="170688"/>
                </a:lnTo>
                <a:lnTo>
                  <a:pt x="223265" y="171450"/>
                </a:lnTo>
                <a:lnTo>
                  <a:pt x="222402" y="170688"/>
                </a:lnTo>
                <a:close/>
              </a:path>
            </a:pathLst>
          </a:custGeom>
          <a:solidFill>
            <a:srgbClr val="460065"/>
          </a:solidFill>
        </p:spPr>
        <p:txBody>
          <a:bodyPr wrap="square" lIns="0" tIns="0" rIns="0" bIns="0" rtlCol="0"/>
          <a:lstStyle/>
          <a:p>
            <a:endParaRPr/>
          </a:p>
        </p:txBody>
      </p:sp>
      <p:sp>
        <p:nvSpPr>
          <p:cNvPr id="923" name="object 96"/>
          <p:cNvSpPr/>
          <p:nvPr/>
        </p:nvSpPr>
        <p:spPr>
          <a:xfrm>
            <a:off x="1608158" y="5701927"/>
            <a:ext cx="222885" cy="207645"/>
          </a:xfrm>
          <a:custGeom>
            <a:avLst/>
            <a:gdLst/>
            <a:ahLst/>
            <a:cxnLst/>
            <a:rect l="l" t="t" r="r" b="b"/>
            <a:pathLst>
              <a:path w="222885" h="207645">
                <a:moveTo>
                  <a:pt x="153924" y="0"/>
                </a:moveTo>
                <a:lnTo>
                  <a:pt x="139446" y="0"/>
                </a:lnTo>
                <a:lnTo>
                  <a:pt x="131826" y="1524"/>
                </a:lnTo>
                <a:lnTo>
                  <a:pt x="118110" y="4572"/>
                </a:lnTo>
                <a:lnTo>
                  <a:pt x="104394" y="10668"/>
                </a:lnTo>
                <a:lnTo>
                  <a:pt x="98298" y="13716"/>
                </a:lnTo>
                <a:lnTo>
                  <a:pt x="92964" y="17526"/>
                </a:lnTo>
                <a:lnTo>
                  <a:pt x="80772" y="23622"/>
                </a:lnTo>
                <a:lnTo>
                  <a:pt x="36576" y="35052"/>
                </a:lnTo>
                <a:lnTo>
                  <a:pt x="19812" y="36576"/>
                </a:lnTo>
                <a:lnTo>
                  <a:pt x="0" y="36576"/>
                </a:lnTo>
                <a:lnTo>
                  <a:pt x="193548" y="207264"/>
                </a:lnTo>
                <a:lnTo>
                  <a:pt x="193548" y="195834"/>
                </a:lnTo>
                <a:lnTo>
                  <a:pt x="194310" y="184404"/>
                </a:lnTo>
                <a:lnTo>
                  <a:pt x="204978" y="141732"/>
                </a:lnTo>
                <a:lnTo>
                  <a:pt x="211074" y="128016"/>
                </a:lnTo>
                <a:lnTo>
                  <a:pt x="217170" y="112776"/>
                </a:lnTo>
                <a:lnTo>
                  <a:pt x="219456" y="104394"/>
                </a:lnTo>
                <a:lnTo>
                  <a:pt x="220979" y="96774"/>
                </a:lnTo>
                <a:lnTo>
                  <a:pt x="221742" y="89154"/>
                </a:lnTo>
                <a:lnTo>
                  <a:pt x="222504" y="80772"/>
                </a:lnTo>
                <a:lnTo>
                  <a:pt x="222504" y="73152"/>
                </a:lnTo>
                <a:lnTo>
                  <a:pt x="204978" y="25908"/>
                </a:lnTo>
                <a:lnTo>
                  <a:pt x="168402" y="2286"/>
                </a:lnTo>
                <a:lnTo>
                  <a:pt x="161544" y="762"/>
                </a:lnTo>
                <a:lnTo>
                  <a:pt x="153924" y="0"/>
                </a:lnTo>
                <a:close/>
              </a:path>
            </a:pathLst>
          </a:custGeom>
          <a:solidFill>
            <a:srgbClr val="460065"/>
          </a:solidFill>
        </p:spPr>
        <p:txBody>
          <a:bodyPr wrap="square" lIns="0" tIns="0" rIns="0" bIns="0" rtlCol="0"/>
          <a:lstStyle/>
          <a:p>
            <a:endParaRPr/>
          </a:p>
        </p:txBody>
      </p:sp>
      <p:sp>
        <p:nvSpPr>
          <p:cNvPr id="924" name="object 97"/>
          <p:cNvSpPr/>
          <p:nvPr/>
        </p:nvSpPr>
        <p:spPr>
          <a:xfrm>
            <a:off x="827869" y="5701927"/>
            <a:ext cx="223520" cy="207645"/>
          </a:xfrm>
          <a:custGeom>
            <a:avLst/>
            <a:gdLst/>
            <a:ahLst/>
            <a:cxnLst/>
            <a:rect l="l" t="t" r="r" b="b"/>
            <a:pathLst>
              <a:path w="223519" h="207645">
                <a:moveTo>
                  <a:pt x="83057" y="0"/>
                </a:moveTo>
                <a:lnTo>
                  <a:pt x="68579" y="0"/>
                </a:lnTo>
                <a:lnTo>
                  <a:pt x="61721" y="762"/>
                </a:lnTo>
                <a:lnTo>
                  <a:pt x="54101" y="2286"/>
                </a:lnTo>
                <a:lnTo>
                  <a:pt x="47243" y="4572"/>
                </a:lnTo>
                <a:lnTo>
                  <a:pt x="41147" y="7620"/>
                </a:lnTo>
                <a:lnTo>
                  <a:pt x="34289" y="10668"/>
                </a:lnTo>
                <a:lnTo>
                  <a:pt x="28955" y="15240"/>
                </a:lnTo>
                <a:lnTo>
                  <a:pt x="22859" y="19812"/>
                </a:lnTo>
                <a:lnTo>
                  <a:pt x="13715" y="32004"/>
                </a:lnTo>
                <a:lnTo>
                  <a:pt x="9905" y="38100"/>
                </a:lnTo>
                <a:lnTo>
                  <a:pt x="6857" y="44958"/>
                </a:lnTo>
                <a:lnTo>
                  <a:pt x="2285" y="58674"/>
                </a:lnTo>
                <a:lnTo>
                  <a:pt x="761" y="66294"/>
                </a:lnTo>
                <a:lnTo>
                  <a:pt x="761" y="73152"/>
                </a:lnTo>
                <a:lnTo>
                  <a:pt x="0" y="80772"/>
                </a:lnTo>
                <a:lnTo>
                  <a:pt x="761" y="89154"/>
                </a:lnTo>
                <a:lnTo>
                  <a:pt x="1523" y="96774"/>
                </a:lnTo>
                <a:lnTo>
                  <a:pt x="3809" y="104394"/>
                </a:lnTo>
                <a:lnTo>
                  <a:pt x="5333" y="112776"/>
                </a:lnTo>
                <a:lnTo>
                  <a:pt x="11429" y="128016"/>
                </a:lnTo>
                <a:lnTo>
                  <a:pt x="15239" y="136398"/>
                </a:lnTo>
                <a:lnTo>
                  <a:pt x="17525" y="141732"/>
                </a:lnTo>
                <a:lnTo>
                  <a:pt x="20573" y="147828"/>
                </a:lnTo>
                <a:lnTo>
                  <a:pt x="25145" y="164592"/>
                </a:lnTo>
                <a:lnTo>
                  <a:pt x="28193" y="184404"/>
                </a:lnTo>
                <a:lnTo>
                  <a:pt x="28955" y="195834"/>
                </a:lnTo>
                <a:lnTo>
                  <a:pt x="28955" y="207264"/>
                </a:lnTo>
                <a:lnTo>
                  <a:pt x="223265" y="36576"/>
                </a:lnTo>
                <a:lnTo>
                  <a:pt x="203454" y="36576"/>
                </a:lnTo>
                <a:lnTo>
                  <a:pt x="186690" y="35052"/>
                </a:lnTo>
                <a:lnTo>
                  <a:pt x="130301" y="17526"/>
                </a:lnTo>
                <a:lnTo>
                  <a:pt x="124205" y="13716"/>
                </a:lnTo>
                <a:lnTo>
                  <a:pt x="112013" y="7620"/>
                </a:lnTo>
                <a:lnTo>
                  <a:pt x="105155" y="4572"/>
                </a:lnTo>
                <a:lnTo>
                  <a:pt x="97535" y="3048"/>
                </a:lnTo>
                <a:lnTo>
                  <a:pt x="90677" y="1524"/>
                </a:lnTo>
                <a:lnTo>
                  <a:pt x="83057" y="0"/>
                </a:lnTo>
                <a:close/>
              </a:path>
            </a:pathLst>
          </a:custGeom>
          <a:solidFill>
            <a:srgbClr val="460065"/>
          </a:solidFill>
        </p:spPr>
        <p:txBody>
          <a:bodyPr wrap="square" lIns="0" tIns="0" rIns="0" bIns="0" rtlCol="0"/>
          <a:lstStyle/>
          <a:p>
            <a:endParaRPr/>
          </a:p>
        </p:txBody>
      </p:sp>
      <p:sp>
        <p:nvSpPr>
          <p:cNvPr id="925" name="object 98"/>
          <p:cNvSpPr/>
          <p:nvPr/>
        </p:nvSpPr>
        <p:spPr>
          <a:xfrm>
            <a:off x="1606633" y="6322957"/>
            <a:ext cx="1905" cy="3175"/>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926" name="object 99"/>
          <p:cNvSpPr/>
          <p:nvPr/>
        </p:nvSpPr>
        <p:spPr>
          <a:xfrm>
            <a:off x="1608158" y="6195704"/>
            <a:ext cx="224154" cy="166370"/>
          </a:xfrm>
          <a:custGeom>
            <a:avLst/>
            <a:gdLst/>
            <a:ahLst/>
            <a:cxnLst/>
            <a:rect l="l" t="t" r="r" b="b"/>
            <a:pathLst>
              <a:path w="224155" h="166370">
                <a:moveTo>
                  <a:pt x="0" y="127254"/>
                </a:moveTo>
                <a:lnTo>
                  <a:pt x="0" y="130302"/>
                </a:lnTo>
                <a:lnTo>
                  <a:pt x="36576" y="131064"/>
                </a:lnTo>
                <a:lnTo>
                  <a:pt x="62484" y="135636"/>
                </a:lnTo>
                <a:lnTo>
                  <a:pt x="80772" y="142494"/>
                </a:lnTo>
                <a:lnTo>
                  <a:pt x="80010" y="142494"/>
                </a:lnTo>
                <a:lnTo>
                  <a:pt x="92202" y="148590"/>
                </a:lnTo>
                <a:lnTo>
                  <a:pt x="103632" y="156210"/>
                </a:lnTo>
                <a:lnTo>
                  <a:pt x="116586" y="161544"/>
                </a:lnTo>
                <a:lnTo>
                  <a:pt x="117348" y="161544"/>
                </a:lnTo>
                <a:lnTo>
                  <a:pt x="131826" y="165354"/>
                </a:lnTo>
                <a:lnTo>
                  <a:pt x="146304" y="166116"/>
                </a:lnTo>
                <a:lnTo>
                  <a:pt x="160782" y="165354"/>
                </a:lnTo>
                <a:lnTo>
                  <a:pt x="161544" y="165354"/>
                </a:lnTo>
                <a:lnTo>
                  <a:pt x="170230" y="163068"/>
                </a:lnTo>
                <a:lnTo>
                  <a:pt x="146304" y="163068"/>
                </a:lnTo>
                <a:lnTo>
                  <a:pt x="131826" y="162306"/>
                </a:lnTo>
                <a:lnTo>
                  <a:pt x="132588" y="162306"/>
                </a:lnTo>
                <a:lnTo>
                  <a:pt x="118110" y="158496"/>
                </a:lnTo>
                <a:lnTo>
                  <a:pt x="107006" y="153924"/>
                </a:lnTo>
                <a:lnTo>
                  <a:pt x="105155" y="153924"/>
                </a:lnTo>
                <a:lnTo>
                  <a:pt x="93726" y="146304"/>
                </a:lnTo>
                <a:lnTo>
                  <a:pt x="93726" y="145542"/>
                </a:lnTo>
                <a:lnTo>
                  <a:pt x="81534" y="139446"/>
                </a:lnTo>
                <a:lnTo>
                  <a:pt x="63246" y="132588"/>
                </a:lnTo>
                <a:lnTo>
                  <a:pt x="37338" y="128016"/>
                </a:lnTo>
                <a:lnTo>
                  <a:pt x="36576" y="128016"/>
                </a:lnTo>
                <a:lnTo>
                  <a:pt x="0" y="127254"/>
                </a:lnTo>
                <a:close/>
              </a:path>
              <a:path w="224155" h="166370">
                <a:moveTo>
                  <a:pt x="187452" y="152400"/>
                </a:moveTo>
                <a:lnTo>
                  <a:pt x="174498" y="158496"/>
                </a:lnTo>
                <a:lnTo>
                  <a:pt x="175260" y="158496"/>
                </a:lnTo>
                <a:lnTo>
                  <a:pt x="160782" y="162306"/>
                </a:lnTo>
                <a:lnTo>
                  <a:pt x="146304" y="163068"/>
                </a:lnTo>
                <a:lnTo>
                  <a:pt x="170230" y="163068"/>
                </a:lnTo>
                <a:lnTo>
                  <a:pt x="176022" y="161544"/>
                </a:lnTo>
                <a:lnTo>
                  <a:pt x="188976" y="155448"/>
                </a:lnTo>
                <a:lnTo>
                  <a:pt x="191833" y="153162"/>
                </a:lnTo>
                <a:lnTo>
                  <a:pt x="187452" y="153162"/>
                </a:lnTo>
                <a:lnTo>
                  <a:pt x="187452" y="152400"/>
                </a:lnTo>
                <a:close/>
              </a:path>
              <a:path w="224155" h="166370">
                <a:moveTo>
                  <a:pt x="105155" y="153162"/>
                </a:moveTo>
                <a:lnTo>
                  <a:pt x="105155" y="153924"/>
                </a:lnTo>
                <a:lnTo>
                  <a:pt x="107006" y="153924"/>
                </a:lnTo>
                <a:lnTo>
                  <a:pt x="105155" y="153162"/>
                </a:lnTo>
                <a:close/>
              </a:path>
              <a:path w="224155" h="166370">
                <a:moveTo>
                  <a:pt x="214122" y="118872"/>
                </a:moveTo>
                <a:lnTo>
                  <a:pt x="207264" y="131826"/>
                </a:lnTo>
                <a:lnTo>
                  <a:pt x="208026" y="131826"/>
                </a:lnTo>
                <a:lnTo>
                  <a:pt x="198882" y="144018"/>
                </a:lnTo>
                <a:lnTo>
                  <a:pt x="187452" y="153162"/>
                </a:lnTo>
                <a:lnTo>
                  <a:pt x="191833" y="153162"/>
                </a:lnTo>
                <a:lnTo>
                  <a:pt x="217170" y="120396"/>
                </a:lnTo>
                <a:lnTo>
                  <a:pt x="217424" y="119634"/>
                </a:lnTo>
                <a:lnTo>
                  <a:pt x="214122" y="119634"/>
                </a:lnTo>
                <a:lnTo>
                  <a:pt x="214122" y="118872"/>
                </a:lnTo>
                <a:close/>
              </a:path>
              <a:path w="224155" h="166370">
                <a:moveTo>
                  <a:pt x="223265" y="76200"/>
                </a:moveTo>
                <a:lnTo>
                  <a:pt x="220218" y="76200"/>
                </a:lnTo>
                <a:lnTo>
                  <a:pt x="220979" y="91440"/>
                </a:lnTo>
                <a:lnTo>
                  <a:pt x="218694" y="105918"/>
                </a:lnTo>
                <a:lnTo>
                  <a:pt x="214122" y="119634"/>
                </a:lnTo>
                <a:lnTo>
                  <a:pt x="217424" y="119634"/>
                </a:lnTo>
                <a:lnTo>
                  <a:pt x="221742" y="106680"/>
                </a:lnTo>
                <a:lnTo>
                  <a:pt x="224028" y="92202"/>
                </a:lnTo>
                <a:lnTo>
                  <a:pt x="224028" y="91440"/>
                </a:lnTo>
                <a:lnTo>
                  <a:pt x="223265" y="76200"/>
                </a:lnTo>
                <a:close/>
              </a:path>
              <a:path w="224155" h="166370">
                <a:moveTo>
                  <a:pt x="198882" y="0"/>
                </a:moveTo>
                <a:lnTo>
                  <a:pt x="195834" y="762"/>
                </a:lnTo>
                <a:lnTo>
                  <a:pt x="200406" y="17526"/>
                </a:lnTo>
                <a:lnTo>
                  <a:pt x="205740" y="28956"/>
                </a:lnTo>
                <a:lnTo>
                  <a:pt x="212597" y="44958"/>
                </a:lnTo>
                <a:lnTo>
                  <a:pt x="217932" y="60960"/>
                </a:lnTo>
                <a:lnTo>
                  <a:pt x="220218" y="76962"/>
                </a:lnTo>
                <a:lnTo>
                  <a:pt x="220218" y="76200"/>
                </a:lnTo>
                <a:lnTo>
                  <a:pt x="223265" y="76200"/>
                </a:lnTo>
                <a:lnTo>
                  <a:pt x="220979" y="60198"/>
                </a:lnTo>
                <a:lnTo>
                  <a:pt x="215646" y="44196"/>
                </a:lnTo>
                <a:lnTo>
                  <a:pt x="215646" y="43434"/>
                </a:lnTo>
                <a:lnTo>
                  <a:pt x="208788" y="27432"/>
                </a:lnTo>
                <a:lnTo>
                  <a:pt x="203809" y="16764"/>
                </a:lnTo>
                <a:lnTo>
                  <a:pt x="203454" y="16764"/>
                </a:lnTo>
                <a:lnTo>
                  <a:pt x="198882" y="0"/>
                </a:lnTo>
                <a:close/>
              </a:path>
              <a:path w="224155" h="166370">
                <a:moveTo>
                  <a:pt x="203454" y="16002"/>
                </a:moveTo>
                <a:lnTo>
                  <a:pt x="203454" y="16764"/>
                </a:lnTo>
                <a:lnTo>
                  <a:pt x="203809" y="16764"/>
                </a:lnTo>
                <a:lnTo>
                  <a:pt x="203454" y="16002"/>
                </a:lnTo>
                <a:close/>
              </a:path>
            </a:pathLst>
          </a:custGeom>
          <a:solidFill>
            <a:srgbClr val="000000"/>
          </a:solidFill>
        </p:spPr>
        <p:txBody>
          <a:bodyPr wrap="square" lIns="0" tIns="0" rIns="0" bIns="0" rtlCol="0"/>
          <a:lstStyle/>
          <a:p>
            <a:endParaRPr/>
          </a:p>
        </p:txBody>
      </p:sp>
      <p:sp>
        <p:nvSpPr>
          <p:cNvPr id="927" name="object 100"/>
          <p:cNvSpPr/>
          <p:nvPr/>
        </p:nvSpPr>
        <p:spPr>
          <a:xfrm>
            <a:off x="1800943" y="6175892"/>
            <a:ext cx="6350" cy="20955"/>
          </a:xfrm>
          <a:custGeom>
            <a:avLst/>
            <a:gdLst/>
            <a:ahLst/>
            <a:cxnLst/>
            <a:rect l="l" t="t" r="r" b="b"/>
            <a:pathLst>
              <a:path w="6350" h="20954">
                <a:moveTo>
                  <a:pt x="3048" y="0"/>
                </a:moveTo>
                <a:lnTo>
                  <a:pt x="0" y="0"/>
                </a:lnTo>
                <a:lnTo>
                  <a:pt x="0" y="761"/>
                </a:lnTo>
                <a:lnTo>
                  <a:pt x="3048" y="20573"/>
                </a:lnTo>
                <a:lnTo>
                  <a:pt x="6096" y="19811"/>
                </a:lnTo>
                <a:lnTo>
                  <a:pt x="3048" y="0"/>
                </a:lnTo>
                <a:close/>
              </a:path>
            </a:pathLst>
          </a:custGeom>
          <a:solidFill>
            <a:srgbClr val="000000"/>
          </a:solidFill>
        </p:spPr>
        <p:txBody>
          <a:bodyPr wrap="square" lIns="0" tIns="0" rIns="0" bIns="0" rtlCol="0"/>
          <a:lstStyle/>
          <a:p>
            <a:endParaRPr/>
          </a:p>
        </p:txBody>
      </p:sp>
      <p:sp>
        <p:nvSpPr>
          <p:cNvPr id="928" name="object 101"/>
          <p:cNvSpPr/>
          <p:nvPr/>
        </p:nvSpPr>
        <p:spPr>
          <a:xfrm>
            <a:off x="1050374" y="6322957"/>
            <a:ext cx="1905" cy="3175"/>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929" name="object 102"/>
          <p:cNvSpPr/>
          <p:nvPr/>
        </p:nvSpPr>
        <p:spPr>
          <a:xfrm>
            <a:off x="826346" y="6195704"/>
            <a:ext cx="224154" cy="166370"/>
          </a:xfrm>
          <a:custGeom>
            <a:avLst/>
            <a:gdLst/>
            <a:ahLst/>
            <a:cxnLst/>
            <a:rect l="l" t="t" r="r" b="b"/>
            <a:pathLst>
              <a:path w="224155" h="166370">
                <a:moveTo>
                  <a:pt x="15239" y="27432"/>
                </a:moveTo>
                <a:lnTo>
                  <a:pt x="8382" y="43434"/>
                </a:lnTo>
                <a:lnTo>
                  <a:pt x="8382" y="44196"/>
                </a:lnTo>
                <a:lnTo>
                  <a:pt x="3048" y="60198"/>
                </a:lnTo>
                <a:lnTo>
                  <a:pt x="762" y="76200"/>
                </a:lnTo>
                <a:lnTo>
                  <a:pt x="0" y="91440"/>
                </a:lnTo>
                <a:lnTo>
                  <a:pt x="0" y="92202"/>
                </a:lnTo>
                <a:lnTo>
                  <a:pt x="2285" y="106680"/>
                </a:lnTo>
                <a:lnTo>
                  <a:pt x="6096" y="120396"/>
                </a:lnTo>
                <a:lnTo>
                  <a:pt x="6857" y="120396"/>
                </a:lnTo>
                <a:lnTo>
                  <a:pt x="14478" y="133350"/>
                </a:lnTo>
                <a:lnTo>
                  <a:pt x="23622" y="145542"/>
                </a:lnTo>
                <a:lnTo>
                  <a:pt x="23622" y="146304"/>
                </a:lnTo>
                <a:lnTo>
                  <a:pt x="35052" y="155448"/>
                </a:lnTo>
                <a:lnTo>
                  <a:pt x="48006" y="161544"/>
                </a:lnTo>
                <a:lnTo>
                  <a:pt x="48768" y="161544"/>
                </a:lnTo>
                <a:lnTo>
                  <a:pt x="62484" y="165354"/>
                </a:lnTo>
                <a:lnTo>
                  <a:pt x="76962" y="166116"/>
                </a:lnTo>
                <a:lnTo>
                  <a:pt x="92202" y="165354"/>
                </a:lnTo>
                <a:lnTo>
                  <a:pt x="92964" y="165354"/>
                </a:lnTo>
                <a:lnTo>
                  <a:pt x="101193" y="163068"/>
                </a:lnTo>
                <a:lnTo>
                  <a:pt x="76962" y="163068"/>
                </a:lnTo>
                <a:lnTo>
                  <a:pt x="62484" y="162306"/>
                </a:lnTo>
                <a:lnTo>
                  <a:pt x="63246" y="162306"/>
                </a:lnTo>
                <a:lnTo>
                  <a:pt x="49530" y="158496"/>
                </a:lnTo>
                <a:lnTo>
                  <a:pt x="38195" y="153162"/>
                </a:lnTo>
                <a:lnTo>
                  <a:pt x="36576" y="153162"/>
                </a:lnTo>
                <a:lnTo>
                  <a:pt x="25146" y="144018"/>
                </a:lnTo>
                <a:lnTo>
                  <a:pt x="25908" y="144018"/>
                </a:lnTo>
                <a:lnTo>
                  <a:pt x="16764" y="131826"/>
                </a:lnTo>
                <a:lnTo>
                  <a:pt x="9592" y="119634"/>
                </a:lnTo>
                <a:lnTo>
                  <a:pt x="9143" y="119634"/>
                </a:lnTo>
                <a:lnTo>
                  <a:pt x="5334" y="105918"/>
                </a:lnTo>
                <a:lnTo>
                  <a:pt x="3048" y="91440"/>
                </a:lnTo>
                <a:lnTo>
                  <a:pt x="3810" y="76200"/>
                </a:lnTo>
                <a:lnTo>
                  <a:pt x="6096" y="60960"/>
                </a:lnTo>
                <a:lnTo>
                  <a:pt x="11430" y="44958"/>
                </a:lnTo>
                <a:lnTo>
                  <a:pt x="18288" y="28956"/>
                </a:lnTo>
                <a:lnTo>
                  <a:pt x="18592" y="28194"/>
                </a:lnTo>
                <a:lnTo>
                  <a:pt x="15239" y="28194"/>
                </a:lnTo>
                <a:lnTo>
                  <a:pt x="15239" y="27432"/>
                </a:lnTo>
                <a:close/>
              </a:path>
              <a:path w="224155" h="166370">
                <a:moveTo>
                  <a:pt x="119634" y="153162"/>
                </a:moveTo>
                <a:lnTo>
                  <a:pt x="105918" y="158496"/>
                </a:lnTo>
                <a:lnTo>
                  <a:pt x="92202" y="162306"/>
                </a:lnTo>
                <a:lnTo>
                  <a:pt x="76962" y="163068"/>
                </a:lnTo>
                <a:lnTo>
                  <a:pt x="101193" y="163068"/>
                </a:lnTo>
                <a:lnTo>
                  <a:pt x="106680" y="161544"/>
                </a:lnTo>
                <a:lnTo>
                  <a:pt x="120396" y="156210"/>
                </a:lnTo>
                <a:lnTo>
                  <a:pt x="123825" y="153924"/>
                </a:lnTo>
                <a:lnTo>
                  <a:pt x="118872" y="153924"/>
                </a:lnTo>
                <a:lnTo>
                  <a:pt x="119634" y="153162"/>
                </a:lnTo>
                <a:close/>
              </a:path>
              <a:path w="224155" h="166370">
                <a:moveTo>
                  <a:pt x="224028" y="127254"/>
                </a:moveTo>
                <a:lnTo>
                  <a:pt x="187452" y="128016"/>
                </a:lnTo>
                <a:lnTo>
                  <a:pt x="161544" y="132588"/>
                </a:lnTo>
                <a:lnTo>
                  <a:pt x="143256" y="139446"/>
                </a:lnTo>
                <a:lnTo>
                  <a:pt x="142494" y="139446"/>
                </a:lnTo>
                <a:lnTo>
                  <a:pt x="130302" y="145542"/>
                </a:lnTo>
                <a:lnTo>
                  <a:pt x="130302" y="146304"/>
                </a:lnTo>
                <a:lnTo>
                  <a:pt x="118872" y="153924"/>
                </a:lnTo>
                <a:lnTo>
                  <a:pt x="123825" y="153924"/>
                </a:lnTo>
                <a:lnTo>
                  <a:pt x="131826" y="148590"/>
                </a:lnTo>
                <a:lnTo>
                  <a:pt x="144018" y="142494"/>
                </a:lnTo>
                <a:lnTo>
                  <a:pt x="162306" y="135636"/>
                </a:lnTo>
                <a:lnTo>
                  <a:pt x="188214" y="131064"/>
                </a:lnTo>
                <a:lnTo>
                  <a:pt x="187452" y="131064"/>
                </a:lnTo>
                <a:lnTo>
                  <a:pt x="224028" y="130302"/>
                </a:lnTo>
                <a:lnTo>
                  <a:pt x="224028" y="127254"/>
                </a:lnTo>
                <a:close/>
              </a:path>
              <a:path w="224155" h="166370">
                <a:moveTo>
                  <a:pt x="36576" y="152400"/>
                </a:moveTo>
                <a:lnTo>
                  <a:pt x="36576" y="153162"/>
                </a:lnTo>
                <a:lnTo>
                  <a:pt x="38195" y="153162"/>
                </a:lnTo>
                <a:lnTo>
                  <a:pt x="36576" y="152400"/>
                </a:lnTo>
                <a:close/>
              </a:path>
              <a:path w="224155" h="166370">
                <a:moveTo>
                  <a:pt x="9143" y="118872"/>
                </a:moveTo>
                <a:lnTo>
                  <a:pt x="9143" y="119634"/>
                </a:lnTo>
                <a:lnTo>
                  <a:pt x="9592" y="119634"/>
                </a:lnTo>
                <a:lnTo>
                  <a:pt x="9143" y="118872"/>
                </a:lnTo>
                <a:close/>
              </a:path>
              <a:path w="224155" h="166370">
                <a:moveTo>
                  <a:pt x="3918" y="76200"/>
                </a:moveTo>
                <a:lnTo>
                  <a:pt x="3810" y="76962"/>
                </a:lnTo>
                <a:lnTo>
                  <a:pt x="3918" y="76200"/>
                </a:lnTo>
                <a:close/>
              </a:path>
              <a:path w="224155" h="166370">
                <a:moveTo>
                  <a:pt x="24384" y="0"/>
                </a:moveTo>
                <a:lnTo>
                  <a:pt x="19812" y="16764"/>
                </a:lnTo>
                <a:lnTo>
                  <a:pt x="15239" y="28194"/>
                </a:lnTo>
                <a:lnTo>
                  <a:pt x="18592" y="28194"/>
                </a:lnTo>
                <a:lnTo>
                  <a:pt x="22860" y="17526"/>
                </a:lnTo>
                <a:lnTo>
                  <a:pt x="27432" y="762"/>
                </a:lnTo>
                <a:lnTo>
                  <a:pt x="24384" y="0"/>
                </a:lnTo>
                <a:close/>
              </a:path>
            </a:pathLst>
          </a:custGeom>
          <a:solidFill>
            <a:srgbClr val="000000"/>
          </a:solidFill>
        </p:spPr>
        <p:txBody>
          <a:bodyPr wrap="square" lIns="0" tIns="0" rIns="0" bIns="0" rtlCol="0"/>
          <a:lstStyle/>
          <a:p>
            <a:endParaRPr/>
          </a:p>
        </p:txBody>
      </p:sp>
      <p:sp>
        <p:nvSpPr>
          <p:cNvPr id="930" name="object 103"/>
          <p:cNvSpPr/>
          <p:nvPr/>
        </p:nvSpPr>
        <p:spPr>
          <a:xfrm>
            <a:off x="850729" y="6175892"/>
            <a:ext cx="6985" cy="20955"/>
          </a:xfrm>
          <a:custGeom>
            <a:avLst/>
            <a:gdLst/>
            <a:ahLst/>
            <a:cxnLst/>
            <a:rect l="l" t="t" r="r" b="b"/>
            <a:pathLst>
              <a:path w="6984" h="20954">
                <a:moveTo>
                  <a:pt x="6858" y="0"/>
                </a:moveTo>
                <a:lnTo>
                  <a:pt x="3810" y="0"/>
                </a:lnTo>
                <a:lnTo>
                  <a:pt x="0" y="19811"/>
                </a:lnTo>
                <a:lnTo>
                  <a:pt x="3048" y="20573"/>
                </a:lnTo>
                <a:lnTo>
                  <a:pt x="6858" y="761"/>
                </a:lnTo>
                <a:lnTo>
                  <a:pt x="6858" y="0"/>
                </a:lnTo>
                <a:close/>
              </a:path>
            </a:pathLst>
          </a:custGeom>
          <a:solidFill>
            <a:srgbClr val="000000"/>
          </a:solidFill>
        </p:spPr>
        <p:txBody>
          <a:bodyPr wrap="square" lIns="0" tIns="0" rIns="0" bIns="0" rtlCol="0"/>
          <a:lstStyle/>
          <a:p>
            <a:endParaRPr/>
          </a:p>
        </p:txBody>
      </p:sp>
      <p:sp>
        <p:nvSpPr>
          <p:cNvPr id="931" name="object 104"/>
          <p:cNvSpPr/>
          <p:nvPr/>
        </p:nvSpPr>
        <p:spPr>
          <a:xfrm>
            <a:off x="1606633" y="5736979"/>
            <a:ext cx="1905" cy="3175"/>
          </a:xfrm>
          <a:custGeom>
            <a:avLst/>
            <a:gdLst/>
            <a:ahLst/>
            <a:cxnLst/>
            <a:rect l="l" t="t" r="r" b="b"/>
            <a:pathLst>
              <a:path w="1905"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932" name="object 105"/>
          <p:cNvSpPr/>
          <p:nvPr/>
        </p:nvSpPr>
        <p:spPr>
          <a:xfrm>
            <a:off x="1608158" y="5700403"/>
            <a:ext cx="224154" cy="167005"/>
          </a:xfrm>
          <a:custGeom>
            <a:avLst/>
            <a:gdLst/>
            <a:ahLst/>
            <a:cxnLst/>
            <a:rect l="l" t="t" r="r" b="b"/>
            <a:pathLst>
              <a:path w="224155" h="167004">
                <a:moveTo>
                  <a:pt x="212597" y="121158"/>
                </a:moveTo>
                <a:lnTo>
                  <a:pt x="205740" y="137160"/>
                </a:lnTo>
                <a:lnTo>
                  <a:pt x="200406" y="148590"/>
                </a:lnTo>
                <a:lnTo>
                  <a:pt x="200406" y="149352"/>
                </a:lnTo>
                <a:lnTo>
                  <a:pt x="195834" y="166116"/>
                </a:lnTo>
                <a:lnTo>
                  <a:pt x="198882" y="166878"/>
                </a:lnTo>
                <a:lnTo>
                  <a:pt x="203454" y="150114"/>
                </a:lnTo>
                <a:lnTo>
                  <a:pt x="208788" y="138684"/>
                </a:lnTo>
                <a:lnTo>
                  <a:pt x="215646" y="122682"/>
                </a:lnTo>
                <a:lnTo>
                  <a:pt x="215863" y="121920"/>
                </a:lnTo>
                <a:lnTo>
                  <a:pt x="212597" y="121920"/>
                </a:lnTo>
                <a:lnTo>
                  <a:pt x="212597" y="121158"/>
                </a:lnTo>
                <a:close/>
              </a:path>
              <a:path w="224155" h="167004">
                <a:moveTo>
                  <a:pt x="224028" y="74676"/>
                </a:moveTo>
                <a:lnTo>
                  <a:pt x="220979" y="74676"/>
                </a:lnTo>
                <a:lnTo>
                  <a:pt x="220979" y="75438"/>
                </a:lnTo>
                <a:lnTo>
                  <a:pt x="220218" y="90678"/>
                </a:lnTo>
                <a:lnTo>
                  <a:pt x="217170" y="105918"/>
                </a:lnTo>
                <a:lnTo>
                  <a:pt x="212597" y="121920"/>
                </a:lnTo>
                <a:lnTo>
                  <a:pt x="215863" y="121920"/>
                </a:lnTo>
                <a:lnTo>
                  <a:pt x="220218" y="106680"/>
                </a:lnTo>
                <a:lnTo>
                  <a:pt x="223265" y="91440"/>
                </a:lnTo>
                <a:lnTo>
                  <a:pt x="223265" y="90678"/>
                </a:lnTo>
                <a:lnTo>
                  <a:pt x="224028" y="74676"/>
                </a:lnTo>
                <a:close/>
              </a:path>
              <a:path w="224155" h="167004">
                <a:moveTo>
                  <a:pt x="220952" y="75261"/>
                </a:moveTo>
                <a:lnTo>
                  <a:pt x="220943" y="75438"/>
                </a:lnTo>
                <a:lnTo>
                  <a:pt x="220952" y="75261"/>
                </a:lnTo>
                <a:close/>
              </a:path>
              <a:path w="224155" h="167004">
                <a:moveTo>
                  <a:pt x="202311" y="22098"/>
                </a:moveTo>
                <a:lnTo>
                  <a:pt x="198882" y="22098"/>
                </a:lnTo>
                <a:lnTo>
                  <a:pt x="208026" y="34290"/>
                </a:lnTo>
                <a:lnTo>
                  <a:pt x="207264" y="34290"/>
                </a:lnTo>
                <a:lnTo>
                  <a:pt x="214122" y="47244"/>
                </a:lnTo>
                <a:lnTo>
                  <a:pt x="218694" y="60960"/>
                </a:lnTo>
                <a:lnTo>
                  <a:pt x="220952" y="75261"/>
                </a:lnTo>
                <a:lnTo>
                  <a:pt x="220979" y="74676"/>
                </a:lnTo>
                <a:lnTo>
                  <a:pt x="224028" y="74676"/>
                </a:lnTo>
                <a:lnTo>
                  <a:pt x="221742" y="60198"/>
                </a:lnTo>
                <a:lnTo>
                  <a:pt x="217170" y="46482"/>
                </a:lnTo>
                <a:lnTo>
                  <a:pt x="217170" y="45720"/>
                </a:lnTo>
                <a:lnTo>
                  <a:pt x="210311" y="32766"/>
                </a:lnTo>
                <a:lnTo>
                  <a:pt x="202311" y="22098"/>
                </a:lnTo>
                <a:close/>
              </a:path>
              <a:path w="224155" h="167004">
                <a:moveTo>
                  <a:pt x="92202" y="17526"/>
                </a:moveTo>
                <a:lnTo>
                  <a:pt x="80010" y="23622"/>
                </a:lnTo>
                <a:lnTo>
                  <a:pt x="80772" y="23622"/>
                </a:lnTo>
                <a:lnTo>
                  <a:pt x="62484" y="30480"/>
                </a:lnTo>
                <a:lnTo>
                  <a:pt x="35814" y="35052"/>
                </a:lnTo>
                <a:lnTo>
                  <a:pt x="0" y="36576"/>
                </a:lnTo>
                <a:lnTo>
                  <a:pt x="0" y="39624"/>
                </a:lnTo>
                <a:lnTo>
                  <a:pt x="35814" y="38100"/>
                </a:lnTo>
                <a:lnTo>
                  <a:pt x="36576" y="38100"/>
                </a:lnTo>
                <a:lnTo>
                  <a:pt x="63246" y="33528"/>
                </a:lnTo>
                <a:lnTo>
                  <a:pt x="81534" y="26670"/>
                </a:lnTo>
                <a:lnTo>
                  <a:pt x="93726" y="20574"/>
                </a:lnTo>
                <a:lnTo>
                  <a:pt x="97536" y="18288"/>
                </a:lnTo>
                <a:lnTo>
                  <a:pt x="92202" y="18288"/>
                </a:lnTo>
                <a:lnTo>
                  <a:pt x="92202" y="17526"/>
                </a:lnTo>
                <a:close/>
              </a:path>
              <a:path w="224155" h="167004">
                <a:moveTo>
                  <a:pt x="170230" y="3048"/>
                </a:moveTo>
                <a:lnTo>
                  <a:pt x="146304" y="3048"/>
                </a:lnTo>
                <a:lnTo>
                  <a:pt x="160782" y="3810"/>
                </a:lnTo>
                <a:lnTo>
                  <a:pt x="175260" y="7620"/>
                </a:lnTo>
                <a:lnTo>
                  <a:pt x="174498" y="7620"/>
                </a:lnTo>
                <a:lnTo>
                  <a:pt x="187452" y="13716"/>
                </a:lnTo>
                <a:lnTo>
                  <a:pt x="198882" y="22860"/>
                </a:lnTo>
                <a:lnTo>
                  <a:pt x="198882" y="22098"/>
                </a:lnTo>
                <a:lnTo>
                  <a:pt x="202311" y="22098"/>
                </a:lnTo>
                <a:lnTo>
                  <a:pt x="201168" y="20574"/>
                </a:lnTo>
                <a:lnTo>
                  <a:pt x="200406" y="20574"/>
                </a:lnTo>
                <a:lnTo>
                  <a:pt x="188976" y="11430"/>
                </a:lnTo>
                <a:lnTo>
                  <a:pt x="188976" y="10668"/>
                </a:lnTo>
                <a:lnTo>
                  <a:pt x="176022" y="4572"/>
                </a:lnTo>
                <a:lnTo>
                  <a:pt x="170230" y="3048"/>
                </a:lnTo>
                <a:close/>
              </a:path>
              <a:path w="224155" h="167004">
                <a:moveTo>
                  <a:pt x="132588" y="4572"/>
                </a:moveTo>
                <a:lnTo>
                  <a:pt x="116586" y="4572"/>
                </a:lnTo>
                <a:lnTo>
                  <a:pt x="103632" y="10668"/>
                </a:lnTo>
                <a:lnTo>
                  <a:pt x="103632" y="11430"/>
                </a:lnTo>
                <a:lnTo>
                  <a:pt x="92202" y="18288"/>
                </a:lnTo>
                <a:lnTo>
                  <a:pt x="97536" y="18288"/>
                </a:lnTo>
                <a:lnTo>
                  <a:pt x="105155" y="13716"/>
                </a:lnTo>
                <a:lnTo>
                  <a:pt x="118110" y="7620"/>
                </a:lnTo>
                <a:lnTo>
                  <a:pt x="132588" y="4572"/>
                </a:lnTo>
                <a:close/>
              </a:path>
              <a:path w="224155" h="167004">
                <a:moveTo>
                  <a:pt x="146304" y="0"/>
                </a:moveTo>
                <a:lnTo>
                  <a:pt x="131826" y="1524"/>
                </a:lnTo>
                <a:lnTo>
                  <a:pt x="117348" y="4572"/>
                </a:lnTo>
                <a:lnTo>
                  <a:pt x="131826" y="4572"/>
                </a:lnTo>
                <a:lnTo>
                  <a:pt x="146304" y="3048"/>
                </a:lnTo>
                <a:lnTo>
                  <a:pt x="170230" y="3048"/>
                </a:lnTo>
                <a:lnTo>
                  <a:pt x="161544" y="762"/>
                </a:lnTo>
                <a:lnTo>
                  <a:pt x="160782" y="762"/>
                </a:lnTo>
                <a:lnTo>
                  <a:pt x="146304" y="0"/>
                </a:lnTo>
                <a:close/>
              </a:path>
            </a:pathLst>
          </a:custGeom>
          <a:solidFill>
            <a:srgbClr val="000000"/>
          </a:solidFill>
        </p:spPr>
        <p:txBody>
          <a:bodyPr wrap="square" lIns="0" tIns="0" rIns="0" bIns="0" rtlCol="0"/>
          <a:lstStyle/>
          <a:p>
            <a:endParaRPr/>
          </a:p>
        </p:txBody>
      </p:sp>
      <p:sp>
        <p:nvSpPr>
          <p:cNvPr id="933" name="object 106"/>
          <p:cNvSpPr/>
          <p:nvPr/>
        </p:nvSpPr>
        <p:spPr>
          <a:xfrm>
            <a:off x="1800943" y="5866519"/>
            <a:ext cx="6350" cy="20955"/>
          </a:xfrm>
          <a:custGeom>
            <a:avLst/>
            <a:gdLst/>
            <a:ahLst/>
            <a:cxnLst/>
            <a:rect l="l" t="t" r="r" b="b"/>
            <a:pathLst>
              <a:path w="6350" h="20954">
                <a:moveTo>
                  <a:pt x="3047" y="0"/>
                </a:moveTo>
                <a:lnTo>
                  <a:pt x="0" y="19811"/>
                </a:lnTo>
                <a:lnTo>
                  <a:pt x="3047" y="19811"/>
                </a:lnTo>
                <a:lnTo>
                  <a:pt x="3047" y="20573"/>
                </a:lnTo>
                <a:lnTo>
                  <a:pt x="6095" y="761"/>
                </a:lnTo>
                <a:lnTo>
                  <a:pt x="3047" y="0"/>
                </a:lnTo>
                <a:close/>
              </a:path>
            </a:pathLst>
          </a:custGeom>
          <a:solidFill>
            <a:srgbClr val="000000"/>
          </a:solidFill>
        </p:spPr>
        <p:txBody>
          <a:bodyPr wrap="square" lIns="0" tIns="0" rIns="0" bIns="0" rtlCol="0"/>
          <a:lstStyle/>
          <a:p>
            <a:endParaRPr/>
          </a:p>
        </p:txBody>
      </p:sp>
      <p:sp>
        <p:nvSpPr>
          <p:cNvPr id="934" name="object 107"/>
          <p:cNvSpPr/>
          <p:nvPr/>
        </p:nvSpPr>
        <p:spPr>
          <a:xfrm>
            <a:off x="1050374" y="5736979"/>
            <a:ext cx="1905" cy="3175"/>
          </a:xfrm>
          <a:custGeom>
            <a:avLst/>
            <a:gdLst/>
            <a:ahLst/>
            <a:cxnLst/>
            <a:rect l="l" t="t" r="r" b="b"/>
            <a:pathLst>
              <a:path w="1905"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935" name="object 108"/>
          <p:cNvSpPr/>
          <p:nvPr/>
        </p:nvSpPr>
        <p:spPr>
          <a:xfrm>
            <a:off x="826346" y="5700403"/>
            <a:ext cx="224154" cy="167005"/>
          </a:xfrm>
          <a:custGeom>
            <a:avLst/>
            <a:gdLst/>
            <a:ahLst/>
            <a:cxnLst/>
            <a:rect l="l" t="t" r="r" b="b"/>
            <a:pathLst>
              <a:path w="224155" h="167004">
                <a:moveTo>
                  <a:pt x="76962" y="0"/>
                </a:moveTo>
                <a:lnTo>
                  <a:pt x="62484" y="762"/>
                </a:lnTo>
                <a:lnTo>
                  <a:pt x="48768" y="4572"/>
                </a:lnTo>
                <a:lnTo>
                  <a:pt x="48006" y="4572"/>
                </a:lnTo>
                <a:lnTo>
                  <a:pt x="35052" y="10668"/>
                </a:lnTo>
                <a:lnTo>
                  <a:pt x="35052" y="11430"/>
                </a:lnTo>
                <a:lnTo>
                  <a:pt x="23622" y="20574"/>
                </a:lnTo>
                <a:lnTo>
                  <a:pt x="14478" y="32766"/>
                </a:lnTo>
                <a:lnTo>
                  <a:pt x="6857" y="45720"/>
                </a:lnTo>
                <a:lnTo>
                  <a:pt x="6096" y="46482"/>
                </a:lnTo>
                <a:lnTo>
                  <a:pt x="2285" y="60198"/>
                </a:lnTo>
                <a:lnTo>
                  <a:pt x="0" y="74676"/>
                </a:lnTo>
                <a:lnTo>
                  <a:pt x="762" y="90678"/>
                </a:lnTo>
                <a:lnTo>
                  <a:pt x="762" y="91440"/>
                </a:lnTo>
                <a:lnTo>
                  <a:pt x="3048" y="106680"/>
                </a:lnTo>
                <a:lnTo>
                  <a:pt x="8382" y="122682"/>
                </a:lnTo>
                <a:lnTo>
                  <a:pt x="15239" y="138684"/>
                </a:lnTo>
                <a:lnTo>
                  <a:pt x="19812" y="150114"/>
                </a:lnTo>
                <a:lnTo>
                  <a:pt x="24384" y="166878"/>
                </a:lnTo>
                <a:lnTo>
                  <a:pt x="27432" y="166116"/>
                </a:lnTo>
                <a:lnTo>
                  <a:pt x="22860" y="149352"/>
                </a:lnTo>
                <a:lnTo>
                  <a:pt x="18288" y="137922"/>
                </a:lnTo>
                <a:lnTo>
                  <a:pt x="18288" y="137160"/>
                </a:lnTo>
                <a:lnTo>
                  <a:pt x="11756" y="121920"/>
                </a:lnTo>
                <a:lnTo>
                  <a:pt x="11430" y="121920"/>
                </a:lnTo>
                <a:lnTo>
                  <a:pt x="6096" y="105918"/>
                </a:lnTo>
                <a:lnTo>
                  <a:pt x="3810" y="90678"/>
                </a:lnTo>
                <a:lnTo>
                  <a:pt x="3084" y="75438"/>
                </a:lnTo>
                <a:lnTo>
                  <a:pt x="5334" y="60960"/>
                </a:lnTo>
                <a:lnTo>
                  <a:pt x="9143" y="47244"/>
                </a:lnTo>
                <a:lnTo>
                  <a:pt x="16764" y="34290"/>
                </a:lnTo>
                <a:lnTo>
                  <a:pt x="25336" y="22860"/>
                </a:lnTo>
                <a:lnTo>
                  <a:pt x="25146" y="22860"/>
                </a:lnTo>
                <a:lnTo>
                  <a:pt x="25908" y="22098"/>
                </a:lnTo>
                <a:lnTo>
                  <a:pt x="26098" y="22098"/>
                </a:lnTo>
                <a:lnTo>
                  <a:pt x="36576" y="13716"/>
                </a:lnTo>
                <a:lnTo>
                  <a:pt x="49530" y="7620"/>
                </a:lnTo>
                <a:lnTo>
                  <a:pt x="63246" y="3810"/>
                </a:lnTo>
                <a:lnTo>
                  <a:pt x="62484" y="3810"/>
                </a:lnTo>
                <a:lnTo>
                  <a:pt x="76962" y="3048"/>
                </a:lnTo>
                <a:lnTo>
                  <a:pt x="99822" y="3048"/>
                </a:lnTo>
                <a:lnTo>
                  <a:pt x="92964" y="1524"/>
                </a:lnTo>
                <a:lnTo>
                  <a:pt x="92202" y="1524"/>
                </a:lnTo>
                <a:lnTo>
                  <a:pt x="76962" y="0"/>
                </a:lnTo>
                <a:close/>
              </a:path>
              <a:path w="224155" h="167004">
                <a:moveTo>
                  <a:pt x="11430" y="121158"/>
                </a:moveTo>
                <a:lnTo>
                  <a:pt x="11430" y="121920"/>
                </a:lnTo>
                <a:lnTo>
                  <a:pt x="11756" y="121920"/>
                </a:lnTo>
                <a:lnTo>
                  <a:pt x="11430" y="121158"/>
                </a:lnTo>
                <a:close/>
              </a:path>
              <a:path w="224155" h="167004">
                <a:moveTo>
                  <a:pt x="3075" y="75261"/>
                </a:moveTo>
                <a:lnTo>
                  <a:pt x="3048" y="75438"/>
                </a:lnTo>
                <a:lnTo>
                  <a:pt x="3075" y="75261"/>
                </a:lnTo>
                <a:close/>
              </a:path>
              <a:path w="224155" h="167004">
                <a:moveTo>
                  <a:pt x="3168" y="74676"/>
                </a:moveTo>
                <a:lnTo>
                  <a:pt x="3075" y="75261"/>
                </a:lnTo>
                <a:lnTo>
                  <a:pt x="3168" y="74676"/>
                </a:lnTo>
                <a:close/>
              </a:path>
              <a:path w="224155" h="167004">
                <a:moveTo>
                  <a:pt x="99822" y="3048"/>
                </a:moveTo>
                <a:lnTo>
                  <a:pt x="76962" y="3048"/>
                </a:lnTo>
                <a:lnTo>
                  <a:pt x="92202" y="4572"/>
                </a:lnTo>
                <a:lnTo>
                  <a:pt x="105918" y="7620"/>
                </a:lnTo>
                <a:lnTo>
                  <a:pt x="105156" y="7620"/>
                </a:lnTo>
                <a:lnTo>
                  <a:pt x="118872" y="13716"/>
                </a:lnTo>
                <a:lnTo>
                  <a:pt x="130302" y="20574"/>
                </a:lnTo>
                <a:lnTo>
                  <a:pt x="142494" y="26670"/>
                </a:lnTo>
                <a:lnTo>
                  <a:pt x="143256" y="26670"/>
                </a:lnTo>
                <a:lnTo>
                  <a:pt x="161544" y="33528"/>
                </a:lnTo>
                <a:lnTo>
                  <a:pt x="187452" y="38100"/>
                </a:lnTo>
                <a:lnTo>
                  <a:pt x="224028" y="39624"/>
                </a:lnTo>
                <a:lnTo>
                  <a:pt x="224028" y="36576"/>
                </a:lnTo>
                <a:lnTo>
                  <a:pt x="187452" y="35052"/>
                </a:lnTo>
                <a:lnTo>
                  <a:pt x="188214" y="35052"/>
                </a:lnTo>
                <a:lnTo>
                  <a:pt x="162306" y="30480"/>
                </a:lnTo>
                <a:lnTo>
                  <a:pt x="144018" y="23622"/>
                </a:lnTo>
                <a:lnTo>
                  <a:pt x="133350" y="18288"/>
                </a:lnTo>
                <a:lnTo>
                  <a:pt x="131826" y="18288"/>
                </a:lnTo>
                <a:lnTo>
                  <a:pt x="120396" y="11430"/>
                </a:lnTo>
                <a:lnTo>
                  <a:pt x="120396" y="10668"/>
                </a:lnTo>
                <a:lnTo>
                  <a:pt x="106680" y="4572"/>
                </a:lnTo>
                <a:lnTo>
                  <a:pt x="99822" y="3048"/>
                </a:lnTo>
                <a:close/>
              </a:path>
              <a:path w="224155" h="167004">
                <a:moveTo>
                  <a:pt x="25908" y="22098"/>
                </a:moveTo>
                <a:lnTo>
                  <a:pt x="25146" y="22860"/>
                </a:lnTo>
                <a:lnTo>
                  <a:pt x="25622" y="22479"/>
                </a:lnTo>
                <a:lnTo>
                  <a:pt x="25908" y="22098"/>
                </a:lnTo>
                <a:close/>
              </a:path>
              <a:path w="224155" h="167004">
                <a:moveTo>
                  <a:pt x="25622" y="22479"/>
                </a:moveTo>
                <a:lnTo>
                  <a:pt x="25146" y="22860"/>
                </a:lnTo>
                <a:lnTo>
                  <a:pt x="25336" y="22860"/>
                </a:lnTo>
                <a:lnTo>
                  <a:pt x="25622" y="22479"/>
                </a:lnTo>
                <a:close/>
              </a:path>
              <a:path w="224155" h="167004">
                <a:moveTo>
                  <a:pt x="26098" y="22098"/>
                </a:moveTo>
                <a:lnTo>
                  <a:pt x="25908" y="22098"/>
                </a:lnTo>
                <a:lnTo>
                  <a:pt x="25622" y="22479"/>
                </a:lnTo>
                <a:lnTo>
                  <a:pt x="26098" y="22098"/>
                </a:lnTo>
                <a:close/>
              </a:path>
              <a:path w="224155" h="167004">
                <a:moveTo>
                  <a:pt x="131826" y="17526"/>
                </a:moveTo>
                <a:lnTo>
                  <a:pt x="131826" y="18288"/>
                </a:lnTo>
                <a:lnTo>
                  <a:pt x="133350" y="18288"/>
                </a:lnTo>
                <a:lnTo>
                  <a:pt x="131826" y="17526"/>
                </a:lnTo>
                <a:close/>
              </a:path>
            </a:pathLst>
          </a:custGeom>
          <a:solidFill>
            <a:srgbClr val="000000"/>
          </a:solidFill>
        </p:spPr>
        <p:txBody>
          <a:bodyPr wrap="square" lIns="0" tIns="0" rIns="0" bIns="0" rtlCol="0"/>
          <a:lstStyle/>
          <a:p>
            <a:endParaRPr/>
          </a:p>
        </p:txBody>
      </p:sp>
      <p:sp>
        <p:nvSpPr>
          <p:cNvPr id="936" name="object 109"/>
          <p:cNvSpPr/>
          <p:nvPr/>
        </p:nvSpPr>
        <p:spPr>
          <a:xfrm>
            <a:off x="850729" y="5866519"/>
            <a:ext cx="6985" cy="20955"/>
          </a:xfrm>
          <a:custGeom>
            <a:avLst/>
            <a:gdLst/>
            <a:ahLst/>
            <a:cxnLst/>
            <a:rect l="l" t="t" r="r" b="b"/>
            <a:pathLst>
              <a:path w="6984" h="20954">
                <a:moveTo>
                  <a:pt x="3047" y="0"/>
                </a:moveTo>
                <a:lnTo>
                  <a:pt x="0" y="761"/>
                </a:lnTo>
                <a:lnTo>
                  <a:pt x="3809" y="20573"/>
                </a:lnTo>
                <a:lnTo>
                  <a:pt x="3809" y="19811"/>
                </a:lnTo>
                <a:lnTo>
                  <a:pt x="6857" y="19811"/>
                </a:lnTo>
                <a:lnTo>
                  <a:pt x="3047" y="0"/>
                </a:lnTo>
                <a:close/>
              </a:path>
            </a:pathLst>
          </a:custGeom>
          <a:solidFill>
            <a:srgbClr val="000000"/>
          </a:solidFill>
        </p:spPr>
        <p:txBody>
          <a:bodyPr wrap="square" lIns="0" tIns="0" rIns="0" bIns="0" rtlCol="0"/>
          <a:lstStyle/>
          <a:p>
            <a:endParaRPr/>
          </a:p>
        </p:txBody>
      </p:sp>
      <p:sp>
        <p:nvSpPr>
          <p:cNvPr id="937" name="object 110"/>
          <p:cNvSpPr/>
          <p:nvPr/>
        </p:nvSpPr>
        <p:spPr>
          <a:xfrm>
            <a:off x="1050374" y="5738503"/>
            <a:ext cx="561340" cy="0"/>
          </a:xfrm>
          <a:custGeom>
            <a:avLst/>
            <a:gdLst/>
            <a:ahLst/>
            <a:cxnLst/>
            <a:rect l="l" t="t" r="r" b="b"/>
            <a:pathLst>
              <a:path w="561339">
                <a:moveTo>
                  <a:pt x="0" y="0"/>
                </a:moveTo>
                <a:lnTo>
                  <a:pt x="560831" y="0"/>
                </a:lnTo>
              </a:path>
            </a:pathLst>
          </a:custGeom>
          <a:ln w="3175">
            <a:solidFill>
              <a:srgbClr val="000000"/>
            </a:solidFill>
          </a:ln>
        </p:spPr>
        <p:txBody>
          <a:bodyPr wrap="square" lIns="0" tIns="0" rIns="0" bIns="0" rtlCol="0"/>
          <a:lstStyle/>
          <a:p>
            <a:endParaRPr/>
          </a:p>
        </p:txBody>
      </p:sp>
      <p:sp>
        <p:nvSpPr>
          <p:cNvPr id="938" name="object 111"/>
          <p:cNvSpPr/>
          <p:nvPr/>
        </p:nvSpPr>
        <p:spPr>
          <a:xfrm>
            <a:off x="1048849" y="6323719"/>
            <a:ext cx="561340" cy="0"/>
          </a:xfrm>
          <a:custGeom>
            <a:avLst/>
            <a:gdLst/>
            <a:ahLst/>
            <a:cxnLst/>
            <a:rect l="l" t="t" r="r" b="b"/>
            <a:pathLst>
              <a:path w="561339">
                <a:moveTo>
                  <a:pt x="0" y="0"/>
                </a:moveTo>
                <a:lnTo>
                  <a:pt x="560831" y="0"/>
                </a:lnTo>
              </a:path>
            </a:pathLst>
          </a:custGeom>
          <a:ln w="3175">
            <a:solidFill>
              <a:srgbClr val="000000"/>
            </a:solidFill>
          </a:ln>
        </p:spPr>
        <p:txBody>
          <a:bodyPr wrap="square" lIns="0" tIns="0" rIns="0" bIns="0" rtlCol="0"/>
          <a:lstStyle/>
          <a:p>
            <a:endParaRPr/>
          </a:p>
        </p:txBody>
      </p:sp>
      <p:sp>
        <p:nvSpPr>
          <p:cNvPr id="939" name="object 112"/>
          <p:cNvSpPr/>
          <p:nvPr/>
        </p:nvSpPr>
        <p:spPr>
          <a:xfrm>
            <a:off x="856445" y="5886331"/>
            <a:ext cx="0" cy="289560"/>
          </a:xfrm>
          <a:custGeom>
            <a:avLst/>
            <a:gdLst/>
            <a:ahLst/>
            <a:cxnLst/>
            <a:rect l="l" t="t" r="r" b="b"/>
            <a:pathLst>
              <a:path h="289559">
                <a:moveTo>
                  <a:pt x="0" y="0"/>
                </a:moveTo>
                <a:lnTo>
                  <a:pt x="0" y="289560"/>
                </a:lnTo>
              </a:path>
            </a:pathLst>
          </a:custGeom>
          <a:ln w="3810">
            <a:solidFill>
              <a:srgbClr val="000000"/>
            </a:solidFill>
          </a:ln>
        </p:spPr>
        <p:txBody>
          <a:bodyPr wrap="square" lIns="0" tIns="0" rIns="0" bIns="0" rtlCol="0"/>
          <a:lstStyle/>
          <a:p>
            <a:endParaRPr/>
          </a:p>
        </p:txBody>
      </p:sp>
      <p:sp>
        <p:nvSpPr>
          <p:cNvPr id="940" name="object 113"/>
          <p:cNvSpPr/>
          <p:nvPr/>
        </p:nvSpPr>
        <p:spPr>
          <a:xfrm>
            <a:off x="1802086" y="5886331"/>
            <a:ext cx="0" cy="289560"/>
          </a:xfrm>
          <a:custGeom>
            <a:avLst/>
            <a:gdLst/>
            <a:ahLst/>
            <a:cxnLst/>
            <a:rect l="l" t="t" r="r" b="b"/>
            <a:pathLst>
              <a:path h="289559">
                <a:moveTo>
                  <a:pt x="0" y="0"/>
                </a:moveTo>
                <a:lnTo>
                  <a:pt x="0" y="289560"/>
                </a:lnTo>
              </a:path>
            </a:pathLst>
          </a:custGeom>
          <a:ln w="3810">
            <a:solidFill>
              <a:srgbClr val="000000"/>
            </a:solidFill>
          </a:ln>
        </p:spPr>
        <p:txBody>
          <a:bodyPr wrap="square" lIns="0" tIns="0" rIns="0" bIns="0" rtlCol="0"/>
          <a:lstStyle/>
          <a:p>
            <a:endParaRPr/>
          </a:p>
        </p:txBody>
      </p:sp>
      <p:sp>
        <p:nvSpPr>
          <p:cNvPr id="941" name="object 114"/>
          <p:cNvSpPr/>
          <p:nvPr/>
        </p:nvSpPr>
        <p:spPr>
          <a:xfrm>
            <a:off x="873590" y="5762887"/>
            <a:ext cx="909319" cy="537210"/>
          </a:xfrm>
          <a:custGeom>
            <a:avLst/>
            <a:gdLst/>
            <a:ahLst/>
            <a:cxnLst/>
            <a:rect l="l" t="t" r="r" b="b"/>
            <a:pathLst>
              <a:path w="909319" h="537209">
                <a:moveTo>
                  <a:pt x="880110" y="0"/>
                </a:moveTo>
                <a:lnTo>
                  <a:pt x="28956" y="0"/>
                </a:lnTo>
                <a:lnTo>
                  <a:pt x="17526" y="2286"/>
                </a:lnTo>
                <a:lnTo>
                  <a:pt x="8382" y="8382"/>
                </a:lnTo>
                <a:lnTo>
                  <a:pt x="2286" y="17526"/>
                </a:lnTo>
                <a:lnTo>
                  <a:pt x="0" y="28956"/>
                </a:lnTo>
                <a:lnTo>
                  <a:pt x="0" y="508254"/>
                </a:lnTo>
                <a:lnTo>
                  <a:pt x="2286" y="519684"/>
                </a:lnTo>
                <a:lnTo>
                  <a:pt x="8382" y="528828"/>
                </a:lnTo>
                <a:lnTo>
                  <a:pt x="17526" y="534924"/>
                </a:lnTo>
                <a:lnTo>
                  <a:pt x="28956" y="537210"/>
                </a:lnTo>
                <a:lnTo>
                  <a:pt x="880110" y="537210"/>
                </a:lnTo>
                <a:lnTo>
                  <a:pt x="891540" y="534924"/>
                </a:lnTo>
                <a:lnTo>
                  <a:pt x="900684" y="528828"/>
                </a:lnTo>
                <a:lnTo>
                  <a:pt x="906780" y="519684"/>
                </a:lnTo>
                <a:lnTo>
                  <a:pt x="909066" y="508254"/>
                </a:lnTo>
                <a:lnTo>
                  <a:pt x="909066" y="28956"/>
                </a:lnTo>
                <a:lnTo>
                  <a:pt x="906780" y="17526"/>
                </a:lnTo>
                <a:lnTo>
                  <a:pt x="900684" y="8382"/>
                </a:lnTo>
                <a:lnTo>
                  <a:pt x="891540" y="2286"/>
                </a:lnTo>
                <a:lnTo>
                  <a:pt x="880110" y="0"/>
                </a:lnTo>
                <a:close/>
              </a:path>
            </a:pathLst>
          </a:custGeom>
          <a:solidFill>
            <a:srgbClr val="F9F9F9"/>
          </a:solidFill>
        </p:spPr>
        <p:txBody>
          <a:bodyPr wrap="square" lIns="0" tIns="0" rIns="0" bIns="0" rtlCol="0"/>
          <a:lstStyle/>
          <a:p>
            <a:endParaRPr/>
          </a:p>
        </p:txBody>
      </p:sp>
      <p:sp>
        <p:nvSpPr>
          <p:cNvPr id="942" name="object 115"/>
          <p:cNvSpPr/>
          <p:nvPr/>
        </p:nvSpPr>
        <p:spPr>
          <a:xfrm>
            <a:off x="984841" y="5825371"/>
            <a:ext cx="687705" cy="414020"/>
          </a:xfrm>
          <a:custGeom>
            <a:avLst/>
            <a:gdLst/>
            <a:ahLst/>
            <a:cxnLst/>
            <a:rect l="l" t="t" r="r" b="b"/>
            <a:pathLst>
              <a:path w="687705" h="414020">
                <a:moveTo>
                  <a:pt x="676656" y="0"/>
                </a:moveTo>
                <a:lnTo>
                  <a:pt x="10668" y="0"/>
                </a:lnTo>
                <a:lnTo>
                  <a:pt x="6858" y="762"/>
                </a:lnTo>
                <a:lnTo>
                  <a:pt x="3048" y="3048"/>
                </a:lnTo>
                <a:lnTo>
                  <a:pt x="762" y="6096"/>
                </a:lnTo>
                <a:lnTo>
                  <a:pt x="0" y="10668"/>
                </a:lnTo>
                <a:lnTo>
                  <a:pt x="0" y="403098"/>
                </a:lnTo>
                <a:lnTo>
                  <a:pt x="762" y="406908"/>
                </a:lnTo>
                <a:lnTo>
                  <a:pt x="3048" y="410718"/>
                </a:lnTo>
                <a:lnTo>
                  <a:pt x="6858" y="413004"/>
                </a:lnTo>
                <a:lnTo>
                  <a:pt x="10668" y="413766"/>
                </a:lnTo>
                <a:lnTo>
                  <a:pt x="676656" y="413766"/>
                </a:lnTo>
                <a:lnTo>
                  <a:pt x="680466" y="413004"/>
                </a:lnTo>
                <a:lnTo>
                  <a:pt x="684276" y="410718"/>
                </a:lnTo>
                <a:lnTo>
                  <a:pt x="686562" y="406908"/>
                </a:lnTo>
                <a:lnTo>
                  <a:pt x="687324" y="403098"/>
                </a:lnTo>
                <a:lnTo>
                  <a:pt x="687324" y="10667"/>
                </a:lnTo>
                <a:lnTo>
                  <a:pt x="686562" y="6096"/>
                </a:lnTo>
                <a:lnTo>
                  <a:pt x="684276" y="3048"/>
                </a:lnTo>
                <a:lnTo>
                  <a:pt x="680466" y="762"/>
                </a:lnTo>
                <a:lnTo>
                  <a:pt x="676656" y="0"/>
                </a:lnTo>
                <a:close/>
              </a:path>
            </a:pathLst>
          </a:custGeom>
          <a:solidFill>
            <a:srgbClr val="460065"/>
          </a:solidFill>
        </p:spPr>
        <p:txBody>
          <a:bodyPr wrap="square" lIns="0" tIns="0" rIns="0" bIns="0" rtlCol="0"/>
          <a:lstStyle/>
          <a:p>
            <a:endParaRPr/>
          </a:p>
        </p:txBody>
      </p:sp>
      <p:sp>
        <p:nvSpPr>
          <p:cNvPr id="943" name="object 116"/>
          <p:cNvSpPr/>
          <p:nvPr/>
        </p:nvSpPr>
        <p:spPr>
          <a:xfrm>
            <a:off x="983318" y="5823847"/>
            <a:ext cx="690880" cy="417195"/>
          </a:xfrm>
          <a:custGeom>
            <a:avLst/>
            <a:gdLst/>
            <a:ahLst/>
            <a:cxnLst/>
            <a:rect l="l" t="t" r="r" b="b"/>
            <a:pathLst>
              <a:path w="690880" h="417195">
                <a:moveTo>
                  <a:pt x="12191" y="0"/>
                </a:moveTo>
                <a:lnTo>
                  <a:pt x="8381" y="762"/>
                </a:lnTo>
                <a:lnTo>
                  <a:pt x="7619" y="1524"/>
                </a:lnTo>
                <a:lnTo>
                  <a:pt x="3809" y="3810"/>
                </a:lnTo>
                <a:lnTo>
                  <a:pt x="1523" y="6858"/>
                </a:lnTo>
                <a:lnTo>
                  <a:pt x="761" y="7620"/>
                </a:lnTo>
                <a:lnTo>
                  <a:pt x="0" y="12192"/>
                </a:lnTo>
                <a:lnTo>
                  <a:pt x="0" y="405384"/>
                </a:lnTo>
                <a:lnTo>
                  <a:pt x="761" y="409194"/>
                </a:lnTo>
                <a:lnTo>
                  <a:pt x="1523" y="409194"/>
                </a:lnTo>
                <a:lnTo>
                  <a:pt x="3809" y="413004"/>
                </a:lnTo>
                <a:lnTo>
                  <a:pt x="3809" y="413766"/>
                </a:lnTo>
                <a:lnTo>
                  <a:pt x="7619" y="416052"/>
                </a:lnTo>
                <a:lnTo>
                  <a:pt x="8381" y="416052"/>
                </a:lnTo>
                <a:lnTo>
                  <a:pt x="12191" y="416814"/>
                </a:lnTo>
                <a:lnTo>
                  <a:pt x="678941" y="416814"/>
                </a:lnTo>
                <a:lnTo>
                  <a:pt x="682752" y="416052"/>
                </a:lnTo>
                <a:lnTo>
                  <a:pt x="686561" y="413766"/>
                </a:lnTo>
                <a:lnTo>
                  <a:pt x="9143" y="413766"/>
                </a:lnTo>
                <a:lnTo>
                  <a:pt x="5333" y="411480"/>
                </a:lnTo>
                <a:lnTo>
                  <a:pt x="6095" y="411480"/>
                </a:lnTo>
                <a:lnTo>
                  <a:pt x="4267" y="408432"/>
                </a:lnTo>
                <a:lnTo>
                  <a:pt x="3809" y="408432"/>
                </a:lnTo>
                <a:lnTo>
                  <a:pt x="3047" y="404622"/>
                </a:lnTo>
                <a:lnTo>
                  <a:pt x="3047" y="12192"/>
                </a:lnTo>
                <a:lnTo>
                  <a:pt x="3174" y="12192"/>
                </a:lnTo>
                <a:lnTo>
                  <a:pt x="3809" y="8382"/>
                </a:lnTo>
                <a:lnTo>
                  <a:pt x="5524" y="6096"/>
                </a:lnTo>
                <a:lnTo>
                  <a:pt x="5333" y="6096"/>
                </a:lnTo>
                <a:lnTo>
                  <a:pt x="6095" y="5334"/>
                </a:lnTo>
                <a:lnTo>
                  <a:pt x="6603" y="5334"/>
                </a:lnTo>
                <a:lnTo>
                  <a:pt x="9143" y="3810"/>
                </a:lnTo>
                <a:lnTo>
                  <a:pt x="12953" y="3048"/>
                </a:lnTo>
                <a:lnTo>
                  <a:pt x="12191" y="3048"/>
                </a:lnTo>
                <a:lnTo>
                  <a:pt x="12191" y="0"/>
                </a:lnTo>
                <a:close/>
              </a:path>
              <a:path w="690880" h="417195">
                <a:moveTo>
                  <a:pt x="9143" y="413004"/>
                </a:moveTo>
                <a:lnTo>
                  <a:pt x="9143" y="413766"/>
                </a:lnTo>
                <a:lnTo>
                  <a:pt x="12953" y="413766"/>
                </a:lnTo>
                <a:lnTo>
                  <a:pt x="9143" y="413004"/>
                </a:lnTo>
                <a:close/>
              </a:path>
              <a:path w="690880" h="417195">
                <a:moveTo>
                  <a:pt x="681990" y="413004"/>
                </a:moveTo>
                <a:lnTo>
                  <a:pt x="678180" y="413766"/>
                </a:lnTo>
                <a:lnTo>
                  <a:pt x="681227" y="413766"/>
                </a:lnTo>
                <a:lnTo>
                  <a:pt x="681990" y="413004"/>
                </a:lnTo>
                <a:close/>
              </a:path>
              <a:path w="690880" h="417195">
                <a:moveTo>
                  <a:pt x="689914" y="407670"/>
                </a:moveTo>
                <a:lnTo>
                  <a:pt x="687324" y="407670"/>
                </a:lnTo>
                <a:lnTo>
                  <a:pt x="685038" y="411480"/>
                </a:lnTo>
                <a:lnTo>
                  <a:pt x="681227" y="413766"/>
                </a:lnTo>
                <a:lnTo>
                  <a:pt x="686561" y="413766"/>
                </a:lnTo>
                <a:lnTo>
                  <a:pt x="687324" y="413004"/>
                </a:lnTo>
                <a:lnTo>
                  <a:pt x="689610" y="409194"/>
                </a:lnTo>
                <a:lnTo>
                  <a:pt x="689914" y="407670"/>
                </a:lnTo>
                <a:close/>
              </a:path>
              <a:path w="690880" h="417195">
                <a:moveTo>
                  <a:pt x="3809" y="407670"/>
                </a:moveTo>
                <a:lnTo>
                  <a:pt x="3809" y="408432"/>
                </a:lnTo>
                <a:lnTo>
                  <a:pt x="4267" y="408432"/>
                </a:lnTo>
                <a:lnTo>
                  <a:pt x="3809" y="407670"/>
                </a:lnTo>
                <a:close/>
              </a:path>
              <a:path w="690880" h="417195">
                <a:moveTo>
                  <a:pt x="690372" y="12192"/>
                </a:moveTo>
                <a:lnTo>
                  <a:pt x="687324" y="12192"/>
                </a:lnTo>
                <a:lnTo>
                  <a:pt x="687324" y="404622"/>
                </a:lnTo>
                <a:lnTo>
                  <a:pt x="686561" y="408432"/>
                </a:lnTo>
                <a:lnTo>
                  <a:pt x="687324" y="407670"/>
                </a:lnTo>
                <a:lnTo>
                  <a:pt x="689914" y="407670"/>
                </a:lnTo>
                <a:lnTo>
                  <a:pt x="690372" y="405384"/>
                </a:lnTo>
                <a:lnTo>
                  <a:pt x="690372" y="12192"/>
                </a:lnTo>
                <a:close/>
              </a:path>
              <a:path w="690880" h="417195">
                <a:moveTo>
                  <a:pt x="3174" y="12192"/>
                </a:moveTo>
                <a:lnTo>
                  <a:pt x="3047" y="12192"/>
                </a:lnTo>
                <a:lnTo>
                  <a:pt x="3047" y="12954"/>
                </a:lnTo>
                <a:lnTo>
                  <a:pt x="3174" y="12192"/>
                </a:lnTo>
                <a:close/>
              </a:path>
              <a:path w="690880" h="417195">
                <a:moveTo>
                  <a:pt x="688466" y="5334"/>
                </a:moveTo>
                <a:lnTo>
                  <a:pt x="685038" y="5334"/>
                </a:lnTo>
                <a:lnTo>
                  <a:pt x="687324" y="8382"/>
                </a:lnTo>
                <a:lnTo>
                  <a:pt x="686561" y="8382"/>
                </a:lnTo>
                <a:lnTo>
                  <a:pt x="687324" y="12954"/>
                </a:lnTo>
                <a:lnTo>
                  <a:pt x="687324" y="12192"/>
                </a:lnTo>
                <a:lnTo>
                  <a:pt x="690372" y="12192"/>
                </a:lnTo>
                <a:lnTo>
                  <a:pt x="689736" y="8382"/>
                </a:lnTo>
                <a:lnTo>
                  <a:pt x="689610" y="6858"/>
                </a:lnTo>
                <a:lnTo>
                  <a:pt x="688466" y="5334"/>
                </a:lnTo>
                <a:close/>
              </a:path>
              <a:path w="690880" h="417195">
                <a:moveTo>
                  <a:pt x="6095" y="5334"/>
                </a:moveTo>
                <a:lnTo>
                  <a:pt x="5333" y="6096"/>
                </a:lnTo>
                <a:lnTo>
                  <a:pt x="5680" y="5888"/>
                </a:lnTo>
                <a:lnTo>
                  <a:pt x="6095" y="5334"/>
                </a:lnTo>
                <a:close/>
              </a:path>
              <a:path w="690880" h="417195">
                <a:moveTo>
                  <a:pt x="5680" y="5888"/>
                </a:moveTo>
                <a:lnTo>
                  <a:pt x="5333" y="6096"/>
                </a:lnTo>
                <a:lnTo>
                  <a:pt x="5524" y="6096"/>
                </a:lnTo>
                <a:lnTo>
                  <a:pt x="5680" y="5888"/>
                </a:lnTo>
                <a:close/>
              </a:path>
              <a:path w="690880" h="417195">
                <a:moveTo>
                  <a:pt x="687324" y="3810"/>
                </a:moveTo>
                <a:lnTo>
                  <a:pt x="681227" y="3810"/>
                </a:lnTo>
                <a:lnTo>
                  <a:pt x="685038" y="6096"/>
                </a:lnTo>
                <a:lnTo>
                  <a:pt x="685038" y="5334"/>
                </a:lnTo>
                <a:lnTo>
                  <a:pt x="688466" y="5334"/>
                </a:lnTo>
                <a:lnTo>
                  <a:pt x="687324" y="3810"/>
                </a:lnTo>
                <a:close/>
              </a:path>
              <a:path w="690880" h="417195">
                <a:moveTo>
                  <a:pt x="6603" y="5334"/>
                </a:moveTo>
                <a:lnTo>
                  <a:pt x="6095" y="5334"/>
                </a:lnTo>
                <a:lnTo>
                  <a:pt x="5680" y="5888"/>
                </a:lnTo>
                <a:lnTo>
                  <a:pt x="6603" y="5334"/>
                </a:lnTo>
                <a:close/>
              </a:path>
              <a:path w="690880" h="417195">
                <a:moveTo>
                  <a:pt x="678941" y="0"/>
                </a:moveTo>
                <a:lnTo>
                  <a:pt x="12191" y="0"/>
                </a:lnTo>
                <a:lnTo>
                  <a:pt x="12953" y="3048"/>
                </a:lnTo>
                <a:lnTo>
                  <a:pt x="678180" y="3048"/>
                </a:lnTo>
                <a:lnTo>
                  <a:pt x="681990" y="3810"/>
                </a:lnTo>
                <a:lnTo>
                  <a:pt x="686561" y="3810"/>
                </a:lnTo>
                <a:lnTo>
                  <a:pt x="682752" y="1524"/>
                </a:lnTo>
                <a:lnTo>
                  <a:pt x="682752" y="762"/>
                </a:lnTo>
                <a:lnTo>
                  <a:pt x="678941" y="0"/>
                </a:lnTo>
                <a:close/>
              </a:path>
              <a:path w="690880" h="417195">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944" name="object 117"/>
          <p:cNvSpPr/>
          <p:nvPr/>
        </p:nvSpPr>
        <p:spPr>
          <a:xfrm>
            <a:off x="995510" y="5823847"/>
            <a:ext cx="1270" cy="3175"/>
          </a:xfrm>
          <a:custGeom>
            <a:avLst/>
            <a:gdLst/>
            <a:ahLst/>
            <a:cxnLst/>
            <a:rect l="l" t="t" r="r" b="b"/>
            <a:pathLst>
              <a:path w="1269"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945" name="object 118"/>
          <p:cNvSpPr/>
          <p:nvPr/>
        </p:nvSpPr>
        <p:spPr>
          <a:xfrm>
            <a:off x="1003129" y="5846707"/>
            <a:ext cx="654557" cy="374141"/>
          </a:xfrm>
          <a:prstGeom prst="rect">
            <a:avLst/>
          </a:prstGeom>
          <a:blipFill>
            <a:blip r:embed="rId7" cstate="print"/>
            <a:stretch>
              <a:fillRect/>
            </a:stretch>
          </a:blipFill>
        </p:spPr>
        <p:txBody>
          <a:bodyPr wrap="square" lIns="0" tIns="0" rIns="0" bIns="0" rtlCol="0"/>
          <a:lstStyle/>
          <a:p>
            <a:endParaRPr/>
          </a:p>
        </p:txBody>
      </p:sp>
      <p:sp>
        <p:nvSpPr>
          <p:cNvPr id="946" name="object 119"/>
          <p:cNvSpPr/>
          <p:nvPr/>
        </p:nvSpPr>
        <p:spPr>
          <a:xfrm>
            <a:off x="983318" y="5774317"/>
            <a:ext cx="690372" cy="513968"/>
          </a:xfrm>
          <a:prstGeom prst="rect">
            <a:avLst/>
          </a:prstGeom>
          <a:blipFill>
            <a:blip r:embed="rId8" cstate="print"/>
            <a:stretch>
              <a:fillRect/>
            </a:stretch>
          </a:blipFill>
        </p:spPr>
        <p:txBody>
          <a:bodyPr wrap="square" lIns="0" tIns="0" rIns="0" bIns="0" rtlCol="0"/>
          <a:lstStyle/>
          <a:p>
            <a:endParaRPr/>
          </a:p>
        </p:txBody>
      </p:sp>
      <p:sp>
        <p:nvSpPr>
          <p:cNvPr id="947" name="object 120"/>
          <p:cNvSpPr/>
          <p:nvPr/>
        </p:nvSpPr>
        <p:spPr>
          <a:xfrm>
            <a:off x="865969" y="5762125"/>
            <a:ext cx="27940" cy="268605"/>
          </a:xfrm>
          <a:custGeom>
            <a:avLst/>
            <a:gdLst/>
            <a:ahLst/>
            <a:cxnLst/>
            <a:rect l="l" t="t" r="r" b="b"/>
            <a:pathLst>
              <a:path w="27940" h="268604">
                <a:moveTo>
                  <a:pt x="4572" y="0"/>
                </a:moveTo>
                <a:lnTo>
                  <a:pt x="3810" y="0"/>
                </a:lnTo>
                <a:lnTo>
                  <a:pt x="762" y="1524"/>
                </a:lnTo>
                <a:lnTo>
                  <a:pt x="75" y="1524"/>
                </a:lnTo>
                <a:lnTo>
                  <a:pt x="26670" y="268224"/>
                </a:lnTo>
                <a:lnTo>
                  <a:pt x="27432" y="262128"/>
                </a:lnTo>
                <a:lnTo>
                  <a:pt x="27432" y="256794"/>
                </a:lnTo>
                <a:lnTo>
                  <a:pt x="24384" y="189738"/>
                </a:lnTo>
                <a:lnTo>
                  <a:pt x="17526" y="125730"/>
                </a:lnTo>
                <a:lnTo>
                  <a:pt x="9144" y="68580"/>
                </a:lnTo>
                <a:lnTo>
                  <a:pt x="7620" y="52578"/>
                </a:lnTo>
                <a:lnTo>
                  <a:pt x="6096" y="35814"/>
                </a:lnTo>
                <a:lnTo>
                  <a:pt x="5334" y="19050"/>
                </a:lnTo>
                <a:lnTo>
                  <a:pt x="4603" y="1524"/>
                </a:lnTo>
                <a:lnTo>
                  <a:pt x="4572" y="0"/>
                </a:lnTo>
                <a:close/>
              </a:path>
              <a:path w="27940" h="268604">
                <a:moveTo>
                  <a:pt x="0" y="762"/>
                </a:moveTo>
                <a:lnTo>
                  <a:pt x="0" y="1524"/>
                </a:lnTo>
                <a:lnTo>
                  <a:pt x="0" y="762"/>
                </a:lnTo>
                <a:close/>
              </a:path>
            </a:pathLst>
          </a:custGeom>
          <a:solidFill>
            <a:srgbClr val="460065"/>
          </a:solidFill>
        </p:spPr>
        <p:txBody>
          <a:bodyPr wrap="square" lIns="0" tIns="0" rIns="0" bIns="0" rtlCol="0"/>
          <a:lstStyle/>
          <a:p>
            <a:endParaRPr/>
          </a:p>
        </p:txBody>
      </p:sp>
      <p:sp>
        <p:nvSpPr>
          <p:cNvPr id="948" name="object 121"/>
          <p:cNvSpPr/>
          <p:nvPr/>
        </p:nvSpPr>
        <p:spPr>
          <a:xfrm>
            <a:off x="859874" y="5756791"/>
            <a:ext cx="13335" cy="6350"/>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a:p>
        </p:txBody>
      </p:sp>
      <p:sp>
        <p:nvSpPr>
          <p:cNvPr id="949" name="object 122"/>
          <p:cNvSpPr/>
          <p:nvPr/>
        </p:nvSpPr>
        <p:spPr>
          <a:xfrm>
            <a:off x="859874" y="5756029"/>
            <a:ext cx="40640" cy="262890"/>
          </a:xfrm>
          <a:custGeom>
            <a:avLst/>
            <a:gdLst/>
            <a:ahLst/>
            <a:cxnLst/>
            <a:rect l="l" t="t" r="r" b="b"/>
            <a:pathLst>
              <a:path w="40640" h="262889">
                <a:moveTo>
                  <a:pt x="39623" y="228600"/>
                </a:moveTo>
                <a:lnTo>
                  <a:pt x="26669" y="228600"/>
                </a:lnTo>
                <a:lnTo>
                  <a:pt x="27431" y="262890"/>
                </a:lnTo>
                <a:lnTo>
                  <a:pt x="40385" y="262890"/>
                </a:lnTo>
                <a:lnTo>
                  <a:pt x="39623" y="228600"/>
                </a:lnTo>
                <a:close/>
              </a:path>
              <a:path w="40640" h="262889">
                <a:moveTo>
                  <a:pt x="4796" y="13016"/>
                </a:moveTo>
                <a:lnTo>
                  <a:pt x="7619" y="59436"/>
                </a:lnTo>
                <a:lnTo>
                  <a:pt x="17525" y="132588"/>
                </a:lnTo>
                <a:lnTo>
                  <a:pt x="21335" y="164592"/>
                </a:lnTo>
                <a:lnTo>
                  <a:pt x="24383" y="196596"/>
                </a:lnTo>
                <a:lnTo>
                  <a:pt x="26669" y="229362"/>
                </a:lnTo>
                <a:lnTo>
                  <a:pt x="26669" y="228600"/>
                </a:lnTo>
                <a:lnTo>
                  <a:pt x="39623" y="228600"/>
                </a:lnTo>
                <a:lnTo>
                  <a:pt x="37391" y="196596"/>
                </a:lnTo>
                <a:lnTo>
                  <a:pt x="37337" y="195072"/>
                </a:lnTo>
                <a:lnTo>
                  <a:pt x="34289" y="163068"/>
                </a:lnTo>
                <a:lnTo>
                  <a:pt x="30479" y="131064"/>
                </a:lnTo>
                <a:lnTo>
                  <a:pt x="22097" y="73914"/>
                </a:lnTo>
                <a:lnTo>
                  <a:pt x="20573" y="57912"/>
                </a:lnTo>
                <a:lnTo>
                  <a:pt x="19119" y="41910"/>
                </a:lnTo>
                <a:lnTo>
                  <a:pt x="18287" y="25146"/>
                </a:lnTo>
                <a:lnTo>
                  <a:pt x="17843" y="14478"/>
                </a:lnTo>
                <a:lnTo>
                  <a:pt x="6095" y="14478"/>
                </a:lnTo>
                <a:lnTo>
                  <a:pt x="4796" y="13016"/>
                </a:lnTo>
                <a:close/>
              </a:path>
              <a:path w="40640" h="262889">
                <a:moveTo>
                  <a:pt x="19049" y="41148"/>
                </a:moveTo>
                <a:lnTo>
                  <a:pt x="19049" y="41910"/>
                </a:lnTo>
                <a:lnTo>
                  <a:pt x="19049" y="41148"/>
                </a:lnTo>
                <a:close/>
              </a:path>
              <a:path w="40640" h="262889">
                <a:moveTo>
                  <a:pt x="4571" y="6096"/>
                </a:moveTo>
                <a:lnTo>
                  <a:pt x="4571" y="7620"/>
                </a:lnTo>
                <a:lnTo>
                  <a:pt x="4796" y="13016"/>
                </a:lnTo>
                <a:lnTo>
                  <a:pt x="6095" y="14478"/>
                </a:lnTo>
                <a:lnTo>
                  <a:pt x="6857" y="14478"/>
                </a:lnTo>
                <a:lnTo>
                  <a:pt x="9905" y="13716"/>
                </a:lnTo>
                <a:lnTo>
                  <a:pt x="11429" y="12954"/>
                </a:lnTo>
                <a:lnTo>
                  <a:pt x="9905" y="12954"/>
                </a:lnTo>
                <a:lnTo>
                  <a:pt x="10529" y="12798"/>
                </a:lnTo>
                <a:lnTo>
                  <a:pt x="4571" y="6096"/>
                </a:lnTo>
                <a:close/>
              </a:path>
              <a:path w="40640" h="262889">
                <a:moveTo>
                  <a:pt x="17748" y="12192"/>
                </a:moveTo>
                <a:lnTo>
                  <a:pt x="12953" y="12192"/>
                </a:lnTo>
                <a:lnTo>
                  <a:pt x="9905" y="13716"/>
                </a:lnTo>
                <a:lnTo>
                  <a:pt x="6857" y="14478"/>
                </a:lnTo>
                <a:lnTo>
                  <a:pt x="17843" y="14478"/>
                </a:lnTo>
                <a:lnTo>
                  <a:pt x="17748" y="12192"/>
                </a:lnTo>
                <a:close/>
              </a:path>
              <a:path w="40640" h="262889">
                <a:moveTo>
                  <a:pt x="4571" y="6858"/>
                </a:moveTo>
                <a:lnTo>
                  <a:pt x="0" y="6858"/>
                </a:lnTo>
                <a:lnTo>
                  <a:pt x="0" y="7620"/>
                </a:lnTo>
                <a:lnTo>
                  <a:pt x="4796" y="13016"/>
                </a:lnTo>
                <a:lnTo>
                  <a:pt x="4571" y="7620"/>
                </a:lnTo>
                <a:lnTo>
                  <a:pt x="4571" y="6858"/>
                </a:lnTo>
                <a:close/>
              </a:path>
              <a:path w="40640" h="262889">
                <a:moveTo>
                  <a:pt x="10529" y="12798"/>
                </a:moveTo>
                <a:lnTo>
                  <a:pt x="9905" y="12954"/>
                </a:lnTo>
                <a:lnTo>
                  <a:pt x="10667" y="12954"/>
                </a:lnTo>
                <a:lnTo>
                  <a:pt x="10529" y="12798"/>
                </a:lnTo>
                <a:close/>
              </a:path>
              <a:path w="40640" h="262889">
                <a:moveTo>
                  <a:pt x="12953" y="12192"/>
                </a:moveTo>
                <a:lnTo>
                  <a:pt x="10529" y="12798"/>
                </a:lnTo>
                <a:lnTo>
                  <a:pt x="10667" y="12954"/>
                </a:lnTo>
                <a:lnTo>
                  <a:pt x="11429" y="12954"/>
                </a:lnTo>
                <a:lnTo>
                  <a:pt x="12953" y="12192"/>
                </a:lnTo>
                <a:close/>
              </a:path>
              <a:path w="40640" h="262889">
                <a:moveTo>
                  <a:pt x="12096" y="6858"/>
                </a:moveTo>
                <a:lnTo>
                  <a:pt x="5249" y="6858"/>
                </a:lnTo>
                <a:lnTo>
                  <a:pt x="10529" y="12798"/>
                </a:lnTo>
                <a:lnTo>
                  <a:pt x="12953" y="12192"/>
                </a:lnTo>
                <a:lnTo>
                  <a:pt x="17748" y="12192"/>
                </a:lnTo>
                <a:lnTo>
                  <a:pt x="17557" y="7620"/>
                </a:lnTo>
                <a:lnTo>
                  <a:pt x="12953" y="7620"/>
                </a:lnTo>
                <a:lnTo>
                  <a:pt x="12096" y="6858"/>
                </a:lnTo>
                <a:close/>
              </a:path>
              <a:path w="40640" h="262889">
                <a:moveTo>
                  <a:pt x="12382" y="1524"/>
                </a:moveTo>
                <a:lnTo>
                  <a:pt x="6857" y="1524"/>
                </a:lnTo>
                <a:lnTo>
                  <a:pt x="6263" y="1672"/>
                </a:lnTo>
                <a:lnTo>
                  <a:pt x="12953" y="7620"/>
                </a:lnTo>
                <a:lnTo>
                  <a:pt x="12953" y="6858"/>
                </a:lnTo>
                <a:lnTo>
                  <a:pt x="17525" y="6858"/>
                </a:lnTo>
                <a:lnTo>
                  <a:pt x="17525" y="6096"/>
                </a:lnTo>
                <a:lnTo>
                  <a:pt x="12382" y="1524"/>
                </a:lnTo>
                <a:close/>
              </a:path>
              <a:path w="40640" h="262889">
                <a:moveTo>
                  <a:pt x="17525" y="6858"/>
                </a:moveTo>
                <a:lnTo>
                  <a:pt x="12953" y="6858"/>
                </a:lnTo>
                <a:lnTo>
                  <a:pt x="12953" y="7620"/>
                </a:lnTo>
                <a:lnTo>
                  <a:pt x="17557" y="7620"/>
                </a:lnTo>
                <a:lnTo>
                  <a:pt x="17525" y="6858"/>
                </a:lnTo>
                <a:close/>
              </a:path>
              <a:path w="40640" h="262889">
                <a:moveTo>
                  <a:pt x="10667" y="0"/>
                </a:moveTo>
                <a:lnTo>
                  <a:pt x="9905" y="0"/>
                </a:lnTo>
                <a:lnTo>
                  <a:pt x="6857" y="762"/>
                </a:lnTo>
                <a:lnTo>
                  <a:pt x="3809" y="2286"/>
                </a:lnTo>
                <a:lnTo>
                  <a:pt x="6263" y="1672"/>
                </a:lnTo>
                <a:lnTo>
                  <a:pt x="6095" y="1524"/>
                </a:lnTo>
                <a:lnTo>
                  <a:pt x="12382" y="1524"/>
                </a:lnTo>
                <a:lnTo>
                  <a:pt x="10667" y="0"/>
                </a:lnTo>
                <a:close/>
              </a:path>
              <a:path w="40640" h="262889">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a:p>
        </p:txBody>
      </p:sp>
      <p:sp>
        <p:nvSpPr>
          <p:cNvPr id="950" name="object 123"/>
          <p:cNvSpPr/>
          <p:nvPr/>
        </p:nvSpPr>
        <p:spPr>
          <a:xfrm>
            <a:off x="887305" y="6018919"/>
            <a:ext cx="13335" cy="6350"/>
          </a:xfrm>
          <a:custGeom>
            <a:avLst/>
            <a:gdLst/>
            <a:ahLst/>
            <a:cxnLst/>
            <a:rect l="l" t="t" r="r" b="b"/>
            <a:pathLst>
              <a:path w="13334" h="6350">
                <a:moveTo>
                  <a:pt x="12953" y="0"/>
                </a:moveTo>
                <a:lnTo>
                  <a:pt x="0" y="0"/>
                </a:lnTo>
                <a:lnTo>
                  <a:pt x="0" y="4571"/>
                </a:lnTo>
                <a:lnTo>
                  <a:pt x="12953" y="6095"/>
                </a:lnTo>
                <a:lnTo>
                  <a:pt x="12953" y="0"/>
                </a:lnTo>
                <a:close/>
              </a:path>
            </a:pathLst>
          </a:custGeom>
          <a:solidFill>
            <a:srgbClr val="460065"/>
          </a:solidFill>
        </p:spPr>
        <p:txBody>
          <a:bodyPr wrap="square" lIns="0" tIns="0" rIns="0" bIns="0" rtlCol="0"/>
          <a:lstStyle/>
          <a:p>
            <a:endParaRPr/>
          </a:p>
        </p:txBody>
      </p:sp>
      <p:sp>
        <p:nvSpPr>
          <p:cNvPr id="951" name="object 124"/>
          <p:cNvSpPr/>
          <p:nvPr/>
        </p:nvSpPr>
        <p:spPr>
          <a:xfrm>
            <a:off x="885782" y="6029587"/>
            <a:ext cx="13970" cy="7620"/>
          </a:xfrm>
          <a:custGeom>
            <a:avLst/>
            <a:gdLst/>
            <a:ahLst/>
            <a:cxnLst/>
            <a:rect l="l" t="t" r="r" b="b"/>
            <a:pathLst>
              <a:path w="13969" h="7620">
                <a:moveTo>
                  <a:pt x="761" y="0"/>
                </a:moveTo>
                <a:lnTo>
                  <a:pt x="0" y="6096"/>
                </a:lnTo>
                <a:lnTo>
                  <a:pt x="12953" y="7620"/>
                </a:lnTo>
                <a:lnTo>
                  <a:pt x="13715" y="1524"/>
                </a:lnTo>
                <a:lnTo>
                  <a:pt x="761" y="0"/>
                </a:lnTo>
                <a:close/>
              </a:path>
            </a:pathLst>
          </a:custGeom>
          <a:solidFill>
            <a:srgbClr val="460065"/>
          </a:solidFill>
        </p:spPr>
        <p:txBody>
          <a:bodyPr wrap="square" lIns="0" tIns="0" rIns="0" bIns="0" rtlCol="0"/>
          <a:lstStyle/>
          <a:p>
            <a:endParaRPr/>
          </a:p>
        </p:txBody>
      </p:sp>
      <p:sp>
        <p:nvSpPr>
          <p:cNvPr id="952" name="object 125"/>
          <p:cNvSpPr/>
          <p:nvPr/>
        </p:nvSpPr>
        <p:spPr>
          <a:xfrm>
            <a:off x="886543" y="6023491"/>
            <a:ext cx="13970" cy="7620"/>
          </a:xfrm>
          <a:custGeom>
            <a:avLst/>
            <a:gdLst/>
            <a:ahLst/>
            <a:cxnLst/>
            <a:rect l="l" t="t" r="r" b="b"/>
            <a:pathLst>
              <a:path w="13969" h="7620">
                <a:moveTo>
                  <a:pt x="761" y="0"/>
                </a:moveTo>
                <a:lnTo>
                  <a:pt x="0" y="6095"/>
                </a:lnTo>
                <a:lnTo>
                  <a:pt x="12953" y="7619"/>
                </a:lnTo>
                <a:lnTo>
                  <a:pt x="13715" y="1523"/>
                </a:lnTo>
                <a:lnTo>
                  <a:pt x="761" y="0"/>
                </a:lnTo>
                <a:close/>
              </a:path>
            </a:pathLst>
          </a:custGeom>
          <a:solidFill>
            <a:srgbClr val="460065"/>
          </a:solidFill>
        </p:spPr>
        <p:txBody>
          <a:bodyPr wrap="square" lIns="0" tIns="0" rIns="0" bIns="0" rtlCol="0"/>
          <a:lstStyle/>
          <a:p>
            <a:endParaRPr/>
          </a:p>
        </p:txBody>
      </p:sp>
      <p:sp>
        <p:nvSpPr>
          <p:cNvPr id="953" name="object 126"/>
          <p:cNvSpPr/>
          <p:nvPr/>
        </p:nvSpPr>
        <p:spPr>
          <a:xfrm>
            <a:off x="854540" y="5816227"/>
            <a:ext cx="39370" cy="212725"/>
          </a:xfrm>
          <a:custGeom>
            <a:avLst/>
            <a:gdLst/>
            <a:ahLst/>
            <a:cxnLst/>
            <a:rect l="l" t="t" r="r" b="b"/>
            <a:pathLst>
              <a:path w="39369" h="212725">
                <a:moveTo>
                  <a:pt x="0" y="0"/>
                </a:moveTo>
                <a:lnTo>
                  <a:pt x="13716" y="108204"/>
                </a:lnTo>
                <a:lnTo>
                  <a:pt x="9906" y="212598"/>
                </a:lnTo>
                <a:lnTo>
                  <a:pt x="38862" y="212598"/>
                </a:lnTo>
                <a:lnTo>
                  <a:pt x="28194" y="91440"/>
                </a:lnTo>
                <a:lnTo>
                  <a:pt x="17526" y="1524"/>
                </a:lnTo>
                <a:lnTo>
                  <a:pt x="0" y="0"/>
                </a:lnTo>
                <a:close/>
              </a:path>
            </a:pathLst>
          </a:custGeom>
          <a:solidFill>
            <a:srgbClr val="460065"/>
          </a:solidFill>
        </p:spPr>
        <p:txBody>
          <a:bodyPr wrap="square" lIns="0" tIns="0" rIns="0" bIns="0" rtlCol="0"/>
          <a:lstStyle/>
          <a:p>
            <a:endParaRPr/>
          </a:p>
        </p:txBody>
      </p:sp>
      <p:sp>
        <p:nvSpPr>
          <p:cNvPr id="954" name="object 127"/>
          <p:cNvSpPr/>
          <p:nvPr/>
        </p:nvSpPr>
        <p:spPr>
          <a:xfrm>
            <a:off x="853016" y="5814703"/>
            <a:ext cx="40640" cy="215900"/>
          </a:xfrm>
          <a:custGeom>
            <a:avLst/>
            <a:gdLst/>
            <a:ahLst/>
            <a:cxnLst/>
            <a:rect l="l" t="t" r="r" b="b"/>
            <a:pathLst>
              <a:path w="40640" h="215900">
                <a:moveTo>
                  <a:pt x="13009" y="212598"/>
                </a:moveTo>
                <a:lnTo>
                  <a:pt x="11430" y="212598"/>
                </a:lnTo>
                <a:lnTo>
                  <a:pt x="9906" y="214122"/>
                </a:lnTo>
                <a:lnTo>
                  <a:pt x="9906" y="215646"/>
                </a:lnTo>
                <a:lnTo>
                  <a:pt x="40386" y="215646"/>
                </a:lnTo>
                <a:lnTo>
                  <a:pt x="40386" y="214122"/>
                </a:lnTo>
                <a:lnTo>
                  <a:pt x="12954" y="214122"/>
                </a:lnTo>
                <a:lnTo>
                  <a:pt x="13009" y="212598"/>
                </a:lnTo>
                <a:close/>
              </a:path>
              <a:path w="40640" h="215900">
                <a:moveTo>
                  <a:pt x="16764" y="109728"/>
                </a:moveTo>
                <a:lnTo>
                  <a:pt x="13716" y="110490"/>
                </a:lnTo>
                <a:lnTo>
                  <a:pt x="9906" y="214122"/>
                </a:lnTo>
                <a:lnTo>
                  <a:pt x="11430" y="212598"/>
                </a:lnTo>
                <a:lnTo>
                  <a:pt x="13009" y="212598"/>
                </a:lnTo>
                <a:lnTo>
                  <a:pt x="16764" y="109728"/>
                </a:lnTo>
                <a:close/>
              </a:path>
              <a:path w="40640" h="215900">
                <a:moveTo>
                  <a:pt x="40386" y="212598"/>
                </a:moveTo>
                <a:lnTo>
                  <a:pt x="13009" y="212598"/>
                </a:lnTo>
                <a:lnTo>
                  <a:pt x="12954" y="214122"/>
                </a:lnTo>
                <a:lnTo>
                  <a:pt x="40386" y="214122"/>
                </a:lnTo>
                <a:lnTo>
                  <a:pt x="40386" y="212598"/>
                </a:lnTo>
                <a:close/>
              </a:path>
              <a:path w="40640" h="215900">
                <a:moveTo>
                  <a:pt x="13694" y="110319"/>
                </a:moveTo>
                <a:lnTo>
                  <a:pt x="13688" y="110490"/>
                </a:lnTo>
                <a:lnTo>
                  <a:pt x="13694" y="110319"/>
                </a:lnTo>
                <a:close/>
              </a:path>
              <a:path w="40640" h="215900">
                <a:moveTo>
                  <a:pt x="16764" y="109728"/>
                </a:moveTo>
                <a:lnTo>
                  <a:pt x="13716" y="109728"/>
                </a:lnTo>
                <a:lnTo>
                  <a:pt x="13716" y="110490"/>
                </a:lnTo>
                <a:lnTo>
                  <a:pt x="16764" y="109728"/>
                </a:lnTo>
                <a:close/>
              </a:path>
              <a:path w="40640" h="215900">
                <a:moveTo>
                  <a:pt x="1524" y="0"/>
                </a:moveTo>
                <a:lnTo>
                  <a:pt x="0" y="2286"/>
                </a:lnTo>
                <a:lnTo>
                  <a:pt x="13694" y="110319"/>
                </a:lnTo>
                <a:lnTo>
                  <a:pt x="13716" y="109728"/>
                </a:lnTo>
                <a:lnTo>
                  <a:pt x="16764" y="109728"/>
                </a:lnTo>
                <a:lnTo>
                  <a:pt x="3260" y="3198"/>
                </a:lnTo>
                <a:lnTo>
                  <a:pt x="1524" y="3048"/>
                </a:lnTo>
                <a:lnTo>
                  <a:pt x="1524" y="0"/>
                </a:lnTo>
                <a:close/>
              </a:path>
              <a:path w="40640" h="215900">
                <a:moveTo>
                  <a:pt x="20574" y="3048"/>
                </a:moveTo>
                <a:lnTo>
                  <a:pt x="19050" y="4572"/>
                </a:lnTo>
                <a:lnTo>
                  <a:pt x="17706" y="4572"/>
                </a:lnTo>
                <a:lnTo>
                  <a:pt x="28194" y="92964"/>
                </a:lnTo>
                <a:lnTo>
                  <a:pt x="31242" y="92964"/>
                </a:lnTo>
                <a:lnTo>
                  <a:pt x="20754" y="4572"/>
                </a:lnTo>
                <a:lnTo>
                  <a:pt x="19050" y="4572"/>
                </a:lnTo>
                <a:lnTo>
                  <a:pt x="17692" y="4453"/>
                </a:lnTo>
                <a:lnTo>
                  <a:pt x="20740" y="4453"/>
                </a:lnTo>
                <a:lnTo>
                  <a:pt x="20574" y="3048"/>
                </a:lnTo>
                <a:close/>
              </a:path>
              <a:path w="40640" h="215900">
                <a:moveTo>
                  <a:pt x="20574" y="3048"/>
                </a:moveTo>
                <a:lnTo>
                  <a:pt x="17526" y="3048"/>
                </a:lnTo>
                <a:lnTo>
                  <a:pt x="17692" y="4453"/>
                </a:lnTo>
                <a:lnTo>
                  <a:pt x="19050" y="4572"/>
                </a:lnTo>
                <a:lnTo>
                  <a:pt x="20574" y="3048"/>
                </a:lnTo>
                <a:close/>
              </a:path>
              <a:path w="40640" h="215900">
                <a:moveTo>
                  <a:pt x="1524" y="0"/>
                </a:moveTo>
                <a:lnTo>
                  <a:pt x="3048" y="1524"/>
                </a:lnTo>
                <a:lnTo>
                  <a:pt x="3260" y="3198"/>
                </a:lnTo>
                <a:lnTo>
                  <a:pt x="17692" y="4453"/>
                </a:lnTo>
                <a:lnTo>
                  <a:pt x="17526" y="3048"/>
                </a:lnTo>
                <a:lnTo>
                  <a:pt x="20574" y="3048"/>
                </a:lnTo>
                <a:lnTo>
                  <a:pt x="20574" y="1524"/>
                </a:lnTo>
                <a:lnTo>
                  <a:pt x="19050" y="1524"/>
                </a:lnTo>
                <a:lnTo>
                  <a:pt x="1524" y="0"/>
                </a:lnTo>
                <a:close/>
              </a:path>
              <a:path w="40640" h="215900">
                <a:moveTo>
                  <a:pt x="1524" y="0"/>
                </a:moveTo>
                <a:lnTo>
                  <a:pt x="1524" y="3048"/>
                </a:lnTo>
                <a:lnTo>
                  <a:pt x="3260" y="3198"/>
                </a:lnTo>
                <a:lnTo>
                  <a:pt x="3048" y="1524"/>
                </a:lnTo>
                <a:lnTo>
                  <a:pt x="1524" y="0"/>
                </a:lnTo>
                <a:close/>
              </a:path>
            </a:pathLst>
          </a:custGeom>
          <a:solidFill>
            <a:srgbClr val="460065"/>
          </a:solidFill>
        </p:spPr>
        <p:txBody>
          <a:bodyPr wrap="square" lIns="0" tIns="0" rIns="0" bIns="0" rtlCol="0"/>
          <a:lstStyle/>
          <a:p>
            <a:endParaRPr/>
          </a:p>
        </p:txBody>
      </p:sp>
      <p:sp>
        <p:nvSpPr>
          <p:cNvPr id="955" name="object 128"/>
          <p:cNvSpPr/>
          <p:nvPr/>
        </p:nvSpPr>
        <p:spPr>
          <a:xfrm>
            <a:off x="881210" y="5907667"/>
            <a:ext cx="13970" cy="123189"/>
          </a:xfrm>
          <a:custGeom>
            <a:avLst/>
            <a:gdLst/>
            <a:ahLst/>
            <a:cxnLst/>
            <a:rect l="l" t="t" r="r" b="b"/>
            <a:pathLst>
              <a:path w="13969" h="123189">
                <a:moveTo>
                  <a:pt x="3047" y="0"/>
                </a:moveTo>
                <a:lnTo>
                  <a:pt x="0" y="0"/>
                </a:lnTo>
                <a:lnTo>
                  <a:pt x="10667" y="121157"/>
                </a:lnTo>
                <a:lnTo>
                  <a:pt x="12191" y="122681"/>
                </a:lnTo>
                <a:lnTo>
                  <a:pt x="13715" y="122681"/>
                </a:lnTo>
                <a:lnTo>
                  <a:pt x="13715" y="121157"/>
                </a:lnTo>
                <a:lnTo>
                  <a:pt x="3047" y="0"/>
                </a:lnTo>
                <a:close/>
              </a:path>
            </a:pathLst>
          </a:custGeom>
          <a:solidFill>
            <a:srgbClr val="460065"/>
          </a:solidFill>
        </p:spPr>
        <p:txBody>
          <a:bodyPr wrap="square" lIns="0" tIns="0" rIns="0" bIns="0" rtlCol="0"/>
          <a:lstStyle/>
          <a:p>
            <a:endParaRPr/>
          </a:p>
        </p:txBody>
      </p:sp>
      <p:sp>
        <p:nvSpPr>
          <p:cNvPr id="956" name="object 129"/>
          <p:cNvSpPr/>
          <p:nvPr/>
        </p:nvSpPr>
        <p:spPr>
          <a:xfrm>
            <a:off x="865969" y="6023491"/>
            <a:ext cx="27940" cy="268605"/>
          </a:xfrm>
          <a:custGeom>
            <a:avLst/>
            <a:gdLst/>
            <a:ahLst/>
            <a:cxnLst/>
            <a:rect l="l" t="t" r="r" b="b"/>
            <a:pathLst>
              <a:path w="27940" h="268604">
                <a:moveTo>
                  <a:pt x="4603" y="266699"/>
                </a:moveTo>
                <a:lnTo>
                  <a:pt x="762" y="266699"/>
                </a:lnTo>
                <a:lnTo>
                  <a:pt x="3810" y="268223"/>
                </a:lnTo>
                <a:lnTo>
                  <a:pt x="4572" y="268223"/>
                </a:lnTo>
                <a:lnTo>
                  <a:pt x="4603" y="266699"/>
                </a:lnTo>
                <a:close/>
              </a:path>
              <a:path w="27940" h="268604">
                <a:moveTo>
                  <a:pt x="26670" y="0"/>
                </a:moveTo>
                <a:lnTo>
                  <a:pt x="0" y="267461"/>
                </a:lnTo>
                <a:lnTo>
                  <a:pt x="762" y="266699"/>
                </a:lnTo>
                <a:lnTo>
                  <a:pt x="4603" y="266699"/>
                </a:lnTo>
                <a:lnTo>
                  <a:pt x="5334" y="249173"/>
                </a:lnTo>
                <a:lnTo>
                  <a:pt x="6096" y="231647"/>
                </a:lnTo>
                <a:lnTo>
                  <a:pt x="9144" y="199643"/>
                </a:lnTo>
                <a:lnTo>
                  <a:pt x="17526" y="142493"/>
                </a:lnTo>
                <a:lnTo>
                  <a:pt x="21336" y="110489"/>
                </a:lnTo>
                <a:lnTo>
                  <a:pt x="24384" y="78485"/>
                </a:lnTo>
                <a:lnTo>
                  <a:pt x="26670" y="45719"/>
                </a:lnTo>
                <a:lnTo>
                  <a:pt x="27432" y="11429"/>
                </a:lnTo>
                <a:lnTo>
                  <a:pt x="27432" y="6095"/>
                </a:lnTo>
                <a:lnTo>
                  <a:pt x="26670" y="0"/>
                </a:lnTo>
                <a:close/>
              </a:path>
            </a:pathLst>
          </a:custGeom>
          <a:solidFill>
            <a:srgbClr val="460065"/>
          </a:solidFill>
        </p:spPr>
        <p:txBody>
          <a:bodyPr wrap="square" lIns="0" tIns="0" rIns="0" bIns="0" rtlCol="0"/>
          <a:lstStyle/>
          <a:p>
            <a:endParaRPr/>
          </a:p>
        </p:txBody>
      </p:sp>
      <p:sp>
        <p:nvSpPr>
          <p:cNvPr id="957" name="object 130"/>
          <p:cNvSpPr/>
          <p:nvPr/>
        </p:nvSpPr>
        <p:spPr>
          <a:xfrm>
            <a:off x="856826" y="6286381"/>
            <a:ext cx="13970" cy="13970"/>
          </a:xfrm>
          <a:custGeom>
            <a:avLst/>
            <a:gdLst/>
            <a:ahLst/>
            <a:cxnLst/>
            <a:rect l="l" t="t" r="r" b="b"/>
            <a:pathLst>
              <a:path w="13969" h="13970">
                <a:moveTo>
                  <a:pt x="4571" y="0"/>
                </a:moveTo>
                <a:lnTo>
                  <a:pt x="0" y="4572"/>
                </a:lnTo>
                <a:lnTo>
                  <a:pt x="9143" y="13716"/>
                </a:lnTo>
                <a:lnTo>
                  <a:pt x="13715" y="9144"/>
                </a:lnTo>
                <a:lnTo>
                  <a:pt x="4571" y="0"/>
                </a:lnTo>
                <a:close/>
              </a:path>
            </a:pathLst>
          </a:custGeom>
          <a:solidFill>
            <a:srgbClr val="460065"/>
          </a:solidFill>
        </p:spPr>
        <p:txBody>
          <a:bodyPr wrap="square" lIns="0" tIns="0" rIns="0" bIns="0" rtlCol="0"/>
          <a:lstStyle/>
          <a:p>
            <a:endParaRPr/>
          </a:p>
        </p:txBody>
      </p:sp>
      <p:sp>
        <p:nvSpPr>
          <p:cNvPr id="958" name="object 131"/>
          <p:cNvSpPr/>
          <p:nvPr/>
        </p:nvSpPr>
        <p:spPr>
          <a:xfrm>
            <a:off x="861398" y="6034921"/>
            <a:ext cx="39370" cy="264160"/>
          </a:xfrm>
          <a:custGeom>
            <a:avLst/>
            <a:gdLst/>
            <a:ahLst/>
            <a:cxnLst/>
            <a:rect l="l" t="t" r="r" b="b"/>
            <a:pathLst>
              <a:path w="39369" h="264159">
                <a:moveTo>
                  <a:pt x="8636" y="260095"/>
                </a:moveTo>
                <a:lnTo>
                  <a:pt x="2286" y="261365"/>
                </a:lnTo>
                <a:lnTo>
                  <a:pt x="5334" y="262889"/>
                </a:lnTo>
                <a:lnTo>
                  <a:pt x="8382" y="263652"/>
                </a:lnTo>
                <a:lnTo>
                  <a:pt x="9144" y="263652"/>
                </a:lnTo>
                <a:lnTo>
                  <a:pt x="12192" y="260603"/>
                </a:lnTo>
                <a:lnTo>
                  <a:pt x="9144" y="260603"/>
                </a:lnTo>
                <a:lnTo>
                  <a:pt x="8636" y="260095"/>
                </a:lnTo>
                <a:close/>
              </a:path>
              <a:path w="39369" h="264159">
                <a:moveTo>
                  <a:pt x="9906" y="259841"/>
                </a:moveTo>
                <a:lnTo>
                  <a:pt x="8636" y="260095"/>
                </a:lnTo>
                <a:lnTo>
                  <a:pt x="9144" y="260603"/>
                </a:lnTo>
                <a:lnTo>
                  <a:pt x="9906" y="259841"/>
                </a:lnTo>
                <a:close/>
              </a:path>
              <a:path w="39369" h="264159">
                <a:moveTo>
                  <a:pt x="12954" y="259841"/>
                </a:moveTo>
                <a:lnTo>
                  <a:pt x="9906" y="259841"/>
                </a:lnTo>
                <a:lnTo>
                  <a:pt x="9144" y="260603"/>
                </a:lnTo>
                <a:lnTo>
                  <a:pt x="12192" y="260603"/>
                </a:lnTo>
                <a:lnTo>
                  <a:pt x="12954" y="259841"/>
                </a:lnTo>
                <a:close/>
              </a:path>
              <a:path w="39369" h="264159">
                <a:moveTo>
                  <a:pt x="8991" y="250850"/>
                </a:moveTo>
                <a:lnTo>
                  <a:pt x="4190" y="255650"/>
                </a:lnTo>
                <a:lnTo>
                  <a:pt x="8636" y="260095"/>
                </a:lnTo>
                <a:lnTo>
                  <a:pt x="9906" y="259841"/>
                </a:lnTo>
                <a:lnTo>
                  <a:pt x="12954" y="259841"/>
                </a:lnTo>
                <a:lnTo>
                  <a:pt x="16002" y="256794"/>
                </a:lnTo>
                <a:lnTo>
                  <a:pt x="16224" y="251459"/>
                </a:lnTo>
                <a:lnTo>
                  <a:pt x="11430" y="251459"/>
                </a:lnTo>
                <a:lnTo>
                  <a:pt x="8991" y="250850"/>
                </a:lnTo>
                <a:close/>
              </a:path>
              <a:path w="39369" h="264159">
                <a:moveTo>
                  <a:pt x="3108" y="254568"/>
                </a:moveTo>
                <a:lnTo>
                  <a:pt x="3048" y="256794"/>
                </a:lnTo>
                <a:lnTo>
                  <a:pt x="4190" y="255650"/>
                </a:lnTo>
                <a:lnTo>
                  <a:pt x="3108" y="254568"/>
                </a:lnTo>
                <a:close/>
              </a:path>
              <a:path w="39369" h="264159">
                <a:moveTo>
                  <a:pt x="16033" y="256031"/>
                </a:moveTo>
                <a:lnTo>
                  <a:pt x="16002" y="256794"/>
                </a:lnTo>
                <a:lnTo>
                  <a:pt x="16033" y="256031"/>
                </a:lnTo>
                <a:close/>
              </a:path>
              <a:path w="39369" h="264159">
                <a:moveTo>
                  <a:pt x="8382" y="249935"/>
                </a:moveTo>
                <a:lnTo>
                  <a:pt x="3280" y="250446"/>
                </a:lnTo>
                <a:lnTo>
                  <a:pt x="3108" y="254568"/>
                </a:lnTo>
                <a:lnTo>
                  <a:pt x="4191" y="255650"/>
                </a:lnTo>
                <a:lnTo>
                  <a:pt x="8991" y="250850"/>
                </a:lnTo>
                <a:lnTo>
                  <a:pt x="8382" y="250697"/>
                </a:lnTo>
                <a:lnTo>
                  <a:pt x="9906" y="250697"/>
                </a:lnTo>
                <a:lnTo>
                  <a:pt x="8382" y="249935"/>
                </a:lnTo>
                <a:close/>
              </a:path>
              <a:path w="39369" h="264159">
                <a:moveTo>
                  <a:pt x="3280" y="250446"/>
                </a:moveTo>
                <a:lnTo>
                  <a:pt x="762" y="250697"/>
                </a:lnTo>
                <a:lnTo>
                  <a:pt x="0" y="251459"/>
                </a:lnTo>
                <a:lnTo>
                  <a:pt x="3108" y="254568"/>
                </a:lnTo>
                <a:lnTo>
                  <a:pt x="3280" y="250446"/>
                </a:lnTo>
                <a:close/>
              </a:path>
              <a:path w="39369" h="264159">
                <a:moveTo>
                  <a:pt x="9906" y="250697"/>
                </a:moveTo>
                <a:lnTo>
                  <a:pt x="9144" y="250697"/>
                </a:lnTo>
                <a:lnTo>
                  <a:pt x="8991" y="250850"/>
                </a:lnTo>
                <a:lnTo>
                  <a:pt x="11430" y="251459"/>
                </a:lnTo>
                <a:lnTo>
                  <a:pt x="9906" y="250697"/>
                </a:lnTo>
                <a:close/>
              </a:path>
              <a:path w="39369" h="264159">
                <a:moveTo>
                  <a:pt x="16287" y="249935"/>
                </a:moveTo>
                <a:lnTo>
                  <a:pt x="8382" y="249935"/>
                </a:lnTo>
                <a:lnTo>
                  <a:pt x="11430" y="251459"/>
                </a:lnTo>
                <a:lnTo>
                  <a:pt x="16224" y="251459"/>
                </a:lnTo>
                <a:lnTo>
                  <a:pt x="16287" y="249935"/>
                </a:lnTo>
                <a:close/>
              </a:path>
              <a:path w="39369" h="264159">
                <a:moveTo>
                  <a:pt x="9144" y="250697"/>
                </a:moveTo>
                <a:lnTo>
                  <a:pt x="8382" y="250697"/>
                </a:lnTo>
                <a:lnTo>
                  <a:pt x="8991" y="250850"/>
                </a:lnTo>
                <a:lnTo>
                  <a:pt x="9144" y="250697"/>
                </a:lnTo>
                <a:close/>
              </a:path>
              <a:path w="39369" h="264159">
                <a:moveTo>
                  <a:pt x="38862" y="0"/>
                </a:moveTo>
                <a:lnTo>
                  <a:pt x="25908" y="0"/>
                </a:lnTo>
                <a:lnTo>
                  <a:pt x="25146" y="34289"/>
                </a:lnTo>
                <a:lnTo>
                  <a:pt x="22860" y="67055"/>
                </a:lnTo>
                <a:lnTo>
                  <a:pt x="19812" y="98297"/>
                </a:lnTo>
                <a:lnTo>
                  <a:pt x="16002" y="130301"/>
                </a:lnTo>
                <a:lnTo>
                  <a:pt x="7620" y="187451"/>
                </a:lnTo>
                <a:lnTo>
                  <a:pt x="4572" y="219455"/>
                </a:lnTo>
                <a:lnTo>
                  <a:pt x="4538" y="220979"/>
                </a:lnTo>
                <a:lnTo>
                  <a:pt x="3280" y="250446"/>
                </a:lnTo>
                <a:lnTo>
                  <a:pt x="8382" y="249935"/>
                </a:lnTo>
                <a:lnTo>
                  <a:pt x="16287" y="249935"/>
                </a:lnTo>
                <a:lnTo>
                  <a:pt x="17526" y="220979"/>
                </a:lnTo>
                <a:lnTo>
                  <a:pt x="20574" y="188975"/>
                </a:lnTo>
                <a:lnTo>
                  <a:pt x="28956" y="131825"/>
                </a:lnTo>
                <a:lnTo>
                  <a:pt x="32766" y="99821"/>
                </a:lnTo>
                <a:lnTo>
                  <a:pt x="35814" y="67817"/>
                </a:lnTo>
                <a:lnTo>
                  <a:pt x="38100" y="35051"/>
                </a:lnTo>
                <a:lnTo>
                  <a:pt x="38100" y="34289"/>
                </a:lnTo>
                <a:lnTo>
                  <a:pt x="38862" y="0"/>
                </a:lnTo>
                <a:close/>
              </a:path>
              <a:path w="39369" h="264159">
                <a:moveTo>
                  <a:pt x="22860" y="66293"/>
                </a:moveTo>
                <a:lnTo>
                  <a:pt x="22787" y="67055"/>
                </a:lnTo>
                <a:lnTo>
                  <a:pt x="22860" y="66293"/>
                </a:lnTo>
                <a:close/>
              </a:path>
            </a:pathLst>
          </a:custGeom>
          <a:solidFill>
            <a:srgbClr val="460065"/>
          </a:solidFill>
        </p:spPr>
        <p:txBody>
          <a:bodyPr wrap="square" lIns="0" tIns="0" rIns="0" bIns="0" rtlCol="0"/>
          <a:lstStyle/>
          <a:p>
            <a:endParaRPr/>
          </a:p>
        </p:txBody>
      </p:sp>
      <p:sp>
        <p:nvSpPr>
          <p:cNvPr id="959" name="object 132"/>
          <p:cNvSpPr/>
          <p:nvPr/>
        </p:nvSpPr>
        <p:spPr>
          <a:xfrm>
            <a:off x="887305" y="6028825"/>
            <a:ext cx="13335" cy="6350"/>
          </a:xfrm>
          <a:custGeom>
            <a:avLst/>
            <a:gdLst/>
            <a:ahLst/>
            <a:cxnLst/>
            <a:rect l="l" t="t" r="r" b="b"/>
            <a:pathLst>
              <a:path w="13334" h="6350">
                <a:moveTo>
                  <a:pt x="12954" y="0"/>
                </a:moveTo>
                <a:lnTo>
                  <a:pt x="0" y="1524"/>
                </a:lnTo>
                <a:lnTo>
                  <a:pt x="0" y="6096"/>
                </a:lnTo>
                <a:lnTo>
                  <a:pt x="12954" y="6096"/>
                </a:lnTo>
                <a:lnTo>
                  <a:pt x="12954" y="0"/>
                </a:lnTo>
                <a:close/>
              </a:path>
            </a:pathLst>
          </a:custGeom>
          <a:solidFill>
            <a:srgbClr val="460065"/>
          </a:solidFill>
        </p:spPr>
        <p:txBody>
          <a:bodyPr wrap="square" lIns="0" tIns="0" rIns="0" bIns="0" rtlCol="0"/>
          <a:lstStyle/>
          <a:p>
            <a:endParaRPr/>
          </a:p>
        </p:txBody>
      </p:sp>
      <p:sp>
        <p:nvSpPr>
          <p:cNvPr id="960" name="object 133"/>
          <p:cNvSpPr/>
          <p:nvPr/>
        </p:nvSpPr>
        <p:spPr>
          <a:xfrm>
            <a:off x="885782" y="6016633"/>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61" name="object 134"/>
          <p:cNvSpPr/>
          <p:nvPr/>
        </p:nvSpPr>
        <p:spPr>
          <a:xfrm>
            <a:off x="886543" y="6022729"/>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62" name="object 135"/>
          <p:cNvSpPr/>
          <p:nvPr/>
        </p:nvSpPr>
        <p:spPr>
          <a:xfrm>
            <a:off x="854540" y="6025015"/>
            <a:ext cx="39370" cy="212090"/>
          </a:xfrm>
          <a:custGeom>
            <a:avLst/>
            <a:gdLst/>
            <a:ahLst/>
            <a:cxnLst/>
            <a:rect l="l" t="t" r="r" b="b"/>
            <a:pathLst>
              <a:path w="39369" h="212090">
                <a:moveTo>
                  <a:pt x="38862" y="0"/>
                </a:moveTo>
                <a:lnTo>
                  <a:pt x="9906" y="0"/>
                </a:lnTo>
                <a:lnTo>
                  <a:pt x="13716" y="104393"/>
                </a:lnTo>
                <a:lnTo>
                  <a:pt x="0" y="211835"/>
                </a:lnTo>
                <a:lnTo>
                  <a:pt x="17526" y="210311"/>
                </a:lnTo>
                <a:lnTo>
                  <a:pt x="28194" y="120395"/>
                </a:lnTo>
                <a:lnTo>
                  <a:pt x="38862" y="0"/>
                </a:lnTo>
                <a:close/>
              </a:path>
            </a:pathLst>
          </a:custGeom>
          <a:solidFill>
            <a:srgbClr val="460065"/>
          </a:solidFill>
        </p:spPr>
        <p:txBody>
          <a:bodyPr wrap="square" lIns="0" tIns="0" rIns="0" bIns="0" rtlCol="0"/>
          <a:lstStyle/>
          <a:p>
            <a:endParaRPr/>
          </a:p>
        </p:txBody>
      </p:sp>
      <p:sp>
        <p:nvSpPr>
          <p:cNvPr id="963" name="object 136"/>
          <p:cNvSpPr/>
          <p:nvPr/>
        </p:nvSpPr>
        <p:spPr>
          <a:xfrm>
            <a:off x="853016" y="6023491"/>
            <a:ext cx="40640" cy="215265"/>
          </a:xfrm>
          <a:custGeom>
            <a:avLst/>
            <a:gdLst/>
            <a:ahLst/>
            <a:cxnLst/>
            <a:rect l="l" t="t" r="r" b="b"/>
            <a:pathLst>
              <a:path w="40640" h="215265">
                <a:moveTo>
                  <a:pt x="13716" y="105917"/>
                </a:moveTo>
                <a:lnTo>
                  <a:pt x="0" y="213359"/>
                </a:lnTo>
                <a:lnTo>
                  <a:pt x="1524" y="214883"/>
                </a:lnTo>
                <a:lnTo>
                  <a:pt x="1524" y="211835"/>
                </a:lnTo>
                <a:lnTo>
                  <a:pt x="3360" y="211676"/>
                </a:lnTo>
                <a:lnTo>
                  <a:pt x="16764" y="106679"/>
                </a:lnTo>
                <a:lnTo>
                  <a:pt x="13716" y="105917"/>
                </a:lnTo>
                <a:close/>
              </a:path>
              <a:path w="40640" h="215265">
                <a:moveTo>
                  <a:pt x="3360" y="211676"/>
                </a:moveTo>
                <a:lnTo>
                  <a:pt x="1524" y="211835"/>
                </a:lnTo>
                <a:lnTo>
                  <a:pt x="1524" y="214883"/>
                </a:lnTo>
                <a:lnTo>
                  <a:pt x="3048" y="214121"/>
                </a:lnTo>
                <a:lnTo>
                  <a:pt x="3360" y="211676"/>
                </a:lnTo>
                <a:close/>
              </a:path>
              <a:path w="40640" h="215265">
                <a:moveTo>
                  <a:pt x="17692" y="210430"/>
                </a:moveTo>
                <a:lnTo>
                  <a:pt x="3360" y="211676"/>
                </a:lnTo>
                <a:lnTo>
                  <a:pt x="3048" y="214121"/>
                </a:lnTo>
                <a:lnTo>
                  <a:pt x="1524" y="214883"/>
                </a:lnTo>
                <a:lnTo>
                  <a:pt x="19050" y="213359"/>
                </a:lnTo>
                <a:lnTo>
                  <a:pt x="20574" y="213359"/>
                </a:lnTo>
                <a:lnTo>
                  <a:pt x="20574" y="211835"/>
                </a:lnTo>
                <a:lnTo>
                  <a:pt x="17526" y="211835"/>
                </a:lnTo>
                <a:lnTo>
                  <a:pt x="17692" y="210430"/>
                </a:lnTo>
                <a:close/>
              </a:path>
              <a:path w="40640" h="215265">
                <a:moveTo>
                  <a:pt x="19050" y="210311"/>
                </a:moveTo>
                <a:lnTo>
                  <a:pt x="17692" y="210430"/>
                </a:lnTo>
                <a:lnTo>
                  <a:pt x="17526" y="211835"/>
                </a:lnTo>
                <a:lnTo>
                  <a:pt x="20574" y="211835"/>
                </a:lnTo>
                <a:lnTo>
                  <a:pt x="19050" y="210311"/>
                </a:lnTo>
                <a:close/>
              </a:path>
              <a:path w="40640" h="215265">
                <a:moveTo>
                  <a:pt x="20754" y="210311"/>
                </a:moveTo>
                <a:lnTo>
                  <a:pt x="19050" y="210311"/>
                </a:lnTo>
                <a:lnTo>
                  <a:pt x="20574" y="211835"/>
                </a:lnTo>
                <a:lnTo>
                  <a:pt x="20754" y="210311"/>
                </a:lnTo>
                <a:close/>
              </a:path>
              <a:path w="40640" h="215265">
                <a:moveTo>
                  <a:pt x="31242" y="121919"/>
                </a:moveTo>
                <a:lnTo>
                  <a:pt x="28194" y="121919"/>
                </a:lnTo>
                <a:lnTo>
                  <a:pt x="17692" y="210430"/>
                </a:lnTo>
                <a:lnTo>
                  <a:pt x="19050" y="210311"/>
                </a:lnTo>
                <a:lnTo>
                  <a:pt x="20754" y="210311"/>
                </a:lnTo>
                <a:lnTo>
                  <a:pt x="31242" y="121919"/>
                </a:lnTo>
                <a:close/>
              </a:path>
              <a:path w="40640" h="215265">
                <a:moveTo>
                  <a:pt x="40386" y="0"/>
                </a:moveTo>
                <a:lnTo>
                  <a:pt x="9906" y="0"/>
                </a:lnTo>
                <a:lnTo>
                  <a:pt x="9906" y="1523"/>
                </a:lnTo>
                <a:lnTo>
                  <a:pt x="11430" y="3047"/>
                </a:lnTo>
                <a:lnTo>
                  <a:pt x="9961" y="3047"/>
                </a:lnTo>
                <a:lnTo>
                  <a:pt x="13716" y="105917"/>
                </a:lnTo>
                <a:lnTo>
                  <a:pt x="16764" y="106679"/>
                </a:lnTo>
                <a:lnTo>
                  <a:pt x="16764" y="105917"/>
                </a:lnTo>
                <a:lnTo>
                  <a:pt x="13009" y="3047"/>
                </a:lnTo>
                <a:lnTo>
                  <a:pt x="11430" y="3047"/>
                </a:lnTo>
                <a:lnTo>
                  <a:pt x="9906" y="1523"/>
                </a:lnTo>
                <a:lnTo>
                  <a:pt x="40386" y="1523"/>
                </a:lnTo>
                <a:lnTo>
                  <a:pt x="40386" y="0"/>
                </a:lnTo>
                <a:close/>
              </a:path>
              <a:path w="40640" h="215265">
                <a:moveTo>
                  <a:pt x="40386" y="1523"/>
                </a:moveTo>
                <a:lnTo>
                  <a:pt x="12954" y="1523"/>
                </a:lnTo>
                <a:lnTo>
                  <a:pt x="13009" y="3047"/>
                </a:lnTo>
                <a:lnTo>
                  <a:pt x="40386" y="3047"/>
                </a:lnTo>
                <a:lnTo>
                  <a:pt x="40386" y="1523"/>
                </a:lnTo>
                <a:close/>
              </a:path>
            </a:pathLst>
          </a:custGeom>
          <a:solidFill>
            <a:srgbClr val="460065"/>
          </a:solidFill>
        </p:spPr>
        <p:txBody>
          <a:bodyPr wrap="square" lIns="0" tIns="0" rIns="0" bIns="0" rtlCol="0"/>
          <a:lstStyle/>
          <a:p>
            <a:endParaRPr/>
          </a:p>
        </p:txBody>
      </p:sp>
      <p:sp>
        <p:nvSpPr>
          <p:cNvPr id="964" name="object 137"/>
          <p:cNvSpPr/>
          <p:nvPr/>
        </p:nvSpPr>
        <p:spPr>
          <a:xfrm>
            <a:off x="881210" y="6023491"/>
            <a:ext cx="13970" cy="121920"/>
          </a:xfrm>
          <a:custGeom>
            <a:avLst/>
            <a:gdLst/>
            <a:ahLst/>
            <a:cxnLst/>
            <a:rect l="l" t="t" r="r" b="b"/>
            <a:pathLst>
              <a:path w="13969" h="121920">
                <a:moveTo>
                  <a:pt x="13716" y="0"/>
                </a:moveTo>
                <a:lnTo>
                  <a:pt x="12192" y="0"/>
                </a:lnTo>
                <a:lnTo>
                  <a:pt x="10668" y="1523"/>
                </a:lnTo>
                <a:lnTo>
                  <a:pt x="0" y="121919"/>
                </a:lnTo>
                <a:lnTo>
                  <a:pt x="3048" y="121919"/>
                </a:lnTo>
                <a:lnTo>
                  <a:pt x="13716" y="1523"/>
                </a:lnTo>
                <a:lnTo>
                  <a:pt x="13716" y="0"/>
                </a:lnTo>
                <a:close/>
              </a:path>
            </a:pathLst>
          </a:custGeom>
          <a:solidFill>
            <a:srgbClr val="460065"/>
          </a:solidFill>
        </p:spPr>
        <p:txBody>
          <a:bodyPr wrap="square" lIns="0" tIns="0" rIns="0" bIns="0" rtlCol="0"/>
          <a:lstStyle/>
          <a:p>
            <a:endParaRPr/>
          </a:p>
        </p:txBody>
      </p:sp>
      <p:sp>
        <p:nvSpPr>
          <p:cNvPr id="965" name="object 138"/>
          <p:cNvSpPr/>
          <p:nvPr/>
        </p:nvSpPr>
        <p:spPr>
          <a:xfrm>
            <a:off x="1760558" y="5762125"/>
            <a:ext cx="29209" cy="268605"/>
          </a:xfrm>
          <a:custGeom>
            <a:avLst/>
            <a:gdLst/>
            <a:ahLst/>
            <a:cxnLst/>
            <a:rect l="l" t="t" r="r" b="b"/>
            <a:pathLst>
              <a:path w="29210" h="268604">
                <a:moveTo>
                  <a:pt x="24384" y="0"/>
                </a:moveTo>
                <a:lnTo>
                  <a:pt x="23622" y="0"/>
                </a:lnTo>
                <a:lnTo>
                  <a:pt x="23590" y="1524"/>
                </a:lnTo>
                <a:lnTo>
                  <a:pt x="22860" y="19050"/>
                </a:lnTo>
                <a:lnTo>
                  <a:pt x="22098" y="36576"/>
                </a:lnTo>
                <a:lnTo>
                  <a:pt x="19050" y="68580"/>
                </a:lnTo>
                <a:lnTo>
                  <a:pt x="10668" y="125730"/>
                </a:lnTo>
                <a:lnTo>
                  <a:pt x="6096" y="157734"/>
                </a:lnTo>
                <a:lnTo>
                  <a:pt x="3048" y="189738"/>
                </a:lnTo>
                <a:lnTo>
                  <a:pt x="762" y="222504"/>
                </a:lnTo>
                <a:lnTo>
                  <a:pt x="0" y="256794"/>
                </a:lnTo>
                <a:lnTo>
                  <a:pt x="0" y="262128"/>
                </a:lnTo>
                <a:lnTo>
                  <a:pt x="762" y="268224"/>
                </a:lnTo>
                <a:lnTo>
                  <a:pt x="28875" y="1524"/>
                </a:lnTo>
                <a:lnTo>
                  <a:pt x="28194" y="1524"/>
                </a:lnTo>
                <a:lnTo>
                  <a:pt x="25908" y="762"/>
                </a:lnTo>
                <a:lnTo>
                  <a:pt x="24384" y="0"/>
                </a:lnTo>
                <a:close/>
              </a:path>
              <a:path w="29210" h="268604">
                <a:moveTo>
                  <a:pt x="28956" y="762"/>
                </a:moveTo>
                <a:lnTo>
                  <a:pt x="28194" y="1524"/>
                </a:lnTo>
                <a:lnTo>
                  <a:pt x="28875" y="1524"/>
                </a:lnTo>
                <a:lnTo>
                  <a:pt x="28956" y="762"/>
                </a:lnTo>
                <a:close/>
              </a:path>
            </a:pathLst>
          </a:custGeom>
          <a:solidFill>
            <a:srgbClr val="460065"/>
          </a:solidFill>
        </p:spPr>
        <p:txBody>
          <a:bodyPr wrap="square" lIns="0" tIns="0" rIns="0" bIns="0" rtlCol="0"/>
          <a:lstStyle/>
          <a:p>
            <a:endParaRPr/>
          </a:p>
        </p:txBody>
      </p:sp>
      <p:sp>
        <p:nvSpPr>
          <p:cNvPr id="966" name="object 139"/>
          <p:cNvSpPr/>
          <p:nvPr/>
        </p:nvSpPr>
        <p:spPr>
          <a:xfrm>
            <a:off x="1784942" y="5753743"/>
            <a:ext cx="13970" cy="13970"/>
          </a:xfrm>
          <a:custGeom>
            <a:avLst/>
            <a:gdLst/>
            <a:ahLst/>
            <a:cxnLst/>
            <a:rect l="l" t="t" r="r" b="b"/>
            <a:pathLst>
              <a:path w="13969" h="13970">
                <a:moveTo>
                  <a:pt x="4571" y="0"/>
                </a:moveTo>
                <a:lnTo>
                  <a:pt x="0" y="4571"/>
                </a:lnTo>
                <a:lnTo>
                  <a:pt x="9143" y="13715"/>
                </a:lnTo>
                <a:lnTo>
                  <a:pt x="13715" y="9143"/>
                </a:lnTo>
                <a:lnTo>
                  <a:pt x="4571" y="0"/>
                </a:lnTo>
                <a:close/>
              </a:path>
            </a:pathLst>
          </a:custGeom>
          <a:solidFill>
            <a:srgbClr val="460065"/>
          </a:solidFill>
        </p:spPr>
        <p:txBody>
          <a:bodyPr wrap="square" lIns="0" tIns="0" rIns="0" bIns="0" rtlCol="0"/>
          <a:lstStyle/>
          <a:p>
            <a:endParaRPr/>
          </a:p>
        </p:txBody>
      </p:sp>
      <p:sp>
        <p:nvSpPr>
          <p:cNvPr id="967" name="object 140"/>
          <p:cNvSpPr/>
          <p:nvPr/>
        </p:nvSpPr>
        <p:spPr>
          <a:xfrm>
            <a:off x="1754461" y="5756029"/>
            <a:ext cx="40005" cy="262890"/>
          </a:xfrm>
          <a:custGeom>
            <a:avLst/>
            <a:gdLst/>
            <a:ahLst/>
            <a:cxnLst/>
            <a:rect l="l" t="t" r="r" b="b"/>
            <a:pathLst>
              <a:path w="40005" h="262889">
                <a:moveTo>
                  <a:pt x="30480" y="0"/>
                </a:moveTo>
                <a:lnTo>
                  <a:pt x="29718" y="0"/>
                </a:lnTo>
                <a:lnTo>
                  <a:pt x="23622" y="6096"/>
                </a:lnTo>
                <a:lnTo>
                  <a:pt x="23559" y="8351"/>
                </a:lnTo>
                <a:lnTo>
                  <a:pt x="22826" y="25908"/>
                </a:lnTo>
                <a:lnTo>
                  <a:pt x="22098" y="42672"/>
                </a:lnTo>
                <a:lnTo>
                  <a:pt x="19050" y="73914"/>
                </a:lnTo>
                <a:lnTo>
                  <a:pt x="10668" y="131064"/>
                </a:lnTo>
                <a:lnTo>
                  <a:pt x="6096" y="163068"/>
                </a:lnTo>
                <a:lnTo>
                  <a:pt x="3048" y="195072"/>
                </a:lnTo>
                <a:lnTo>
                  <a:pt x="2994" y="196596"/>
                </a:lnTo>
                <a:lnTo>
                  <a:pt x="762" y="228600"/>
                </a:lnTo>
                <a:lnTo>
                  <a:pt x="0" y="262890"/>
                </a:lnTo>
                <a:lnTo>
                  <a:pt x="12954" y="262890"/>
                </a:lnTo>
                <a:lnTo>
                  <a:pt x="13699" y="229362"/>
                </a:lnTo>
                <a:lnTo>
                  <a:pt x="13769" y="228600"/>
                </a:lnTo>
                <a:lnTo>
                  <a:pt x="16002" y="196596"/>
                </a:lnTo>
                <a:lnTo>
                  <a:pt x="19050" y="164592"/>
                </a:lnTo>
                <a:lnTo>
                  <a:pt x="23622" y="132588"/>
                </a:lnTo>
                <a:lnTo>
                  <a:pt x="32004" y="75438"/>
                </a:lnTo>
                <a:lnTo>
                  <a:pt x="35052" y="43434"/>
                </a:lnTo>
                <a:lnTo>
                  <a:pt x="36322" y="13716"/>
                </a:lnTo>
                <a:lnTo>
                  <a:pt x="32766" y="13716"/>
                </a:lnTo>
                <a:lnTo>
                  <a:pt x="30480" y="12954"/>
                </a:lnTo>
                <a:lnTo>
                  <a:pt x="28956" y="12954"/>
                </a:lnTo>
                <a:lnTo>
                  <a:pt x="27432" y="12192"/>
                </a:lnTo>
                <a:lnTo>
                  <a:pt x="30480" y="12192"/>
                </a:lnTo>
                <a:lnTo>
                  <a:pt x="35433" y="7239"/>
                </a:lnTo>
                <a:lnTo>
                  <a:pt x="31242" y="3048"/>
                </a:lnTo>
                <a:lnTo>
                  <a:pt x="29718" y="3048"/>
                </a:lnTo>
                <a:lnTo>
                  <a:pt x="30480" y="2286"/>
                </a:lnTo>
                <a:lnTo>
                  <a:pt x="33147" y="2286"/>
                </a:lnTo>
                <a:lnTo>
                  <a:pt x="36576" y="1524"/>
                </a:lnTo>
                <a:lnTo>
                  <a:pt x="35052" y="1524"/>
                </a:lnTo>
                <a:lnTo>
                  <a:pt x="33528" y="762"/>
                </a:lnTo>
                <a:lnTo>
                  <a:pt x="30480" y="0"/>
                </a:lnTo>
                <a:close/>
              </a:path>
              <a:path w="40005" h="262889">
                <a:moveTo>
                  <a:pt x="13769" y="228600"/>
                </a:moveTo>
                <a:lnTo>
                  <a:pt x="13716" y="229362"/>
                </a:lnTo>
                <a:lnTo>
                  <a:pt x="13769" y="228600"/>
                </a:lnTo>
                <a:close/>
              </a:path>
              <a:path w="40005" h="262889">
                <a:moveTo>
                  <a:pt x="22098" y="41910"/>
                </a:moveTo>
                <a:lnTo>
                  <a:pt x="22025" y="42672"/>
                </a:lnTo>
                <a:lnTo>
                  <a:pt x="22098" y="41910"/>
                </a:lnTo>
                <a:close/>
              </a:path>
              <a:path w="40005" h="262889">
                <a:moveTo>
                  <a:pt x="35433" y="7239"/>
                </a:moveTo>
                <a:lnTo>
                  <a:pt x="29870" y="12801"/>
                </a:lnTo>
                <a:lnTo>
                  <a:pt x="30480" y="12954"/>
                </a:lnTo>
                <a:lnTo>
                  <a:pt x="32766" y="13716"/>
                </a:lnTo>
                <a:lnTo>
                  <a:pt x="36359" y="12817"/>
                </a:lnTo>
                <a:lnTo>
                  <a:pt x="36545" y="8351"/>
                </a:lnTo>
                <a:lnTo>
                  <a:pt x="35433" y="7239"/>
                </a:lnTo>
                <a:close/>
              </a:path>
              <a:path w="40005" h="262889">
                <a:moveTo>
                  <a:pt x="36359" y="12817"/>
                </a:moveTo>
                <a:lnTo>
                  <a:pt x="32766" y="13716"/>
                </a:lnTo>
                <a:lnTo>
                  <a:pt x="36322" y="13716"/>
                </a:lnTo>
                <a:lnTo>
                  <a:pt x="36359" y="12817"/>
                </a:lnTo>
                <a:close/>
              </a:path>
              <a:path w="40005" h="262889">
                <a:moveTo>
                  <a:pt x="27432" y="12192"/>
                </a:moveTo>
                <a:lnTo>
                  <a:pt x="28956" y="12954"/>
                </a:lnTo>
                <a:lnTo>
                  <a:pt x="29718" y="12954"/>
                </a:lnTo>
                <a:lnTo>
                  <a:pt x="29870" y="12801"/>
                </a:lnTo>
                <a:lnTo>
                  <a:pt x="27432" y="12192"/>
                </a:lnTo>
                <a:close/>
              </a:path>
              <a:path w="40005" h="262889">
                <a:moveTo>
                  <a:pt x="29870" y="12801"/>
                </a:moveTo>
                <a:lnTo>
                  <a:pt x="29718" y="12954"/>
                </a:lnTo>
                <a:lnTo>
                  <a:pt x="30480" y="12954"/>
                </a:lnTo>
                <a:lnTo>
                  <a:pt x="29870" y="12801"/>
                </a:lnTo>
                <a:close/>
              </a:path>
              <a:path w="40005" h="262889">
                <a:moveTo>
                  <a:pt x="36545" y="8351"/>
                </a:moveTo>
                <a:lnTo>
                  <a:pt x="36359" y="12817"/>
                </a:lnTo>
                <a:lnTo>
                  <a:pt x="38862" y="12192"/>
                </a:lnTo>
                <a:lnTo>
                  <a:pt x="39624" y="11430"/>
                </a:lnTo>
                <a:lnTo>
                  <a:pt x="36545" y="8351"/>
                </a:lnTo>
                <a:close/>
              </a:path>
              <a:path w="40005" h="262889">
                <a:moveTo>
                  <a:pt x="30480" y="12192"/>
                </a:moveTo>
                <a:lnTo>
                  <a:pt x="27432" y="12192"/>
                </a:lnTo>
                <a:lnTo>
                  <a:pt x="29870" y="12801"/>
                </a:lnTo>
                <a:lnTo>
                  <a:pt x="30480" y="12192"/>
                </a:lnTo>
                <a:close/>
              </a:path>
              <a:path w="40005" h="262889">
                <a:moveTo>
                  <a:pt x="36576" y="6096"/>
                </a:moveTo>
                <a:lnTo>
                  <a:pt x="35433" y="7239"/>
                </a:lnTo>
                <a:lnTo>
                  <a:pt x="36545" y="8351"/>
                </a:lnTo>
                <a:lnTo>
                  <a:pt x="36576" y="6096"/>
                </a:lnTo>
                <a:close/>
              </a:path>
              <a:path w="40005" h="262889">
                <a:moveTo>
                  <a:pt x="30480" y="2286"/>
                </a:moveTo>
                <a:lnTo>
                  <a:pt x="29718" y="3048"/>
                </a:lnTo>
                <a:lnTo>
                  <a:pt x="30964" y="2770"/>
                </a:lnTo>
                <a:lnTo>
                  <a:pt x="30480" y="2286"/>
                </a:lnTo>
                <a:close/>
              </a:path>
              <a:path w="40005" h="262889">
                <a:moveTo>
                  <a:pt x="30964" y="2770"/>
                </a:moveTo>
                <a:lnTo>
                  <a:pt x="29718" y="3048"/>
                </a:lnTo>
                <a:lnTo>
                  <a:pt x="31242" y="3048"/>
                </a:lnTo>
                <a:lnTo>
                  <a:pt x="30964" y="2770"/>
                </a:lnTo>
                <a:close/>
              </a:path>
              <a:path w="40005" h="262889">
                <a:moveTo>
                  <a:pt x="33147" y="2286"/>
                </a:moveTo>
                <a:lnTo>
                  <a:pt x="30480" y="2286"/>
                </a:lnTo>
                <a:lnTo>
                  <a:pt x="30964" y="2770"/>
                </a:lnTo>
                <a:lnTo>
                  <a:pt x="33147" y="2286"/>
                </a:lnTo>
                <a:close/>
              </a:path>
              <a:path w="40005" h="262889">
                <a:moveTo>
                  <a:pt x="34290" y="762"/>
                </a:moveTo>
                <a:lnTo>
                  <a:pt x="35052" y="1524"/>
                </a:lnTo>
                <a:lnTo>
                  <a:pt x="36576" y="1524"/>
                </a:lnTo>
                <a:lnTo>
                  <a:pt x="34290" y="762"/>
                </a:lnTo>
                <a:close/>
              </a:path>
            </a:pathLst>
          </a:custGeom>
          <a:solidFill>
            <a:srgbClr val="460065"/>
          </a:solidFill>
        </p:spPr>
        <p:txBody>
          <a:bodyPr wrap="square" lIns="0" tIns="0" rIns="0" bIns="0" rtlCol="0"/>
          <a:lstStyle/>
          <a:p>
            <a:endParaRPr/>
          </a:p>
        </p:txBody>
      </p:sp>
      <p:sp>
        <p:nvSpPr>
          <p:cNvPr id="968" name="object 141"/>
          <p:cNvSpPr/>
          <p:nvPr/>
        </p:nvSpPr>
        <p:spPr>
          <a:xfrm>
            <a:off x="1754461" y="6018919"/>
            <a:ext cx="13335" cy="6350"/>
          </a:xfrm>
          <a:custGeom>
            <a:avLst/>
            <a:gdLst/>
            <a:ahLst/>
            <a:cxnLst/>
            <a:rect l="l" t="t" r="r" b="b"/>
            <a:pathLst>
              <a:path w="13335" h="6350">
                <a:moveTo>
                  <a:pt x="12954" y="0"/>
                </a:moveTo>
                <a:lnTo>
                  <a:pt x="0" y="0"/>
                </a:lnTo>
                <a:lnTo>
                  <a:pt x="0" y="6095"/>
                </a:lnTo>
                <a:lnTo>
                  <a:pt x="12954" y="4571"/>
                </a:lnTo>
                <a:lnTo>
                  <a:pt x="12954" y="0"/>
                </a:lnTo>
                <a:close/>
              </a:path>
            </a:pathLst>
          </a:custGeom>
          <a:solidFill>
            <a:srgbClr val="460065"/>
          </a:solidFill>
        </p:spPr>
        <p:txBody>
          <a:bodyPr wrap="square" lIns="0" tIns="0" rIns="0" bIns="0" rtlCol="0"/>
          <a:lstStyle/>
          <a:p>
            <a:endParaRPr/>
          </a:p>
        </p:txBody>
      </p:sp>
      <p:sp>
        <p:nvSpPr>
          <p:cNvPr id="969" name="object 142"/>
          <p:cNvSpPr/>
          <p:nvPr/>
        </p:nvSpPr>
        <p:spPr>
          <a:xfrm>
            <a:off x="1755223" y="6029587"/>
            <a:ext cx="13970" cy="7620"/>
          </a:xfrm>
          <a:custGeom>
            <a:avLst/>
            <a:gdLst/>
            <a:ahLst/>
            <a:cxnLst/>
            <a:rect l="l" t="t" r="r" b="b"/>
            <a:pathLst>
              <a:path w="13969" h="7620">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970" name="object 143"/>
          <p:cNvSpPr/>
          <p:nvPr/>
        </p:nvSpPr>
        <p:spPr>
          <a:xfrm>
            <a:off x="1754461" y="6023491"/>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71" name="object 144"/>
          <p:cNvSpPr/>
          <p:nvPr/>
        </p:nvSpPr>
        <p:spPr>
          <a:xfrm>
            <a:off x="1760558" y="5816227"/>
            <a:ext cx="40640" cy="212725"/>
          </a:xfrm>
          <a:custGeom>
            <a:avLst/>
            <a:gdLst/>
            <a:ahLst/>
            <a:cxnLst/>
            <a:rect l="l" t="t" r="r" b="b"/>
            <a:pathLst>
              <a:path w="40639" h="212725">
                <a:moveTo>
                  <a:pt x="40386" y="0"/>
                </a:moveTo>
                <a:lnTo>
                  <a:pt x="22098" y="1524"/>
                </a:lnTo>
                <a:lnTo>
                  <a:pt x="11430" y="91440"/>
                </a:lnTo>
                <a:lnTo>
                  <a:pt x="0" y="212598"/>
                </a:lnTo>
                <a:lnTo>
                  <a:pt x="30480" y="212598"/>
                </a:lnTo>
                <a:lnTo>
                  <a:pt x="26670" y="108204"/>
                </a:lnTo>
                <a:lnTo>
                  <a:pt x="40386" y="0"/>
                </a:lnTo>
                <a:close/>
              </a:path>
            </a:pathLst>
          </a:custGeom>
          <a:solidFill>
            <a:srgbClr val="460065"/>
          </a:solidFill>
        </p:spPr>
        <p:txBody>
          <a:bodyPr wrap="square" lIns="0" tIns="0" rIns="0" bIns="0" rtlCol="0"/>
          <a:lstStyle/>
          <a:p>
            <a:endParaRPr/>
          </a:p>
        </p:txBody>
      </p:sp>
      <p:sp>
        <p:nvSpPr>
          <p:cNvPr id="972" name="object 145"/>
          <p:cNvSpPr/>
          <p:nvPr/>
        </p:nvSpPr>
        <p:spPr>
          <a:xfrm>
            <a:off x="1760558" y="5814703"/>
            <a:ext cx="41910" cy="215900"/>
          </a:xfrm>
          <a:custGeom>
            <a:avLst/>
            <a:gdLst/>
            <a:ahLst/>
            <a:cxnLst/>
            <a:rect l="l" t="t" r="r" b="b"/>
            <a:pathLst>
              <a:path w="41910" h="215900">
                <a:moveTo>
                  <a:pt x="28900" y="212597"/>
                </a:moveTo>
                <a:lnTo>
                  <a:pt x="0" y="212597"/>
                </a:lnTo>
                <a:lnTo>
                  <a:pt x="0" y="215645"/>
                </a:lnTo>
                <a:lnTo>
                  <a:pt x="32004" y="215645"/>
                </a:lnTo>
                <a:lnTo>
                  <a:pt x="32004" y="214121"/>
                </a:lnTo>
                <a:lnTo>
                  <a:pt x="28956" y="214121"/>
                </a:lnTo>
                <a:lnTo>
                  <a:pt x="28900" y="212597"/>
                </a:lnTo>
                <a:close/>
              </a:path>
              <a:path w="41910" h="215900">
                <a:moveTo>
                  <a:pt x="25146" y="109727"/>
                </a:moveTo>
                <a:lnTo>
                  <a:pt x="28956" y="214121"/>
                </a:lnTo>
                <a:lnTo>
                  <a:pt x="32004" y="214121"/>
                </a:lnTo>
                <a:lnTo>
                  <a:pt x="30480" y="212597"/>
                </a:lnTo>
                <a:lnTo>
                  <a:pt x="31948" y="212597"/>
                </a:lnTo>
                <a:lnTo>
                  <a:pt x="28221" y="110489"/>
                </a:lnTo>
                <a:lnTo>
                  <a:pt x="25146" y="109727"/>
                </a:lnTo>
                <a:close/>
              </a:path>
              <a:path w="41910" h="215900">
                <a:moveTo>
                  <a:pt x="31948" y="212597"/>
                </a:moveTo>
                <a:lnTo>
                  <a:pt x="30480" y="212597"/>
                </a:lnTo>
                <a:lnTo>
                  <a:pt x="32004" y="214121"/>
                </a:lnTo>
                <a:lnTo>
                  <a:pt x="31948" y="212597"/>
                </a:lnTo>
                <a:close/>
              </a:path>
              <a:path w="41910" h="215900">
                <a:moveTo>
                  <a:pt x="40386" y="0"/>
                </a:moveTo>
                <a:lnTo>
                  <a:pt x="40386" y="3047"/>
                </a:lnTo>
                <a:lnTo>
                  <a:pt x="38650" y="3192"/>
                </a:lnTo>
                <a:lnTo>
                  <a:pt x="25146" y="109727"/>
                </a:lnTo>
                <a:lnTo>
                  <a:pt x="28194" y="110489"/>
                </a:lnTo>
                <a:lnTo>
                  <a:pt x="41910" y="2285"/>
                </a:lnTo>
                <a:lnTo>
                  <a:pt x="40386" y="0"/>
                </a:lnTo>
                <a:close/>
              </a:path>
              <a:path w="41910" h="215900">
                <a:moveTo>
                  <a:pt x="28215" y="110319"/>
                </a:moveTo>
                <a:lnTo>
                  <a:pt x="28194" y="110489"/>
                </a:lnTo>
                <a:lnTo>
                  <a:pt x="28215" y="110319"/>
                </a:lnTo>
                <a:close/>
              </a:path>
              <a:path w="41910" h="215900">
                <a:moveTo>
                  <a:pt x="28290" y="109727"/>
                </a:moveTo>
                <a:lnTo>
                  <a:pt x="28215" y="110319"/>
                </a:lnTo>
                <a:lnTo>
                  <a:pt x="28290" y="109727"/>
                </a:lnTo>
                <a:close/>
              </a:path>
              <a:path w="41910" h="215900">
                <a:moveTo>
                  <a:pt x="20574" y="3047"/>
                </a:moveTo>
                <a:lnTo>
                  <a:pt x="9906" y="92963"/>
                </a:lnTo>
                <a:lnTo>
                  <a:pt x="12954" y="92963"/>
                </a:lnTo>
                <a:lnTo>
                  <a:pt x="23441" y="4571"/>
                </a:lnTo>
                <a:lnTo>
                  <a:pt x="22098" y="4571"/>
                </a:lnTo>
                <a:lnTo>
                  <a:pt x="20574" y="3047"/>
                </a:lnTo>
                <a:close/>
              </a:path>
              <a:path w="41910" h="215900">
                <a:moveTo>
                  <a:pt x="40386" y="0"/>
                </a:moveTo>
                <a:lnTo>
                  <a:pt x="22098" y="1523"/>
                </a:lnTo>
                <a:lnTo>
                  <a:pt x="20574" y="1523"/>
                </a:lnTo>
                <a:lnTo>
                  <a:pt x="20574" y="3047"/>
                </a:lnTo>
                <a:lnTo>
                  <a:pt x="22098" y="4571"/>
                </a:lnTo>
                <a:lnTo>
                  <a:pt x="23454" y="4458"/>
                </a:lnTo>
                <a:lnTo>
                  <a:pt x="23622" y="3047"/>
                </a:lnTo>
                <a:lnTo>
                  <a:pt x="38668" y="3047"/>
                </a:lnTo>
                <a:lnTo>
                  <a:pt x="38862" y="1523"/>
                </a:lnTo>
                <a:lnTo>
                  <a:pt x="40386" y="0"/>
                </a:lnTo>
                <a:close/>
              </a:path>
              <a:path w="41910" h="215900">
                <a:moveTo>
                  <a:pt x="23454" y="4458"/>
                </a:moveTo>
                <a:lnTo>
                  <a:pt x="22098" y="4571"/>
                </a:lnTo>
                <a:lnTo>
                  <a:pt x="23441" y="4571"/>
                </a:lnTo>
                <a:close/>
              </a:path>
              <a:path w="41910" h="215900">
                <a:moveTo>
                  <a:pt x="38668" y="3047"/>
                </a:moveTo>
                <a:lnTo>
                  <a:pt x="23622" y="3047"/>
                </a:lnTo>
                <a:lnTo>
                  <a:pt x="23454" y="4458"/>
                </a:lnTo>
                <a:lnTo>
                  <a:pt x="38650" y="3192"/>
                </a:lnTo>
                <a:lnTo>
                  <a:pt x="38668" y="3047"/>
                </a:lnTo>
                <a:close/>
              </a:path>
              <a:path w="41910" h="215900">
                <a:moveTo>
                  <a:pt x="40386" y="0"/>
                </a:moveTo>
                <a:lnTo>
                  <a:pt x="38862" y="1523"/>
                </a:lnTo>
                <a:lnTo>
                  <a:pt x="38650" y="3192"/>
                </a:lnTo>
                <a:lnTo>
                  <a:pt x="40386" y="3047"/>
                </a:lnTo>
                <a:lnTo>
                  <a:pt x="40386" y="0"/>
                </a:lnTo>
                <a:close/>
              </a:path>
            </a:pathLst>
          </a:custGeom>
          <a:solidFill>
            <a:srgbClr val="460065"/>
          </a:solidFill>
        </p:spPr>
        <p:txBody>
          <a:bodyPr wrap="square" lIns="0" tIns="0" rIns="0" bIns="0" rtlCol="0"/>
          <a:lstStyle/>
          <a:p>
            <a:endParaRPr/>
          </a:p>
        </p:txBody>
      </p:sp>
      <p:sp>
        <p:nvSpPr>
          <p:cNvPr id="973" name="object 146"/>
          <p:cNvSpPr/>
          <p:nvPr/>
        </p:nvSpPr>
        <p:spPr>
          <a:xfrm>
            <a:off x="1759033" y="5907667"/>
            <a:ext cx="14604" cy="123189"/>
          </a:xfrm>
          <a:custGeom>
            <a:avLst/>
            <a:gdLst/>
            <a:ahLst/>
            <a:cxnLst/>
            <a:rect l="l" t="t" r="r" b="b"/>
            <a:pathLst>
              <a:path w="14605" h="123189">
                <a:moveTo>
                  <a:pt x="14477" y="0"/>
                </a:moveTo>
                <a:lnTo>
                  <a:pt x="11429" y="0"/>
                </a:lnTo>
                <a:lnTo>
                  <a:pt x="0" y="121157"/>
                </a:lnTo>
                <a:lnTo>
                  <a:pt x="0" y="122681"/>
                </a:lnTo>
                <a:lnTo>
                  <a:pt x="1523" y="122681"/>
                </a:lnTo>
                <a:lnTo>
                  <a:pt x="3047" y="121157"/>
                </a:lnTo>
                <a:lnTo>
                  <a:pt x="14477" y="0"/>
                </a:lnTo>
                <a:close/>
              </a:path>
            </a:pathLst>
          </a:custGeom>
          <a:solidFill>
            <a:srgbClr val="460065"/>
          </a:solidFill>
        </p:spPr>
        <p:txBody>
          <a:bodyPr wrap="square" lIns="0" tIns="0" rIns="0" bIns="0" rtlCol="0"/>
          <a:lstStyle/>
          <a:p>
            <a:endParaRPr/>
          </a:p>
        </p:txBody>
      </p:sp>
      <p:sp>
        <p:nvSpPr>
          <p:cNvPr id="974" name="object 147"/>
          <p:cNvSpPr/>
          <p:nvPr/>
        </p:nvSpPr>
        <p:spPr>
          <a:xfrm>
            <a:off x="1760558" y="6023491"/>
            <a:ext cx="29209" cy="268605"/>
          </a:xfrm>
          <a:custGeom>
            <a:avLst/>
            <a:gdLst/>
            <a:ahLst/>
            <a:cxnLst/>
            <a:rect l="l" t="t" r="r" b="b"/>
            <a:pathLst>
              <a:path w="29210" h="268604">
                <a:moveTo>
                  <a:pt x="762" y="0"/>
                </a:moveTo>
                <a:lnTo>
                  <a:pt x="0" y="6095"/>
                </a:lnTo>
                <a:lnTo>
                  <a:pt x="0" y="11429"/>
                </a:lnTo>
                <a:lnTo>
                  <a:pt x="3048" y="78485"/>
                </a:lnTo>
                <a:lnTo>
                  <a:pt x="10668" y="142493"/>
                </a:lnTo>
                <a:lnTo>
                  <a:pt x="19050" y="199643"/>
                </a:lnTo>
                <a:lnTo>
                  <a:pt x="22098" y="231647"/>
                </a:lnTo>
                <a:lnTo>
                  <a:pt x="22860" y="249173"/>
                </a:lnTo>
                <a:lnTo>
                  <a:pt x="23590" y="266699"/>
                </a:lnTo>
                <a:lnTo>
                  <a:pt x="23622" y="268223"/>
                </a:lnTo>
                <a:lnTo>
                  <a:pt x="24384" y="268223"/>
                </a:lnTo>
                <a:lnTo>
                  <a:pt x="25908" y="267461"/>
                </a:lnTo>
                <a:lnTo>
                  <a:pt x="28194" y="266699"/>
                </a:lnTo>
                <a:lnTo>
                  <a:pt x="28956" y="266699"/>
                </a:lnTo>
                <a:lnTo>
                  <a:pt x="762" y="0"/>
                </a:lnTo>
                <a:close/>
              </a:path>
            </a:pathLst>
          </a:custGeom>
          <a:solidFill>
            <a:srgbClr val="460065"/>
          </a:solidFill>
        </p:spPr>
        <p:txBody>
          <a:bodyPr wrap="square" lIns="0" tIns="0" rIns="0" bIns="0" rtlCol="0"/>
          <a:lstStyle/>
          <a:p>
            <a:endParaRPr/>
          </a:p>
        </p:txBody>
      </p:sp>
      <p:sp>
        <p:nvSpPr>
          <p:cNvPr id="975" name="object 148"/>
          <p:cNvSpPr/>
          <p:nvPr/>
        </p:nvSpPr>
        <p:spPr>
          <a:xfrm>
            <a:off x="1789514" y="6284095"/>
            <a:ext cx="6350" cy="13335"/>
          </a:xfrm>
          <a:custGeom>
            <a:avLst/>
            <a:gdLst/>
            <a:ahLst/>
            <a:cxnLst/>
            <a:rect l="l" t="t" r="r" b="b"/>
            <a:pathLst>
              <a:path w="6350" h="13334">
                <a:moveTo>
                  <a:pt x="0" y="12953"/>
                </a:moveTo>
                <a:lnTo>
                  <a:pt x="6095" y="12953"/>
                </a:lnTo>
                <a:lnTo>
                  <a:pt x="6095" y="0"/>
                </a:lnTo>
                <a:lnTo>
                  <a:pt x="0" y="0"/>
                </a:lnTo>
                <a:lnTo>
                  <a:pt x="0" y="12953"/>
                </a:lnTo>
                <a:close/>
              </a:path>
            </a:pathLst>
          </a:custGeom>
          <a:solidFill>
            <a:srgbClr val="460065"/>
          </a:solidFill>
        </p:spPr>
        <p:txBody>
          <a:bodyPr wrap="square" lIns="0" tIns="0" rIns="0" bIns="0" rtlCol="0"/>
          <a:lstStyle/>
          <a:p>
            <a:endParaRPr/>
          </a:p>
        </p:txBody>
      </p:sp>
      <p:sp>
        <p:nvSpPr>
          <p:cNvPr id="976" name="object 149"/>
          <p:cNvSpPr/>
          <p:nvPr/>
        </p:nvSpPr>
        <p:spPr>
          <a:xfrm>
            <a:off x="1754461" y="6034921"/>
            <a:ext cx="36830" cy="264160"/>
          </a:xfrm>
          <a:custGeom>
            <a:avLst/>
            <a:gdLst/>
            <a:ahLst/>
            <a:cxnLst/>
            <a:rect l="l" t="t" r="r" b="b"/>
            <a:pathLst>
              <a:path w="36830" h="264159">
                <a:moveTo>
                  <a:pt x="35051" y="256032"/>
                </a:moveTo>
                <a:lnTo>
                  <a:pt x="23621" y="256032"/>
                </a:lnTo>
                <a:lnTo>
                  <a:pt x="23621" y="256794"/>
                </a:lnTo>
                <a:lnTo>
                  <a:pt x="29717" y="263652"/>
                </a:lnTo>
                <a:lnTo>
                  <a:pt x="30479" y="263652"/>
                </a:lnTo>
                <a:lnTo>
                  <a:pt x="33527" y="262890"/>
                </a:lnTo>
                <a:lnTo>
                  <a:pt x="35051" y="262128"/>
                </a:lnTo>
                <a:lnTo>
                  <a:pt x="34289" y="262128"/>
                </a:lnTo>
                <a:lnTo>
                  <a:pt x="35051" y="261874"/>
                </a:lnTo>
                <a:lnTo>
                  <a:pt x="35051" y="256032"/>
                </a:lnTo>
                <a:close/>
              </a:path>
              <a:path w="36830" h="264159">
                <a:moveTo>
                  <a:pt x="35051" y="261874"/>
                </a:moveTo>
                <a:lnTo>
                  <a:pt x="34289" y="262128"/>
                </a:lnTo>
                <a:lnTo>
                  <a:pt x="35051" y="262128"/>
                </a:lnTo>
                <a:lnTo>
                  <a:pt x="35051" y="261874"/>
                </a:lnTo>
                <a:close/>
              </a:path>
              <a:path w="36830" h="264159">
                <a:moveTo>
                  <a:pt x="12953" y="0"/>
                </a:moveTo>
                <a:lnTo>
                  <a:pt x="0" y="0"/>
                </a:lnTo>
                <a:lnTo>
                  <a:pt x="761" y="34289"/>
                </a:lnTo>
                <a:lnTo>
                  <a:pt x="761" y="35052"/>
                </a:lnTo>
                <a:lnTo>
                  <a:pt x="3047" y="67818"/>
                </a:lnTo>
                <a:lnTo>
                  <a:pt x="6095" y="99822"/>
                </a:lnTo>
                <a:lnTo>
                  <a:pt x="10667" y="131826"/>
                </a:lnTo>
                <a:lnTo>
                  <a:pt x="19049" y="188976"/>
                </a:lnTo>
                <a:lnTo>
                  <a:pt x="22097" y="220979"/>
                </a:lnTo>
                <a:lnTo>
                  <a:pt x="23621" y="256794"/>
                </a:lnTo>
                <a:lnTo>
                  <a:pt x="23621" y="256032"/>
                </a:lnTo>
                <a:lnTo>
                  <a:pt x="35051" y="256032"/>
                </a:lnTo>
                <a:lnTo>
                  <a:pt x="35051" y="255439"/>
                </a:lnTo>
                <a:lnTo>
                  <a:pt x="30575" y="251460"/>
                </a:lnTo>
                <a:lnTo>
                  <a:pt x="27431" y="251460"/>
                </a:lnTo>
                <a:lnTo>
                  <a:pt x="30479" y="249936"/>
                </a:lnTo>
                <a:lnTo>
                  <a:pt x="32765" y="249174"/>
                </a:lnTo>
                <a:lnTo>
                  <a:pt x="36290" y="249174"/>
                </a:lnTo>
                <a:lnTo>
                  <a:pt x="35085" y="220979"/>
                </a:lnTo>
                <a:lnTo>
                  <a:pt x="35051" y="219456"/>
                </a:lnTo>
                <a:lnTo>
                  <a:pt x="32003" y="187452"/>
                </a:lnTo>
                <a:lnTo>
                  <a:pt x="23621" y="130302"/>
                </a:lnTo>
                <a:lnTo>
                  <a:pt x="19049" y="98298"/>
                </a:lnTo>
                <a:lnTo>
                  <a:pt x="16074" y="67056"/>
                </a:lnTo>
                <a:lnTo>
                  <a:pt x="13715" y="34289"/>
                </a:lnTo>
                <a:lnTo>
                  <a:pt x="12953" y="0"/>
                </a:lnTo>
                <a:close/>
              </a:path>
              <a:path w="36830" h="264159">
                <a:moveTo>
                  <a:pt x="36290" y="249174"/>
                </a:moveTo>
                <a:lnTo>
                  <a:pt x="35051" y="249174"/>
                </a:lnTo>
                <a:lnTo>
                  <a:pt x="35051" y="255439"/>
                </a:lnTo>
                <a:lnTo>
                  <a:pt x="36575" y="256794"/>
                </a:lnTo>
                <a:lnTo>
                  <a:pt x="36551" y="255439"/>
                </a:lnTo>
                <a:lnTo>
                  <a:pt x="36290" y="249174"/>
                </a:lnTo>
                <a:close/>
              </a:path>
              <a:path w="36830" h="264159">
                <a:moveTo>
                  <a:pt x="35051" y="250698"/>
                </a:moveTo>
                <a:lnTo>
                  <a:pt x="30479" y="250698"/>
                </a:lnTo>
                <a:lnTo>
                  <a:pt x="29885" y="250846"/>
                </a:lnTo>
                <a:lnTo>
                  <a:pt x="35051" y="255439"/>
                </a:lnTo>
                <a:lnTo>
                  <a:pt x="35051" y="250698"/>
                </a:lnTo>
                <a:close/>
              </a:path>
              <a:path w="36830" h="264159">
                <a:moveTo>
                  <a:pt x="35051" y="249174"/>
                </a:moveTo>
                <a:lnTo>
                  <a:pt x="32765" y="249174"/>
                </a:lnTo>
                <a:lnTo>
                  <a:pt x="30479" y="249936"/>
                </a:lnTo>
                <a:lnTo>
                  <a:pt x="27431" y="251460"/>
                </a:lnTo>
                <a:lnTo>
                  <a:pt x="29885" y="250846"/>
                </a:lnTo>
                <a:lnTo>
                  <a:pt x="29717" y="250698"/>
                </a:lnTo>
                <a:lnTo>
                  <a:pt x="35051" y="250698"/>
                </a:lnTo>
                <a:lnTo>
                  <a:pt x="35051" y="249174"/>
                </a:lnTo>
                <a:close/>
              </a:path>
              <a:path w="36830" h="264159">
                <a:moveTo>
                  <a:pt x="29885" y="250846"/>
                </a:moveTo>
                <a:lnTo>
                  <a:pt x="27431" y="251460"/>
                </a:lnTo>
                <a:lnTo>
                  <a:pt x="30575" y="251460"/>
                </a:lnTo>
                <a:lnTo>
                  <a:pt x="29885" y="250846"/>
                </a:lnTo>
                <a:close/>
              </a:path>
              <a:path w="36830" h="264159">
                <a:moveTo>
                  <a:pt x="30479" y="250698"/>
                </a:moveTo>
                <a:lnTo>
                  <a:pt x="29717" y="250698"/>
                </a:lnTo>
                <a:lnTo>
                  <a:pt x="29885" y="250846"/>
                </a:lnTo>
                <a:lnTo>
                  <a:pt x="30479" y="250698"/>
                </a:lnTo>
                <a:close/>
              </a:path>
              <a:path w="36830" h="264159">
                <a:moveTo>
                  <a:pt x="16001" y="66294"/>
                </a:moveTo>
                <a:lnTo>
                  <a:pt x="16001" y="67056"/>
                </a:lnTo>
                <a:lnTo>
                  <a:pt x="16001" y="66294"/>
                </a:lnTo>
                <a:close/>
              </a:path>
            </a:pathLst>
          </a:custGeom>
          <a:solidFill>
            <a:srgbClr val="460065"/>
          </a:solidFill>
        </p:spPr>
        <p:txBody>
          <a:bodyPr wrap="square" lIns="0" tIns="0" rIns="0" bIns="0" rtlCol="0"/>
          <a:lstStyle/>
          <a:p>
            <a:endParaRPr/>
          </a:p>
        </p:txBody>
      </p:sp>
      <p:sp>
        <p:nvSpPr>
          <p:cNvPr id="977" name="object 150"/>
          <p:cNvSpPr/>
          <p:nvPr/>
        </p:nvSpPr>
        <p:spPr>
          <a:xfrm>
            <a:off x="1754461" y="6028825"/>
            <a:ext cx="13335" cy="6350"/>
          </a:xfrm>
          <a:custGeom>
            <a:avLst/>
            <a:gdLst/>
            <a:ahLst/>
            <a:cxnLst/>
            <a:rect l="l" t="t" r="r" b="b"/>
            <a:pathLst>
              <a:path w="13335" h="6350">
                <a:moveTo>
                  <a:pt x="0" y="0"/>
                </a:moveTo>
                <a:lnTo>
                  <a:pt x="0" y="6096"/>
                </a:lnTo>
                <a:lnTo>
                  <a:pt x="12954" y="6096"/>
                </a:lnTo>
                <a:lnTo>
                  <a:pt x="12954" y="1524"/>
                </a:lnTo>
                <a:lnTo>
                  <a:pt x="0" y="0"/>
                </a:lnTo>
                <a:close/>
              </a:path>
            </a:pathLst>
          </a:custGeom>
          <a:solidFill>
            <a:srgbClr val="460065"/>
          </a:solidFill>
        </p:spPr>
        <p:txBody>
          <a:bodyPr wrap="square" lIns="0" tIns="0" rIns="0" bIns="0" rtlCol="0"/>
          <a:lstStyle/>
          <a:p>
            <a:endParaRPr/>
          </a:p>
        </p:txBody>
      </p:sp>
      <p:sp>
        <p:nvSpPr>
          <p:cNvPr id="978" name="object 151"/>
          <p:cNvSpPr/>
          <p:nvPr/>
        </p:nvSpPr>
        <p:spPr>
          <a:xfrm>
            <a:off x="1755223" y="6016633"/>
            <a:ext cx="13970" cy="7620"/>
          </a:xfrm>
          <a:custGeom>
            <a:avLst/>
            <a:gdLst/>
            <a:ahLst/>
            <a:cxnLst/>
            <a:rect l="l" t="t" r="r" b="b"/>
            <a:pathLst>
              <a:path w="13969" h="7620">
                <a:moveTo>
                  <a:pt x="762" y="0"/>
                </a:moveTo>
                <a:lnTo>
                  <a:pt x="0" y="6095"/>
                </a:lnTo>
                <a:lnTo>
                  <a:pt x="12954" y="7619"/>
                </a:lnTo>
                <a:lnTo>
                  <a:pt x="13716" y="1523"/>
                </a:lnTo>
                <a:lnTo>
                  <a:pt x="762" y="0"/>
                </a:lnTo>
                <a:close/>
              </a:path>
            </a:pathLst>
          </a:custGeom>
          <a:solidFill>
            <a:srgbClr val="460065"/>
          </a:solidFill>
        </p:spPr>
        <p:txBody>
          <a:bodyPr wrap="square" lIns="0" tIns="0" rIns="0" bIns="0" rtlCol="0"/>
          <a:lstStyle/>
          <a:p>
            <a:endParaRPr/>
          </a:p>
        </p:txBody>
      </p:sp>
      <p:sp>
        <p:nvSpPr>
          <p:cNvPr id="979" name="object 152"/>
          <p:cNvSpPr/>
          <p:nvPr/>
        </p:nvSpPr>
        <p:spPr>
          <a:xfrm>
            <a:off x="1754461" y="6022729"/>
            <a:ext cx="13970" cy="7620"/>
          </a:xfrm>
          <a:custGeom>
            <a:avLst/>
            <a:gdLst/>
            <a:ahLst/>
            <a:cxnLst/>
            <a:rect l="l" t="t" r="r" b="b"/>
            <a:pathLst>
              <a:path w="13969"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980" name="object 153"/>
          <p:cNvSpPr/>
          <p:nvPr/>
        </p:nvSpPr>
        <p:spPr>
          <a:xfrm>
            <a:off x="1760558" y="6025015"/>
            <a:ext cx="40640" cy="212725"/>
          </a:xfrm>
          <a:custGeom>
            <a:avLst/>
            <a:gdLst/>
            <a:ahLst/>
            <a:cxnLst/>
            <a:rect l="l" t="t" r="r" b="b"/>
            <a:pathLst>
              <a:path w="40639" h="212725">
                <a:moveTo>
                  <a:pt x="30480" y="0"/>
                </a:moveTo>
                <a:lnTo>
                  <a:pt x="0" y="0"/>
                </a:lnTo>
                <a:lnTo>
                  <a:pt x="11430" y="120395"/>
                </a:lnTo>
                <a:lnTo>
                  <a:pt x="22098" y="210311"/>
                </a:lnTo>
                <a:lnTo>
                  <a:pt x="40386" y="212597"/>
                </a:lnTo>
                <a:lnTo>
                  <a:pt x="26670" y="104393"/>
                </a:lnTo>
                <a:lnTo>
                  <a:pt x="30480" y="0"/>
                </a:lnTo>
                <a:close/>
              </a:path>
            </a:pathLst>
          </a:custGeom>
          <a:solidFill>
            <a:srgbClr val="460065"/>
          </a:solidFill>
        </p:spPr>
        <p:txBody>
          <a:bodyPr wrap="square" lIns="0" tIns="0" rIns="0" bIns="0" rtlCol="0"/>
          <a:lstStyle/>
          <a:p>
            <a:endParaRPr/>
          </a:p>
        </p:txBody>
      </p:sp>
      <p:sp>
        <p:nvSpPr>
          <p:cNvPr id="981" name="object 154"/>
          <p:cNvSpPr/>
          <p:nvPr/>
        </p:nvSpPr>
        <p:spPr>
          <a:xfrm>
            <a:off x="1760558" y="6023491"/>
            <a:ext cx="41910" cy="215900"/>
          </a:xfrm>
          <a:custGeom>
            <a:avLst/>
            <a:gdLst/>
            <a:ahLst/>
            <a:cxnLst/>
            <a:rect l="l" t="t" r="r" b="b"/>
            <a:pathLst>
              <a:path w="41910" h="215900">
                <a:moveTo>
                  <a:pt x="22098" y="210311"/>
                </a:moveTo>
                <a:lnTo>
                  <a:pt x="20574" y="211835"/>
                </a:lnTo>
                <a:lnTo>
                  <a:pt x="20574" y="213359"/>
                </a:lnTo>
                <a:lnTo>
                  <a:pt x="22098" y="213359"/>
                </a:lnTo>
                <a:lnTo>
                  <a:pt x="40386" y="215645"/>
                </a:lnTo>
                <a:lnTo>
                  <a:pt x="38862" y="214883"/>
                </a:lnTo>
                <a:lnTo>
                  <a:pt x="38543" y="212367"/>
                </a:lnTo>
                <a:lnTo>
                  <a:pt x="34289" y="211835"/>
                </a:lnTo>
                <a:lnTo>
                  <a:pt x="23622" y="211835"/>
                </a:lnTo>
                <a:lnTo>
                  <a:pt x="23461" y="210482"/>
                </a:lnTo>
                <a:lnTo>
                  <a:pt x="22098" y="210311"/>
                </a:lnTo>
                <a:close/>
              </a:path>
              <a:path w="41910" h="215900">
                <a:moveTo>
                  <a:pt x="38543" y="212367"/>
                </a:moveTo>
                <a:lnTo>
                  <a:pt x="38862" y="214883"/>
                </a:lnTo>
                <a:lnTo>
                  <a:pt x="40386" y="215645"/>
                </a:lnTo>
                <a:lnTo>
                  <a:pt x="40386" y="212597"/>
                </a:lnTo>
                <a:lnTo>
                  <a:pt x="38543" y="212367"/>
                </a:lnTo>
                <a:close/>
              </a:path>
              <a:path w="41910" h="215900">
                <a:moveTo>
                  <a:pt x="28194" y="105917"/>
                </a:moveTo>
                <a:lnTo>
                  <a:pt x="25146" y="106679"/>
                </a:lnTo>
                <a:lnTo>
                  <a:pt x="38543" y="212367"/>
                </a:lnTo>
                <a:lnTo>
                  <a:pt x="40386" y="212597"/>
                </a:lnTo>
                <a:lnTo>
                  <a:pt x="40386" y="215645"/>
                </a:lnTo>
                <a:lnTo>
                  <a:pt x="41910" y="214121"/>
                </a:lnTo>
                <a:lnTo>
                  <a:pt x="28194" y="105917"/>
                </a:lnTo>
                <a:close/>
              </a:path>
              <a:path w="41910" h="215900">
                <a:moveTo>
                  <a:pt x="12954" y="121919"/>
                </a:moveTo>
                <a:lnTo>
                  <a:pt x="9906" y="121919"/>
                </a:lnTo>
                <a:lnTo>
                  <a:pt x="20574" y="211835"/>
                </a:lnTo>
                <a:lnTo>
                  <a:pt x="22098" y="210311"/>
                </a:lnTo>
                <a:lnTo>
                  <a:pt x="23441" y="210311"/>
                </a:lnTo>
                <a:lnTo>
                  <a:pt x="12954" y="121919"/>
                </a:lnTo>
                <a:close/>
              </a:path>
              <a:path w="41910" h="215900">
                <a:moveTo>
                  <a:pt x="23461" y="210482"/>
                </a:moveTo>
                <a:lnTo>
                  <a:pt x="23622" y="211835"/>
                </a:lnTo>
                <a:lnTo>
                  <a:pt x="34289" y="211835"/>
                </a:lnTo>
                <a:lnTo>
                  <a:pt x="23461" y="210482"/>
                </a:lnTo>
                <a:close/>
              </a:path>
              <a:path w="41910" h="215900">
                <a:moveTo>
                  <a:pt x="23441" y="210311"/>
                </a:moveTo>
                <a:lnTo>
                  <a:pt x="22098" y="210311"/>
                </a:lnTo>
                <a:lnTo>
                  <a:pt x="23461" y="210482"/>
                </a:lnTo>
                <a:lnTo>
                  <a:pt x="23441" y="210311"/>
                </a:lnTo>
                <a:close/>
              </a:path>
              <a:path w="41910" h="215900">
                <a:moveTo>
                  <a:pt x="32004" y="1523"/>
                </a:moveTo>
                <a:lnTo>
                  <a:pt x="28956" y="1523"/>
                </a:lnTo>
                <a:lnTo>
                  <a:pt x="25146" y="105917"/>
                </a:lnTo>
                <a:lnTo>
                  <a:pt x="25146" y="106679"/>
                </a:lnTo>
                <a:lnTo>
                  <a:pt x="28194" y="105917"/>
                </a:lnTo>
                <a:lnTo>
                  <a:pt x="31948" y="3047"/>
                </a:lnTo>
                <a:lnTo>
                  <a:pt x="30480" y="3047"/>
                </a:lnTo>
                <a:lnTo>
                  <a:pt x="32004" y="1523"/>
                </a:lnTo>
                <a:close/>
              </a:path>
              <a:path w="41910" h="215900">
                <a:moveTo>
                  <a:pt x="32004" y="0"/>
                </a:moveTo>
                <a:lnTo>
                  <a:pt x="0" y="0"/>
                </a:lnTo>
                <a:lnTo>
                  <a:pt x="0" y="3047"/>
                </a:lnTo>
                <a:lnTo>
                  <a:pt x="28900" y="3047"/>
                </a:lnTo>
                <a:lnTo>
                  <a:pt x="28956" y="1523"/>
                </a:lnTo>
                <a:lnTo>
                  <a:pt x="32004" y="1523"/>
                </a:lnTo>
                <a:lnTo>
                  <a:pt x="32004" y="0"/>
                </a:lnTo>
                <a:close/>
              </a:path>
              <a:path w="41910" h="215900">
                <a:moveTo>
                  <a:pt x="32004" y="1523"/>
                </a:moveTo>
                <a:lnTo>
                  <a:pt x="30480" y="3047"/>
                </a:lnTo>
                <a:lnTo>
                  <a:pt x="31948" y="3047"/>
                </a:lnTo>
                <a:lnTo>
                  <a:pt x="32004" y="1523"/>
                </a:lnTo>
                <a:close/>
              </a:path>
            </a:pathLst>
          </a:custGeom>
          <a:solidFill>
            <a:srgbClr val="460065"/>
          </a:solidFill>
        </p:spPr>
        <p:txBody>
          <a:bodyPr wrap="square" lIns="0" tIns="0" rIns="0" bIns="0" rtlCol="0"/>
          <a:lstStyle/>
          <a:p>
            <a:endParaRPr/>
          </a:p>
        </p:txBody>
      </p:sp>
      <p:sp>
        <p:nvSpPr>
          <p:cNvPr id="982" name="object 155"/>
          <p:cNvSpPr/>
          <p:nvPr/>
        </p:nvSpPr>
        <p:spPr>
          <a:xfrm>
            <a:off x="1759033" y="6023491"/>
            <a:ext cx="14604" cy="121920"/>
          </a:xfrm>
          <a:custGeom>
            <a:avLst/>
            <a:gdLst/>
            <a:ahLst/>
            <a:cxnLst/>
            <a:rect l="l" t="t" r="r" b="b"/>
            <a:pathLst>
              <a:path w="14605" h="121920">
                <a:moveTo>
                  <a:pt x="1524" y="0"/>
                </a:moveTo>
                <a:lnTo>
                  <a:pt x="0" y="0"/>
                </a:lnTo>
                <a:lnTo>
                  <a:pt x="0" y="1523"/>
                </a:lnTo>
                <a:lnTo>
                  <a:pt x="11430" y="121919"/>
                </a:lnTo>
                <a:lnTo>
                  <a:pt x="14478" y="121919"/>
                </a:lnTo>
                <a:lnTo>
                  <a:pt x="3048" y="1523"/>
                </a:lnTo>
                <a:lnTo>
                  <a:pt x="1524" y="0"/>
                </a:lnTo>
                <a:close/>
              </a:path>
            </a:pathLst>
          </a:custGeom>
          <a:solidFill>
            <a:srgbClr val="460065"/>
          </a:solidFill>
        </p:spPr>
        <p:txBody>
          <a:bodyPr wrap="square" lIns="0" tIns="0" rIns="0" bIns="0" rtlCol="0"/>
          <a:lstStyle/>
          <a:p>
            <a:endParaRPr/>
          </a:p>
        </p:txBody>
      </p:sp>
      <p:sp>
        <p:nvSpPr>
          <p:cNvPr id="983" name="object 156"/>
          <p:cNvSpPr txBox="1"/>
          <p:nvPr/>
        </p:nvSpPr>
        <p:spPr>
          <a:xfrm>
            <a:off x="991191" y="6231777"/>
            <a:ext cx="137795" cy="63500"/>
          </a:xfrm>
          <a:prstGeom prst="rect">
            <a:avLst/>
          </a:prstGeom>
        </p:spPr>
        <p:txBody>
          <a:bodyPr vert="horz" wrap="square" lIns="0" tIns="12065" rIns="0" bIns="0" rtlCol="0">
            <a:spAutoFit/>
          </a:bodyPr>
          <a:lstStyle/>
          <a:p>
            <a:pPr marL="12700">
              <a:lnSpc>
                <a:spcPct val="100000"/>
              </a:lnSpc>
              <a:spcBef>
                <a:spcPts val="95"/>
              </a:spcBef>
            </a:pPr>
            <a:r>
              <a:rPr sz="250" b="1" i="1" spc="-5" dirty="0">
                <a:solidFill>
                  <a:srgbClr val="2F458F"/>
                </a:solidFill>
                <a:latin typeface="Franklin Gothic Medium"/>
                <a:cs typeface="Franklin Gothic Medium"/>
              </a:rPr>
              <a:t>A</a:t>
            </a:r>
            <a:r>
              <a:rPr sz="250" b="1" i="1" spc="-10" dirty="0">
                <a:solidFill>
                  <a:srgbClr val="2F458F"/>
                </a:solidFill>
                <a:latin typeface="Franklin Gothic Medium"/>
                <a:cs typeface="Franklin Gothic Medium"/>
              </a:rPr>
              <a:t>L</a:t>
            </a:r>
            <a:r>
              <a:rPr sz="250" b="1" i="1" dirty="0">
                <a:solidFill>
                  <a:srgbClr val="2F458F"/>
                </a:solidFill>
                <a:latin typeface="Franklin Gothic Medium"/>
                <a:cs typeface="Franklin Gothic Medium"/>
              </a:rPr>
              <a:t>B</a:t>
            </a:r>
            <a:r>
              <a:rPr sz="250" b="1" i="1" spc="-5" dirty="0">
                <a:solidFill>
                  <a:srgbClr val="2F458F"/>
                </a:solidFill>
                <a:latin typeface="Franklin Gothic Medium"/>
                <a:cs typeface="Franklin Gothic Medium"/>
              </a:rPr>
              <a:t>EDO</a:t>
            </a:r>
            <a:endParaRPr sz="250">
              <a:latin typeface="Franklin Gothic Medium"/>
              <a:cs typeface="Franklin Gothic Medium"/>
            </a:endParaRPr>
          </a:p>
        </p:txBody>
      </p:sp>
      <p:sp>
        <p:nvSpPr>
          <p:cNvPr id="984" name="object 157"/>
          <p:cNvSpPr txBox="1"/>
          <p:nvPr/>
        </p:nvSpPr>
        <p:spPr>
          <a:xfrm>
            <a:off x="1549738" y="6224156"/>
            <a:ext cx="109220" cy="67945"/>
          </a:xfrm>
          <a:prstGeom prst="rect">
            <a:avLst/>
          </a:prstGeom>
        </p:spPr>
        <p:txBody>
          <a:bodyPr vert="horz" wrap="square" lIns="0" tIns="15875" rIns="0" bIns="0" rtlCol="0">
            <a:spAutoFit/>
          </a:bodyPr>
          <a:lstStyle/>
          <a:p>
            <a:pPr marL="12700">
              <a:lnSpc>
                <a:spcPct val="100000"/>
              </a:lnSpc>
              <a:spcBef>
                <a:spcPts val="125"/>
              </a:spcBef>
            </a:pPr>
            <a:r>
              <a:rPr sz="250" b="1" spc="-30" dirty="0">
                <a:solidFill>
                  <a:srgbClr val="FF0000"/>
                </a:solidFill>
                <a:latin typeface="Calibri"/>
                <a:cs typeface="Calibri"/>
              </a:rPr>
              <a:t>x</a:t>
            </a:r>
            <a:r>
              <a:rPr sz="250" b="1" spc="-30" dirty="0">
                <a:latin typeface="Calibri"/>
                <a:cs typeface="Calibri"/>
              </a:rPr>
              <a:t>Genius</a:t>
            </a:r>
            <a:endParaRPr sz="250">
              <a:latin typeface="Calibri"/>
              <a:cs typeface="Calibri"/>
            </a:endParaRPr>
          </a:p>
        </p:txBody>
      </p:sp>
      <p:sp>
        <p:nvSpPr>
          <p:cNvPr id="985" name="object 158"/>
          <p:cNvSpPr/>
          <p:nvPr/>
        </p:nvSpPr>
        <p:spPr>
          <a:xfrm>
            <a:off x="666326" y="2362081"/>
            <a:ext cx="931544" cy="207645"/>
          </a:xfrm>
          <a:custGeom>
            <a:avLst/>
            <a:gdLst/>
            <a:ahLst/>
            <a:cxnLst/>
            <a:rect l="l" t="t" r="r" b="b"/>
            <a:pathLst>
              <a:path w="931544" h="207644">
                <a:moveTo>
                  <a:pt x="103631" y="0"/>
                </a:moveTo>
                <a:lnTo>
                  <a:pt x="0" y="103631"/>
                </a:lnTo>
                <a:lnTo>
                  <a:pt x="102869" y="207263"/>
                </a:lnTo>
                <a:lnTo>
                  <a:pt x="103631" y="154685"/>
                </a:lnTo>
                <a:lnTo>
                  <a:pt x="930401" y="154685"/>
                </a:lnTo>
                <a:lnTo>
                  <a:pt x="931163" y="51815"/>
                </a:lnTo>
                <a:lnTo>
                  <a:pt x="103631" y="51815"/>
                </a:lnTo>
                <a:lnTo>
                  <a:pt x="103631" y="0"/>
                </a:lnTo>
                <a:close/>
              </a:path>
            </a:pathLst>
          </a:custGeom>
          <a:solidFill>
            <a:srgbClr val="FFFF00"/>
          </a:solidFill>
        </p:spPr>
        <p:txBody>
          <a:bodyPr wrap="square" lIns="0" tIns="0" rIns="0" bIns="0" rtlCol="0"/>
          <a:lstStyle/>
          <a:p>
            <a:endParaRPr/>
          </a:p>
        </p:txBody>
      </p:sp>
      <p:sp>
        <p:nvSpPr>
          <p:cNvPr id="986" name="object 159"/>
          <p:cNvSpPr/>
          <p:nvPr/>
        </p:nvSpPr>
        <p:spPr>
          <a:xfrm>
            <a:off x="661762" y="2354461"/>
            <a:ext cx="939165" cy="222885"/>
          </a:xfrm>
          <a:custGeom>
            <a:avLst/>
            <a:gdLst/>
            <a:ahLst/>
            <a:cxnLst/>
            <a:rect l="l" t="t" r="r" b="b"/>
            <a:pathLst>
              <a:path w="939164" h="222885">
                <a:moveTo>
                  <a:pt x="931940" y="159257"/>
                </a:moveTo>
                <a:lnTo>
                  <a:pt x="105147" y="159257"/>
                </a:lnTo>
                <a:lnTo>
                  <a:pt x="105147" y="162305"/>
                </a:lnTo>
                <a:lnTo>
                  <a:pt x="108195" y="165353"/>
                </a:lnTo>
                <a:lnTo>
                  <a:pt x="105103" y="165353"/>
                </a:lnTo>
                <a:lnTo>
                  <a:pt x="104495" y="207334"/>
                </a:lnTo>
                <a:lnTo>
                  <a:pt x="109719" y="212597"/>
                </a:lnTo>
                <a:lnTo>
                  <a:pt x="105147" y="217169"/>
                </a:lnTo>
                <a:lnTo>
                  <a:pt x="110481" y="222503"/>
                </a:lnTo>
                <a:lnTo>
                  <a:pt x="110591" y="207334"/>
                </a:lnTo>
                <a:lnTo>
                  <a:pt x="111199" y="165353"/>
                </a:lnTo>
                <a:lnTo>
                  <a:pt x="108195" y="165353"/>
                </a:lnTo>
                <a:lnTo>
                  <a:pt x="105147" y="162305"/>
                </a:lnTo>
                <a:lnTo>
                  <a:pt x="931917" y="162305"/>
                </a:lnTo>
                <a:lnTo>
                  <a:pt x="931940" y="159257"/>
                </a:lnTo>
                <a:close/>
              </a:path>
              <a:path w="939164" h="222885">
                <a:moveTo>
                  <a:pt x="2277" y="108965"/>
                </a:moveTo>
                <a:lnTo>
                  <a:pt x="0" y="111260"/>
                </a:lnTo>
                <a:lnTo>
                  <a:pt x="105147" y="217169"/>
                </a:lnTo>
                <a:lnTo>
                  <a:pt x="104385" y="214883"/>
                </a:lnTo>
                <a:lnTo>
                  <a:pt x="104495" y="207334"/>
                </a:lnTo>
                <a:lnTo>
                  <a:pt x="11388" y="113537"/>
                </a:lnTo>
                <a:lnTo>
                  <a:pt x="6849" y="113537"/>
                </a:lnTo>
                <a:lnTo>
                  <a:pt x="2277" y="108965"/>
                </a:lnTo>
                <a:close/>
              </a:path>
              <a:path w="939164" h="222885">
                <a:moveTo>
                  <a:pt x="104495" y="207334"/>
                </a:moveTo>
                <a:lnTo>
                  <a:pt x="104385" y="214883"/>
                </a:lnTo>
                <a:lnTo>
                  <a:pt x="105147" y="217169"/>
                </a:lnTo>
                <a:lnTo>
                  <a:pt x="109719" y="212597"/>
                </a:lnTo>
                <a:lnTo>
                  <a:pt x="104495" y="207334"/>
                </a:lnTo>
                <a:close/>
              </a:path>
              <a:path w="939164" h="222885">
                <a:moveTo>
                  <a:pt x="931917" y="162305"/>
                </a:moveTo>
                <a:lnTo>
                  <a:pt x="111243" y="162305"/>
                </a:lnTo>
                <a:lnTo>
                  <a:pt x="111199" y="165353"/>
                </a:lnTo>
                <a:lnTo>
                  <a:pt x="934965" y="165353"/>
                </a:lnTo>
                <a:lnTo>
                  <a:pt x="931917" y="162305"/>
                </a:lnTo>
                <a:close/>
              </a:path>
              <a:path w="939164" h="222885">
                <a:moveTo>
                  <a:pt x="938775" y="59435"/>
                </a:moveTo>
                <a:lnTo>
                  <a:pt x="932679" y="59435"/>
                </a:lnTo>
                <a:lnTo>
                  <a:pt x="931917" y="162305"/>
                </a:lnTo>
                <a:lnTo>
                  <a:pt x="934965" y="165353"/>
                </a:lnTo>
                <a:lnTo>
                  <a:pt x="934965" y="159257"/>
                </a:lnTo>
                <a:lnTo>
                  <a:pt x="938036" y="159257"/>
                </a:lnTo>
                <a:lnTo>
                  <a:pt x="938753" y="62483"/>
                </a:lnTo>
                <a:lnTo>
                  <a:pt x="935727" y="62483"/>
                </a:lnTo>
                <a:lnTo>
                  <a:pt x="938775" y="59435"/>
                </a:lnTo>
                <a:close/>
              </a:path>
              <a:path w="939164" h="222885">
                <a:moveTo>
                  <a:pt x="938036" y="159257"/>
                </a:moveTo>
                <a:lnTo>
                  <a:pt x="934965" y="159257"/>
                </a:lnTo>
                <a:lnTo>
                  <a:pt x="934965" y="165353"/>
                </a:lnTo>
                <a:lnTo>
                  <a:pt x="938013" y="165353"/>
                </a:lnTo>
                <a:lnTo>
                  <a:pt x="938036" y="159257"/>
                </a:lnTo>
                <a:close/>
              </a:path>
              <a:path w="939164" h="222885">
                <a:moveTo>
                  <a:pt x="111243" y="0"/>
                </a:moveTo>
                <a:lnTo>
                  <a:pt x="2277" y="108965"/>
                </a:lnTo>
                <a:lnTo>
                  <a:pt x="6849" y="113537"/>
                </a:lnTo>
                <a:lnTo>
                  <a:pt x="9118" y="111251"/>
                </a:lnTo>
                <a:lnTo>
                  <a:pt x="6849" y="108965"/>
                </a:lnTo>
                <a:lnTo>
                  <a:pt x="11421" y="108965"/>
                </a:lnTo>
                <a:lnTo>
                  <a:pt x="110481" y="9905"/>
                </a:lnTo>
                <a:lnTo>
                  <a:pt x="111243" y="7619"/>
                </a:lnTo>
                <a:lnTo>
                  <a:pt x="111243" y="0"/>
                </a:lnTo>
                <a:close/>
              </a:path>
              <a:path w="939164" h="222885">
                <a:moveTo>
                  <a:pt x="9127" y="111260"/>
                </a:moveTo>
                <a:lnTo>
                  <a:pt x="6849" y="113537"/>
                </a:lnTo>
                <a:lnTo>
                  <a:pt x="11388" y="113537"/>
                </a:lnTo>
                <a:lnTo>
                  <a:pt x="9127" y="111260"/>
                </a:lnTo>
                <a:close/>
              </a:path>
              <a:path w="939164" h="222885">
                <a:moveTo>
                  <a:pt x="11421" y="108965"/>
                </a:moveTo>
                <a:lnTo>
                  <a:pt x="6849" y="108965"/>
                </a:lnTo>
                <a:lnTo>
                  <a:pt x="9127" y="111260"/>
                </a:lnTo>
                <a:lnTo>
                  <a:pt x="11421" y="108965"/>
                </a:lnTo>
                <a:close/>
              </a:path>
              <a:path w="939164" h="222885">
                <a:moveTo>
                  <a:pt x="938775" y="56387"/>
                </a:moveTo>
                <a:lnTo>
                  <a:pt x="108195" y="56387"/>
                </a:lnTo>
                <a:lnTo>
                  <a:pt x="108195" y="62483"/>
                </a:lnTo>
                <a:lnTo>
                  <a:pt x="932657" y="62483"/>
                </a:lnTo>
                <a:lnTo>
                  <a:pt x="932679" y="59435"/>
                </a:lnTo>
                <a:lnTo>
                  <a:pt x="938775" y="59435"/>
                </a:lnTo>
                <a:lnTo>
                  <a:pt x="938775" y="56387"/>
                </a:lnTo>
                <a:close/>
              </a:path>
              <a:path w="939164" h="222885">
                <a:moveTo>
                  <a:pt x="938775" y="59435"/>
                </a:moveTo>
                <a:lnTo>
                  <a:pt x="935727" y="62483"/>
                </a:lnTo>
                <a:lnTo>
                  <a:pt x="938753" y="62483"/>
                </a:lnTo>
                <a:lnTo>
                  <a:pt x="938775" y="59435"/>
                </a:lnTo>
                <a:close/>
              </a:path>
            </a:pathLst>
          </a:custGeom>
          <a:solidFill>
            <a:srgbClr val="FFFF00"/>
          </a:solidFill>
        </p:spPr>
        <p:txBody>
          <a:bodyPr wrap="square" lIns="0" tIns="0" rIns="0" bIns="0" rtlCol="0"/>
          <a:lstStyle/>
          <a:p>
            <a:endParaRPr/>
          </a:p>
        </p:txBody>
      </p:sp>
      <p:sp>
        <p:nvSpPr>
          <p:cNvPr id="987" name="object 160"/>
          <p:cNvSpPr/>
          <p:nvPr/>
        </p:nvSpPr>
        <p:spPr>
          <a:xfrm>
            <a:off x="766910" y="2362081"/>
            <a:ext cx="6350" cy="55244"/>
          </a:xfrm>
          <a:custGeom>
            <a:avLst/>
            <a:gdLst/>
            <a:ahLst/>
            <a:cxnLst/>
            <a:rect l="l" t="t" r="r" b="b"/>
            <a:pathLst>
              <a:path w="6350" h="55244">
                <a:moveTo>
                  <a:pt x="0" y="54863"/>
                </a:moveTo>
                <a:lnTo>
                  <a:pt x="6096" y="54863"/>
                </a:lnTo>
                <a:lnTo>
                  <a:pt x="6096" y="0"/>
                </a:lnTo>
                <a:lnTo>
                  <a:pt x="0" y="0"/>
                </a:lnTo>
                <a:lnTo>
                  <a:pt x="0" y="54863"/>
                </a:lnTo>
                <a:close/>
              </a:path>
            </a:pathLst>
          </a:custGeom>
          <a:solidFill>
            <a:srgbClr val="FFFF00"/>
          </a:solidFill>
        </p:spPr>
        <p:txBody>
          <a:bodyPr wrap="square" lIns="0" tIns="0" rIns="0" bIns="0" rtlCol="0"/>
          <a:lstStyle/>
          <a:p>
            <a:endParaRPr/>
          </a:p>
        </p:txBody>
      </p:sp>
      <p:sp>
        <p:nvSpPr>
          <p:cNvPr id="988" name="object 161"/>
          <p:cNvSpPr txBox="1"/>
          <p:nvPr/>
        </p:nvSpPr>
        <p:spPr>
          <a:xfrm>
            <a:off x="930232" y="2389773"/>
            <a:ext cx="508000" cy="139065"/>
          </a:xfrm>
          <a:prstGeom prst="rect">
            <a:avLst/>
          </a:prstGeom>
        </p:spPr>
        <p:txBody>
          <a:bodyPr vert="horz" wrap="square" lIns="0" tIns="11430" rIns="0" bIns="0" rtlCol="0">
            <a:spAutoFit/>
          </a:bodyPr>
          <a:lstStyle/>
          <a:p>
            <a:pPr marL="12700">
              <a:lnSpc>
                <a:spcPct val="100000"/>
              </a:lnSpc>
              <a:spcBef>
                <a:spcPts val="90"/>
              </a:spcBef>
            </a:pPr>
            <a:r>
              <a:rPr sz="750" dirty="0">
                <a:solidFill>
                  <a:srgbClr val="00007F"/>
                </a:solidFill>
                <a:latin typeface="Verdana"/>
                <a:cs typeface="Verdana"/>
              </a:rPr>
              <a:t>G O O S</a:t>
            </a:r>
            <a:r>
              <a:rPr sz="750" spc="-114" dirty="0">
                <a:solidFill>
                  <a:srgbClr val="00007F"/>
                </a:solidFill>
                <a:latin typeface="Verdana"/>
                <a:cs typeface="Verdana"/>
              </a:rPr>
              <a:t> </a:t>
            </a:r>
            <a:r>
              <a:rPr sz="750" dirty="0">
                <a:solidFill>
                  <a:srgbClr val="00007F"/>
                </a:solidFill>
                <a:latin typeface="Verdana"/>
                <a:cs typeface="Verdana"/>
              </a:rPr>
              <a:t>E</a:t>
            </a:r>
            <a:endParaRPr sz="750">
              <a:latin typeface="Verdana"/>
              <a:cs typeface="Verdana"/>
            </a:endParaRPr>
          </a:p>
        </p:txBody>
      </p:sp>
      <p:sp>
        <p:nvSpPr>
          <p:cNvPr id="989" name="object 162"/>
          <p:cNvSpPr/>
          <p:nvPr/>
        </p:nvSpPr>
        <p:spPr>
          <a:xfrm>
            <a:off x="661762" y="2354461"/>
            <a:ext cx="939165" cy="222885"/>
          </a:xfrm>
          <a:custGeom>
            <a:avLst/>
            <a:gdLst/>
            <a:ahLst/>
            <a:cxnLst/>
            <a:rect l="l" t="t" r="r" b="b"/>
            <a:pathLst>
              <a:path w="939164" h="222885">
                <a:moveTo>
                  <a:pt x="931940" y="159257"/>
                </a:moveTo>
                <a:lnTo>
                  <a:pt x="105147" y="159257"/>
                </a:lnTo>
                <a:lnTo>
                  <a:pt x="105147" y="162305"/>
                </a:lnTo>
                <a:lnTo>
                  <a:pt x="108195" y="165353"/>
                </a:lnTo>
                <a:lnTo>
                  <a:pt x="105103" y="165353"/>
                </a:lnTo>
                <a:lnTo>
                  <a:pt x="104495" y="207334"/>
                </a:lnTo>
                <a:lnTo>
                  <a:pt x="109719" y="212597"/>
                </a:lnTo>
                <a:lnTo>
                  <a:pt x="105147" y="217169"/>
                </a:lnTo>
                <a:lnTo>
                  <a:pt x="110481" y="222503"/>
                </a:lnTo>
                <a:lnTo>
                  <a:pt x="110591" y="207334"/>
                </a:lnTo>
                <a:lnTo>
                  <a:pt x="111199" y="165353"/>
                </a:lnTo>
                <a:lnTo>
                  <a:pt x="108195" y="165353"/>
                </a:lnTo>
                <a:lnTo>
                  <a:pt x="105147" y="162305"/>
                </a:lnTo>
                <a:lnTo>
                  <a:pt x="931917" y="162305"/>
                </a:lnTo>
                <a:lnTo>
                  <a:pt x="931940" y="159257"/>
                </a:lnTo>
                <a:close/>
              </a:path>
              <a:path w="939164" h="222885">
                <a:moveTo>
                  <a:pt x="2277" y="108965"/>
                </a:moveTo>
                <a:lnTo>
                  <a:pt x="0" y="111260"/>
                </a:lnTo>
                <a:lnTo>
                  <a:pt x="105147" y="217169"/>
                </a:lnTo>
                <a:lnTo>
                  <a:pt x="104385" y="214883"/>
                </a:lnTo>
                <a:lnTo>
                  <a:pt x="104495" y="207334"/>
                </a:lnTo>
                <a:lnTo>
                  <a:pt x="11388" y="113537"/>
                </a:lnTo>
                <a:lnTo>
                  <a:pt x="6849" y="113537"/>
                </a:lnTo>
                <a:lnTo>
                  <a:pt x="2277" y="108965"/>
                </a:lnTo>
                <a:close/>
              </a:path>
              <a:path w="939164" h="222885">
                <a:moveTo>
                  <a:pt x="104495" y="207334"/>
                </a:moveTo>
                <a:lnTo>
                  <a:pt x="104385" y="214883"/>
                </a:lnTo>
                <a:lnTo>
                  <a:pt x="105147" y="217169"/>
                </a:lnTo>
                <a:lnTo>
                  <a:pt x="109719" y="212597"/>
                </a:lnTo>
                <a:lnTo>
                  <a:pt x="104495" y="207334"/>
                </a:lnTo>
                <a:close/>
              </a:path>
              <a:path w="939164" h="222885">
                <a:moveTo>
                  <a:pt x="931917" y="162305"/>
                </a:moveTo>
                <a:lnTo>
                  <a:pt x="111243" y="162305"/>
                </a:lnTo>
                <a:lnTo>
                  <a:pt x="111199" y="165353"/>
                </a:lnTo>
                <a:lnTo>
                  <a:pt x="934965" y="165353"/>
                </a:lnTo>
                <a:lnTo>
                  <a:pt x="931917" y="162305"/>
                </a:lnTo>
                <a:close/>
              </a:path>
              <a:path w="939164" h="222885">
                <a:moveTo>
                  <a:pt x="938775" y="59435"/>
                </a:moveTo>
                <a:lnTo>
                  <a:pt x="932679" y="59435"/>
                </a:lnTo>
                <a:lnTo>
                  <a:pt x="931917" y="162305"/>
                </a:lnTo>
                <a:lnTo>
                  <a:pt x="934965" y="165353"/>
                </a:lnTo>
                <a:lnTo>
                  <a:pt x="934965" y="159257"/>
                </a:lnTo>
                <a:lnTo>
                  <a:pt x="938036" y="159257"/>
                </a:lnTo>
                <a:lnTo>
                  <a:pt x="938753" y="62483"/>
                </a:lnTo>
                <a:lnTo>
                  <a:pt x="935727" y="62483"/>
                </a:lnTo>
                <a:lnTo>
                  <a:pt x="938775" y="59435"/>
                </a:lnTo>
                <a:close/>
              </a:path>
              <a:path w="939164" h="222885">
                <a:moveTo>
                  <a:pt x="938036" y="159257"/>
                </a:moveTo>
                <a:lnTo>
                  <a:pt x="934965" y="159257"/>
                </a:lnTo>
                <a:lnTo>
                  <a:pt x="934965" y="165353"/>
                </a:lnTo>
                <a:lnTo>
                  <a:pt x="938013" y="165353"/>
                </a:lnTo>
                <a:lnTo>
                  <a:pt x="938036" y="159257"/>
                </a:lnTo>
                <a:close/>
              </a:path>
              <a:path w="939164" h="222885">
                <a:moveTo>
                  <a:pt x="111243" y="0"/>
                </a:moveTo>
                <a:lnTo>
                  <a:pt x="2277" y="108965"/>
                </a:lnTo>
                <a:lnTo>
                  <a:pt x="6849" y="113537"/>
                </a:lnTo>
                <a:lnTo>
                  <a:pt x="9118" y="111251"/>
                </a:lnTo>
                <a:lnTo>
                  <a:pt x="6849" y="108965"/>
                </a:lnTo>
                <a:lnTo>
                  <a:pt x="11421" y="108965"/>
                </a:lnTo>
                <a:lnTo>
                  <a:pt x="110481" y="9905"/>
                </a:lnTo>
                <a:lnTo>
                  <a:pt x="111243" y="7619"/>
                </a:lnTo>
                <a:lnTo>
                  <a:pt x="111243" y="0"/>
                </a:lnTo>
                <a:close/>
              </a:path>
              <a:path w="939164" h="222885">
                <a:moveTo>
                  <a:pt x="9127" y="111260"/>
                </a:moveTo>
                <a:lnTo>
                  <a:pt x="6849" y="113537"/>
                </a:lnTo>
                <a:lnTo>
                  <a:pt x="11388" y="113537"/>
                </a:lnTo>
                <a:lnTo>
                  <a:pt x="9127" y="111260"/>
                </a:lnTo>
                <a:close/>
              </a:path>
              <a:path w="939164" h="222885">
                <a:moveTo>
                  <a:pt x="11421" y="108965"/>
                </a:moveTo>
                <a:lnTo>
                  <a:pt x="6849" y="108965"/>
                </a:lnTo>
                <a:lnTo>
                  <a:pt x="9127" y="111260"/>
                </a:lnTo>
                <a:lnTo>
                  <a:pt x="11421" y="108965"/>
                </a:lnTo>
                <a:close/>
              </a:path>
              <a:path w="939164" h="222885">
                <a:moveTo>
                  <a:pt x="938775" y="56387"/>
                </a:moveTo>
                <a:lnTo>
                  <a:pt x="108195" y="56387"/>
                </a:lnTo>
                <a:lnTo>
                  <a:pt x="108195" y="62483"/>
                </a:lnTo>
                <a:lnTo>
                  <a:pt x="932657" y="62483"/>
                </a:lnTo>
                <a:lnTo>
                  <a:pt x="932679" y="59435"/>
                </a:lnTo>
                <a:lnTo>
                  <a:pt x="938775" y="59435"/>
                </a:lnTo>
                <a:lnTo>
                  <a:pt x="938775" y="56387"/>
                </a:lnTo>
                <a:close/>
              </a:path>
              <a:path w="939164" h="222885">
                <a:moveTo>
                  <a:pt x="938775" y="59435"/>
                </a:moveTo>
                <a:lnTo>
                  <a:pt x="935727" y="62483"/>
                </a:lnTo>
                <a:lnTo>
                  <a:pt x="938753" y="62483"/>
                </a:lnTo>
                <a:lnTo>
                  <a:pt x="938775" y="59435"/>
                </a:lnTo>
                <a:close/>
              </a:path>
            </a:pathLst>
          </a:custGeom>
          <a:solidFill>
            <a:srgbClr val="000000"/>
          </a:solidFill>
        </p:spPr>
        <p:txBody>
          <a:bodyPr wrap="square" lIns="0" tIns="0" rIns="0" bIns="0" rtlCol="0"/>
          <a:lstStyle/>
          <a:p>
            <a:endParaRPr/>
          </a:p>
        </p:txBody>
      </p:sp>
      <p:sp>
        <p:nvSpPr>
          <p:cNvPr id="990" name="object 163"/>
          <p:cNvSpPr/>
          <p:nvPr/>
        </p:nvSpPr>
        <p:spPr>
          <a:xfrm>
            <a:off x="766910" y="2362081"/>
            <a:ext cx="6350" cy="55244"/>
          </a:xfrm>
          <a:custGeom>
            <a:avLst/>
            <a:gdLst/>
            <a:ahLst/>
            <a:cxnLst/>
            <a:rect l="l" t="t" r="r" b="b"/>
            <a:pathLst>
              <a:path w="6350" h="55244">
                <a:moveTo>
                  <a:pt x="0" y="54863"/>
                </a:moveTo>
                <a:lnTo>
                  <a:pt x="6096" y="54863"/>
                </a:lnTo>
                <a:lnTo>
                  <a:pt x="6096" y="0"/>
                </a:lnTo>
                <a:lnTo>
                  <a:pt x="0" y="0"/>
                </a:lnTo>
                <a:lnTo>
                  <a:pt x="0" y="54863"/>
                </a:lnTo>
                <a:close/>
              </a:path>
            </a:pathLst>
          </a:custGeom>
          <a:solidFill>
            <a:srgbClr val="000000"/>
          </a:solidFill>
        </p:spPr>
        <p:txBody>
          <a:bodyPr wrap="square" lIns="0" tIns="0" rIns="0" bIns="0" rtlCol="0"/>
          <a:lstStyle/>
          <a:p>
            <a:endParaRPr/>
          </a:p>
        </p:txBody>
      </p:sp>
      <p:sp>
        <p:nvSpPr>
          <p:cNvPr id="991" name="object 164"/>
          <p:cNvSpPr/>
          <p:nvPr/>
        </p:nvSpPr>
        <p:spPr>
          <a:xfrm>
            <a:off x="2005927" y="2336935"/>
            <a:ext cx="931544" cy="207010"/>
          </a:xfrm>
          <a:custGeom>
            <a:avLst/>
            <a:gdLst/>
            <a:ahLst/>
            <a:cxnLst/>
            <a:rect l="l" t="t" r="r" b="b"/>
            <a:pathLst>
              <a:path w="931544" h="207010">
                <a:moveTo>
                  <a:pt x="827526" y="0"/>
                </a:moveTo>
                <a:lnTo>
                  <a:pt x="827526" y="51815"/>
                </a:lnTo>
                <a:lnTo>
                  <a:pt x="0" y="51815"/>
                </a:lnTo>
                <a:lnTo>
                  <a:pt x="756" y="154685"/>
                </a:lnTo>
                <a:lnTo>
                  <a:pt x="827526" y="154685"/>
                </a:lnTo>
                <a:lnTo>
                  <a:pt x="827526" y="206501"/>
                </a:lnTo>
                <a:lnTo>
                  <a:pt x="931158" y="102869"/>
                </a:lnTo>
                <a:lnTo>
                  <a:pt x="879726" y="51815"/>
                </a:lnTo>
                <a:lnTo>
                  <a:pt x="827526" y="51815"/>
                </a:lnTo>
                <a:lnTo>
                  <a:pt x="878958" y="51053"/>
                </a:lnTo>
                <a:lnTo>
                  <a:pt x="827526" y="0"/>
                </a:lnTo>
                <a:close/>
              </a:path>
            </a:pathLst>
          </a:custGeom>
          <a:solidFill>
            <a:srgbClr val="FFFF00"/>
          </a:solidFill>
        </p:spPr>
        <p:txBody>
          <a:bodyPr wrap="square" lIns="0" tIns="0" rIns="0" bIns="0" rtlCol="0"/>
          <a:lstStyle/>
          <a:p>
            <a:endParaRPr/>
          </a:p>
        </p:txBody>
      </p:sp>
      <p:sp>
        <p:nvSpPr>
          <p:cNvPr id="992" name="object 165"/>
          <p:cNvSpPr/>
          <p:nvPr/>
        </p:nvSpPr>
        <p:spPr>
          <a:xfrm>
            <a:off x="2002873" y="2384941"/>
            <a:ext cx="830580" cy="109855"/>
          </a:xfrm>
          <a:custGeom>
            <a:avLst/>
            <a:gdLst/>
            <a:ahLst/>
            <a:cxnLst/>
            <a:rect l="l" t="t" r="r" b="b"/>
            <a:pathLst>
              <a:path w="830580" h="109855">
                <a:moveTo>
                  <a:pt x="0" y="3048"/>
                </a:moveTo>
                <a:lnTo>
                  <a:pt x="762" y="106680"/>
                </a:lnTo>
                <a:lnTo>
                  <a:pt x="762" y="109728"/>
                </a:lnTo>
                <a:lnTo>
                  <a:pt x="3810" y="109728"/>
                </a:lnTo>
                <a:lnTo>
                  <a:pt x="6858" y="106680"/>
                </a:lnTo>
                <a:lnTo>
                  <a:pt x="6118" y="6098"/>
                </a:lnTo>
                <a:lnTo>
                  <a:pt x="3048" y="6096"/>
                </a:lnTo>
                <a:lnTo>
                  <a:pt x="0" y="3048"/>
                </a:lnTo>
                <a:close/>
              </a:path>
              <a:path w="830580" h="109855">
                <a:moveTo>
                  <a:pt x="830580" y="3048"/>
                </a:moveTo>
                <a:lnTo>
                  <a:pt x="6096" y="3048"/>
                </a:lnTo>
                <a:lnTo>
                  <a:pt x="6118" y="6098"/>
                </a:lnTo>
                <a:lnTo>
                  <a:pt x="830580" y="6858"/>
                </a:lnTo>
                <a:lnTo>
                  <a:pt x="830580" y="3048"/>
                </a:lnTo>
                <a:close/>
              </a:path>
              <a:path w="830580" h="109855">
                <a:moveTo>
                  <a:pt x="0" y="0"/>
                </a:moveTo>
                <a:lnTo>
                  <a:pt x="0" y="3048"/>
                </a:lnTo>
                <a:lnTo>
                  <a:pt x="3048" y="6096"/>
                </a:lnTo>
                <a:lnTo>
                  <a:pt x="6118" y="6098"/>
                </a:lnTo>
                <a:lnTo>
                  <a:pt x="6096" y="3048"/>
                </a:lnTo>
                <a:lnTo>
                  <a:pt x="830580" y="3048"/>
                </a:lnTo>
                <a:lnTo>
                  <a:pt x="830580" y="762"/>
                </a:lnTo>
                <a:lnTo>
                  <a:pt x="0" y="0"/>
                </a:lnTo>
                <a:close/>
              </a:path>
            </a:pathLst>
          </a:custGeom>
          <a:solidFill>
            <a:srgbClr val="FFFF00"/>
          </a:solidFill>
        </p:spPr>
        <p:txBody>
          <a:bodyPr wrap="square" lIns="0" tIns="0" rIns="0" bIns="0" rtlCol="0"/>
          <a:lstStyle/>
          <a:p>
            <a:endParaRPr/>
          </a:p>
        </p:txBody>
      </p:sp>
      <p:sp>
        <p:nvSpPr>
          <p:cNvPr id="993" name="object 166"/>
          <p:cNvSpPr/>
          <p:nvPr/>
        </p:nvSpPr>
        <p:spPr>
          <a:xfrm>
            <a:off x="2006683" y="2491621"/>
            <a:ext cx="829944" cy="0"/>
          </a:xfrm>
          <a:custGeom>
            <a:avLst/>
            <a:gdLst/>
            <a:ahLst/>
            <a:cxnLst/>
            <a:rect l="l" t="t" r="r" b="b"/>
            <a:pathLst>
              <a:path w="829944">
                <a:moveTo>
                  <a:pt x="0" y="0"/>
                </a:moveTo>
                <a:lnTo>
                  <a:pt x="829818" y="0"/>
                </a:lnTo>
              </a:path>
            </a:pathLst>
          </a:custGeom>
          <a:ln w="6096">
            <a:solidFill>
              <a:srgbClr val="FFFF00"/>
            </a:solidFill>
          </a:ln>
        </p:spPr>
        <p:txBody>
          <a:bodyPr wrap="square" lIns="0" tIns="0" rIns="0" bIns="0" rtlCol="0"/>
          <a:lstStyle/>
          <a:p>
            <a:endParaRPr/>
          </a:p>
        </p:txBody>
      </p:sp>
      <p:sp>
        <p:nvSpPr>
          <p:cNvPr id="994" name="object 167"/>
          <p:cNvSpPr/>
          <p:nvPr/>
        </p:nvSpPr>
        <p:spPr>
          <a:xfrm>
            <a:off x="2830405" y="2329315"/>
            <a:ext cx="111252" cy="221741"/>
          </a:xfrm>
          <a:prstGeom prst="rect">
            <a:avLst/>
          </a:prstGeom>
          <a:blipFill>
            <a:blip r:embed="rId9" cstate="print"/>
            <a:stretch>
              <a:fillRect/>
            </a:stretch>
          </a:blipFill>
        </p:spPr>
        <p:txBody>
          <a:bodyPr wrap="square" lIns="0" tIns="0" rIns="0" bIns="0" rtlCol="0"/>
          <a:lstStyle/>
          <a:p>
            <a:endParaRPr/>
          </a:p>
        </p:txBody>
      </p:sp>
      <p:sp>
        <p:nvSpPr>
          <p:cNvPr id="995" name="object 168"/>
          <p:cNvSpPr txBox="1"/>
          <p:nvPr/>
        </p:nvSpPr>
        <p:spPr>
          <a:xfrm>
            <a:off x="2166958" y="2363864"/>
            <a:ext cx="507365" cy="139065"/>
          </a:xfrm>
          <a:prstGeom prst="rect">
            <a:avLst/>
          </a:prstGeom>
        </p:spPr>
        <p:txBody>
          <a:bodyPr vert="horz" wrap="square" lIns="0" tIns="11430" rIns="0" bIns="0" rtlCol="0">
            <a:spAutoFit/>
          </a:bodyPr>
          <a:lstStyle/>
          <a:p>
            <a:pPr marL="12700">
              <a:lnSpc>
                <a:spcPct val="100000"/>
              </a:lnSpc>
              <a:spcBef>
                <a:spcPts val="90"/>
              </a:spcBef>
            </a:pPr>
            <a:r>
              <a:rPr sz="750" dirty="0">
                <a:solidFill>
                  <a:srgbClr val="00007F"/>
                </a:solidFill>
                <a:latin typeface="Verdana"/>
                <a:cs typeface="Verdana"/>
              </a:rPr>
              <a:t>G O O S</a:t>
            </a:r>
            <a:r>
              <a:rPr sz="750" spc="-120" dirty="0">
                <a:solidFill>
                  <a:srgbClr val="00007F"/>
                </a:solidFill>
                <a:latin typeface="Verdana"/>
                <a:cs typeface="Verdana"/>
              </a:rPr>
              <a:t> </a:t>
            </a:r>
            <a:r>
              <a:rPr sz="750" dirty="0">
                <a:solidFill>
                  <a:srgbClr val="00007F"/>
                </a:solidFill>
                <a:latin typeface="Verdana"/>
                <a:cs typeface="Verdana"/>
              </a:rPr>
              <a:t>E</a:t>
            </a:r>
            <a:endParaRPr sz="750">
              <a:latin typeface="Verdana"/>
              <a:cs typeface="Verdana"/>
            </a:endParaRPr>
          </a:p>
        </p:txBody>
      </p:sp>
      <p:sp>
        <p:nvSpPr>
          <p:cNvPr id="996" name="object 169"/>
          <p:cNvSpPr/>
          <p:nvPr/>
        </p:nvSpPr>
        <p:spPr>
          <a:xfrm>
            <a:off x="2002873" y="2384941"/>
            <a:ext cx="830580" cy="109855"/>
          </a:xfrm>
          <a:custGeom>
            <a:avLst/>
            <a:gdLst/>
            <a:ahLst/>
            <a:cxnLst/>
            <a:rect l="l" t="t" r="r" b="b"/>
            <a:pathLst>
              <a:path w="830580" h="109855">
                <a:moveTo>
                  <a:pt x="0" y="3048"/>
                </a:moveTo>
                <a:lnTo>
                  <a:pt x="762" y="106680"/>
                </a:lnTo>
                <a:lnTo>
                  <a:pt x="762" y="109728"/>
                </a:lnTo>
                <a:lnTo>
                  <a:pt x="3810" y="109728"/>
                </a:lnTo>
                <a:lnTo>
                  <a:pt x="6858" y="106680"/>
                </a:lnTo>
                <a:lnTo>
                  <a:pt x="6118" y="6098"/>
                </a:lnTo>
                <a:lnTo>
                  <a:pt x="3048" y="6096"/>
                </a:lnTo>
                <a:lnTo>
                  <a:pt x="0" y="3048"/>
                </a:lnTo>
                <a:close/>
              </a:path>
              <a:path w="830580" h="109855">
                <a:moveTo>
                  <a:pt x="830580" y="3048"/>
                </a:moveTo>
                <a:lnTo>
                  <a:pt x="6096" y="3048"/>
                </a:lnTo>
                <a:lnTo>
                  <a:pt x="6118" y="6098"/>
                </a:lnTo>
                <a:lnTo>
                  <a:pt x="830580" y="6858"/>
                </a:lnTo>
                <a:lnTo>
                  <a:pt x="830580" y="3048"/>
                </a:lnTo>
                <a:close/>
              </a:path>
              <a:path w="830580" h="109855">
                <a:moveTo>
                  <a:pt x="0" y="0"/>
                </a:moveTo>
                <a:lnTo>
                  <a:pt x="0" y="3048"/>
                </a:lnTo>
                <a:lnTo>
                  <a:pt x="3048" y="6096"/>
                </a:lnTo>
                <a:lnTo>
                  <a:pt x="6118" y="6098"/>
                </a:lnTo>
                <a:lnTo>
                  <a:pt x="6096" y="3048"/>
                </a:lnTo>
                <a:lnTo>
                  <a:pt x="830580" y="3048"/>
                </a:lnTo>
                <a:lnTo>
                  <a:pt x="830580" y="762"/>
                </a:lnTo>
                <a:lnTo>
                  <a:pt x="0" y="0"/>
                </a:lnTo>
                <a:close/>
              </a:path>
            </a:pathLst>
          </a:custGeom>
          <a:solidFill>
            <a:srgbClr val="000000"/>
          </a:solidFill>
        </p:spPr>
        <p:txBody>
          <a:bodyPr wrap="square" lIns="0" tIns="0" rIns="0" bIns="0" rtlCol="0"/>
          <a:lstStyle/>
          <a:p>
            <a:endParaRPr/>
          </a:p>
        </p:txBody>
      </p:sp>
      <p:sp>
        <p:nvSpPr>
          <p:cNvPr id="997" name="object 170"/>
          <p:cNvSpPr/>
          <p:nvPr/>
        </p:nvSpPr>
        <p:spPr>
          <a:xfrm>
            <a:off x="2006683" y="2491621"/>
            <a:ext cx="829944" cy="0"/>
          </a:xfrm>
          <a:custGeom>
            <a:avLst/>
            <a:gdLst/>
            <a:ahLst/>
            <a:cxnLst/>
            <a:rect l="l" t="t" r="r" b="b"/>
            <a:pathLst>
              <a:path w="829944">
                <a:moveTo>
                  <a:pt x="0" y="0"/>
                </a:moveTo>
                <a:lnTo>
                  <a:pt x="829818" y="0"/>
                </a:lnTo>
              </a:path>
            </a:pathLst>
          </a:custGeom>
          <a:ln w="6096">
            <a:solidFill>
              <a:srgbClr val="000000"/>
            </a:solidFill>
          </a:ln>
        </p:spPr>
        <p:txBody>
          <a:bodyPr wrap="square" lIns="0" tIns="0" rIns="0" bIns="0" rtlCol="0"/>
          <a:lstStyle/>
          <a:p>
            <a:endParaRPr/>
          </a:p>
        </p:txBody>
      </p:sp>
      <p:sp>
        <p:nvSpPr>
          <p:cNvPr id="998" name="object 171"/>
          <p:cNvSpPr/>
          <p:nvPr/>
        </p:nvSpPr>
        <p:spPr>
          <a:xfrm>
            <a:off x="2830405" y="2329315"/>
            <a:ext cx="111252" cy="221741"/>
          </a:xfrm>
          <a:prstGeom prst="rect">
            <a:avLst/>
          </a:prstGeom>
          <a:blipFill>
            <a:blip r:embed="rId10" cstate="print"/>
            <a:stretch>
              <a:fillRect/>
            </a:stretch>
          </a:blipFill>
        </p:spPr>
        <p:txBody>
          <a:bodyPr wrap="square" lIns="0" tIns="0" rIns="0" bIns="0" rtlCol="0"/>
          <a:lstStyle/>
          <a:p>
            <a:endParaRPr/>
          </a:p>
        </p:txBody>
      </p:sp>
      <p:grpSp>
        <p:nvGrpSpPr>
          <p:cNvPr id="2" name="Group 1"/>
          <p:cNvGrpSpPr/>
          <p:nvPr/>
        </p:nvGrpSpPr>
        <p:grpSpPr>
          <a:xfrm>
            <a:off x="3098077" y="2055471"/>
            <a:ext cx="296036" cy="583564"/>
            <a:chOff x="537547" y="5157859"/>
            <a:chExt cx="222504" cy="938784"/>
          </a:xfrm>
        </p:grpSpPr>
        <p:sp>
          <p:nvSpPr>
            <p:cNvPr id="999"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00"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01"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02"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03" name="object 176"/>
            <p:cNvSpPr/>
            <p:nvPr/>
          </p:nvSpPr>
          <p:spPr>
            <a:xfrm>
              <a:off x="537547" y="5157859"/>
              <a:ext cx="222504" cy="111251"/>
            </a:xfrm>
            <a:prstGeom prst="rect">
              <a:avLst/>
            </a:prstGeom>
            <a:blipFill>
              <a:blip r:embed="rId11" cstate="print"/>
              <a:stretch>
                <a:fillRect/>
              </a:stretch>
            </a:blipFill>
          </p:spPr>
          <p:txBody>
            <a:bodyPr wrap="square" lIns="0" tIns="0" rIns="0" bIns="0" rtlCol="0"/>
            <a:lstStyle/>
            <a:p>
              <a:endParaRPr/>
            </a:p>
          </p:txBody>
        </p:sp>
        <p:sp>
          <p:nvSpPr>
            <p:cNvPr id="1004"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05"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06"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07"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08" name="object 181"/>
            <p:cNvSpPr/>
            <p:nvPr/>
          </p:nvSpPr>
          <p:spPr>
            <a:xfrm>
              <a:off x="537547" y="5157859"/>
              <a:ext cx="222504" cy="111251"/>
            </a:xfrm>
            <a:prstGeom prst="rect">
              <a:avLst/>
            </a:prstGeom>
            <a:blipFill>
              <a:blip r:embed="rId12" cstate="print"/>
              <a:stretch>
                <a:fillRect/>
              </a:stretch>
            </a:blipFill>
          </p:spPr>
          <p:txBody>
            <a:bodyPr wrap="square" lIns="0" tIns="0" rIns="0" bIns="0" rtlCol="0"/>
            <a:lstStyle/>
            <a:p>
              <a:endParaRPr/>
            </a:p>
          </p:txBody>
        </p:sp>
      </p:grpSp>
      <p:sp>
        <p:nvSpPr>
          <p:cNvPr id="1015" name="object 221"/>
          <p:cNvSpPr/>
          <p:nvPr/>
        </p:nvSpPr>
        <p:spPr>
          <a:xfrm>
            <a:off x="4135712" y="1364623"/>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6" name="object 222"/>
          <p:cNvSpPr/>
          <p:nvPr/>
        </p:nvSpPr>
        <p:spPr>
          <a:xfrm>
            <a:off x="4035889" y="1400437"/>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8" name="object 224"/>
          <p:cNvSpPr/>
          <p:nvPr/>
        </p:nvSpPr>
        <p:spPr>
          <a:xfrm>
            <a:off x="3958166" y="1428631"/>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9" name="object 225"/>
          <p:cNvSpPr/>
          <p:nvPr/>
        </p:nvSpPr>
        <p:spPr>
          <a:xfrm>
            <a:off x="3858344" y="1464445"/>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1" name="object 227"/>
          <p:cNvSpPr/>
          <p:nvPr/>
        </p:nvSpPr>
        <p:spPr>
          <a:xfrm>
            <a:off x="3781381" y="1491877"/>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2" name="object 228"/>
          <p:cNvSpPr/>
          <p:nvPr/>
        </p:nvSpPr>
        <p:spPr>
          <a:xfrm>
            <a:off x="3733375" y="1508641"/>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3" name="object 229"/>
          <p:cNvSpPr/>
          <p:nvPr/>
        </p:nvSpPr>
        <p:spPr>
          <a:xfrm>
            <a:off x="3734137" y="1491877"/>
            <a:ext cx="48260" cy="19050"/>
          </a:xfrm>
          <a:custGeom>
            <a:avLst/>
            <a:gdLst/>
            <a:ahLst/>
            <a:cxnLst/>
            <a:rect l="l" t="t" r="r" b="b"/>
            <a:pathLst>
              <a:path w="48260" h="19050">
                <a:moveTo>
                  <a:pt x="47243" y="0"/>
                </a:moveTo>
                <a:lnTo>
                  <a:pt x="0" y="16764"/>
                </a:lnTo>
                <a:lnTo>
                  <a:pt x="761" y="19050"/>
                </a:lnTo>
                <a:lnTo>
                  <a:pt x="48005" y="2286"/>
                </a:lnTo>
                <a:lnTo>
                  <a:pt x="47243" y="0"/>
                </a:lnTo>
                <a:close/>
              </a:path>
            </a:pathLst>
          </a:custGeom>
          <a:solidFill>
            <a:srgbClr val="7F7F7F"/>
          </a:solidFill>
        </p:spPr>
        <p:txBody>
          <a:bodyPr wrap="square" lIns="0" tIns="0" rIns="0" bIns="0" rtlCol="0"/>
          <a:lstStyle/>
          <a:p>
            <a:endParaRPr/>
          </a:p>
        </p:txBody>
      </p:sp>
      <p:grpSp>
        <p:nvGrpSpPr>
          <p:cNvPr id="1024" name="Group 1023"/>
          <p:cNvGrpSpPr/>
          <p:nvPr/>
        </p:nvGrpSpPr>
        <p:grpSpPr>
          <a:xfrm flipV="1">
            <a:off x="1055263" y="5168573"/>
            <a:ext cx="326580" cy="642118"/>
            <a:chOff x="537547" y="5157859"/>
            <a:chExt cx="222504" cy="938784"/>
          </a:xfrm>
        </p:grpSpPr>
        <p:sp>
          <p:nvSpPr>
            <p:cNvPr id="1025"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26"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27"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28"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29" name="object 176"/>
            <p:cNvSpPr/>
            <p:nvPr/>
          </p:nvSpPr>
          <p:spPr>
            <a:xfrm>
              <a:off x="537547" y="5157859"/>
              <a:ext cx="222504" cy="111251"/>
            </a:xfrm>
            <a:prstGeom prst="rect">
              <a:avLst/>
            </a:prstGeom>
            <a:blipFill>
              <a:blip r:embed="rId11" cstate="print"/>
              <a:stretch>
                <a:fillRect/>
              </a:stretch>
            </a:blipFill>
          </p:spPr>
          <p:txBody>
            <a:bodyPr wrap="square" lIns="0" tIns="0" rIns="0" bIns="0" rtlCol="0"/>
            <a:lstStyle/>
            <a:p>
              <a:endParaRPr/>
            </a:p>
          </p:txBody>
        </p:sp>
        <p:sp>
          <p:nvSpPr>
            <p:cNvPr id="1030"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31"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32"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33"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34" name="object 181"/>
            <p:cNvSpPr/>
            <p:nvPr/>
          </p:nvSpPr>
          <p:spPr>
            <a:xfrm>
              <a:off x="537547" y="5157859"/>
              <a:ext cx="222504" cy="111251"/>
            </a:xfrm>
            <a:prstGeom prst="rect">
              <a:avLst/>
            </a:prstGeom>
            <a:blipFill>
              <a:blip r:embed="rId12" cstate="print"/>
              <a:stretch>
                <a:fillRect/>
              </a:stretch>
            </a:blipFill>
          </p:spPr>
          <p:txBody>
            <a:bodyPr wrap="square" lIns="0" tIns="0" rIns="0" bIns="0" rtlCol="0"/>
            <a:lstStyle/>
            <a:p>
              <a:endParaRPr/>
            </a:p>
          </p:txBody>
        </p:sp>
      </p:grpSp>
      <p:sp>
        <p:nvSpPr>
          <p:cNvPr id="1035" name="object 20"/>
          <p:cNvSpPr txBox="1"/>
          <p:nvPr/>
        </p:nvSpPr>
        <p:spPr>
          <a:xfrm>
            <a:off x="3080091" y="4561087"/>
            <a:ext cx="107722" cy="236220"/>
          </a:xfrm>
          <a:prstGeom prst="rect">
            <a:avLst/>
          </a:prstGeom>
        </p:spPr>
        <p:txBody>
          <a:bodyPr vert="vert270" wrap="square" lIns="0" tIns="12700" rIns="0" bIns="0" rtlCol="0">
            <a:spAutoFit/>
          </a:bodyPr>
          <a:lstStyle/>
          <a:p>
            <a:pPr marL="12700">
              <a:lnSpc>
                <a:spcPct val="100000"/>
              </a:lnSpc>
              <a:spcBef>
                <a:spcPts val="100"/>
              </a:spcBef>
            </a:pPr>
            <a:r>
              <a:rPr lang="es-ES" sz="700" spc="0" dirty="0">
                <a:solidFill>
                  <a:srgbClr val="001B67"/>
                </a:solidFill>
                <a:latin typeface="Verdana"/>
                <a:cs typeface="Verdana"/>
              </a:rPr>
              <a:t>SV</a:t>
            </a:r>
            <a:endParaRPr sz="7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5"/>
          <p:cNvPicPr preferRelativeResize="0"/>
          <p:nvPr/>
        </p:nvPicPr>
        <p:blipFill rotWithShape="1">
          <a:blip r:embed="rId3">
            <a:alphaModFix/>
          </a:blip>
          <a:srcRect/>
          <a:stretch/>
        </p:blipFill>
        <p:spPr>
          <a:xfrm flipH="1">
            <a:off x="5933521" y="2186015"/>
            <a:ext cx="2135402" cy="835714"/>
          </a:xfrm>
          <a:prstGeom prst="rect">
            <a:avLst/>
          </a:prstGeom>
          <a:noFill/>
          <a:ln>
            <a:noFill/>
          </a:ln>
        </p:spPr>
      </p:pic>
      <p:pic>
        <p:nvPicPr>
          <p:cNvPr id="845" name="Google Shape;845;p5"/>
          <p:cNvPicPr preferRelativeResize="0"/>
          <p:nvPr/>
        </p:nvPicPr>
        <p:blipFill rotWithShape="1">
          <a:blip r:embed="rId4">
            <a:alphaModFix/>
          </a:blip>
          <a:srcRect/>
          <a:stretch/>
        </p:blipFill>
        <p:spPr>
          <a:xfrm>
            <a:off x="1115766" y="1318473"/>
            <a:ext cx="5133296" cy="1351362"/>
          </a:xfrm>
          <a:prstGeom prst="rect">
            <a:avLst/>
          </a:prstGeom>
          <a:noFill/>
          <a:ln>
            <a:noFill/>
          </a:ln>
        </p:spPr>
      </p:pic>
      <p:sp>
        <p:nvSpPr>
          <p:cNvPr id="846" name="Google Shape;846;p5"/>
          <p:cNvSpPr txBox="1">
            <a:spLocks noGrp="1"/>
          </p:cNvSpPr>
          <p:nvPr>
            <p:ph type="body" idx="1"/>
          </p:nvPr>
        </p:nvSpPr>
        <p:spPr>
          <a:xfrm>
            <a:off x="575265" y="3575620"/>
            <a:ext cx="8511977" cy="2621073"/>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Zeus / xGenius support the optical interfaces that you can connect to the Station or Process bus of the substation:</a:t>
            </a:r>
            <a:endParaRPr dirty="0"/>
          </a:p>
          <a:p>
            <a:pPr marL="447675" lvl="0" indent="-342900" algn="l" rtl="0">
              <a:spcBef>
                <a:spcPts val="500"/>
              </a:spcBef>
              <a:spcAft>
                <a:spcPts val="0"/>
              </a:spcAft>
              <a:buClr>
                <a:srgbClr val="0000FF"/>
              </a:buClr>
              <a:buSzPts val="1620"/>
              <a:buFont typeface="Century Gothic"/>
              <a:buAutoNum type="arabicPeriod"/>
            </a:pPr>
            <a:r>
              <a:rPr lang="en-US" dirty="0"/>
              <a:t>Introduce a compatible SFP into Port A*</a:t>
            </a:r>
          </a:p>
          <a:p>
            <a:pPr marL="447675" lvl="0" indent="-342900" algn="l" rtl="0">
              <a:spcBef>
                <a:spcPts val="500"/>
              </a:spcBef>
              <a:spcAft>
                <a:spcPts val="0"/>
              </a:spcAft>
              <a:buClr>
                <a:srgbClr val="0000FF"/>
              </a:buClr>
              <a:buSzPts val="1620"/>
              <a:buFont typeface="Century Gothic"/>
              <a:buAutoNum type="arabicPeriod"/>
            </a:pPr>
            <a:r>
              <a:rPr lang="en-US" dirty="0"/>
              <a:t>Connect the optical cables to the SFP in Port A</a:t>
            </a:r>
          </a:p>
          <a:p>
            <a:pPr marL="104775" lvl="0" indent="0" algn="l" rtl="0">
              <a:spcBef>
                <a:spcPts val="500"/>
              </a:spcBef>
              <a:spcAft>
                <a:spcPts val="0"/>
              </a:spcAft>
              <a:buClr>
                <a:srgbClr val="0000FF"/>
              </a:buClr>
              <a:buSzPts val="1620"/>
              <a:buNone/>
            </a:pPr>
            <a:endParaRPr lang="en-US" sz="1400" dirty="0">
              <a:solidFill>
                <a:schemeClr val="tx1">
                  <a:lumMod val="50000"/>
                  <a:lumOff val="50000"/>
                </a:schemeClr>
              </a:solidFill>
            </a:endParaRPr>
          </a:p>
          <a:p>
            <a:pPr marL="104775" lvl="0" indent="0" algn="l" rtl="0">
              <a:spcBef>
                <a:spcPts val="500"/>
              </a:spcBef>
              <a:spcAft>
                <a:spcPts val="0"/>
              </a:spcAft>
              <a:buClr>
                <a:srgbClr val="0000FF"/>
              </a:buClr>
              <a:buSzPts val="1620"/>
              <a:buNone/>
            </a:pPr>
            <a:r>
              <a:rPr lang="en-US" sz="1400" dirty="0">
                <a:solidFill>
                  <a:schemeClr val="tx1">
                    <a:lumMod val="50000"/>
                    <a:lumOff val="50000"/>
                  </a:schemeClr>
                </a:solidFill>
              </a:rPr>
              <a:t>(*) Port B is not intended for traffic capture.</a:t>
            </a:r>
            <a:endParaRPr sz="1400" dirty="0">
              <a:solidFill>
                <a:schemeClr val="tx1">
                  <a:lumMod val="50000"/>
                  <a:lumOff val="50000"/>
                </a:schemeClr>
              </a:solidFill>
            </a:endParaRPr>
          </a:p>
        </p:txBody>
      </p:sp>
      <p:sp>
        <p:nvSpPr>
          <p:cNvPr id="847" name="Google Shape;847;p5"/>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Connecting the fiber</a:t>
            </a:r>
            <a:endParaRPr b="1"/>
          </a:p>
        </p:txBody>
      </p:sp>
      <p:grpSp>
        <p:nvGrpSpPr>
          <p:cNvPr id="852" name="Google Shape;852;p5"/>
          <p:cNvGrpSpPr/>
          <p:nvPr/>
        </p:nvGrpSpPr>
        <p:grpSpPr>
          <a:xfrm flipH="1">
            <a:off x="7632445" y="2357995"/>
            <a:ext cx="872955" cy="712130"/>
            <a:chOff x="1627051" y="1351168"/>
            <a:chExt cx="752871" cy="712130"/>
          </a:xfrm>
        </p:grpSpPr>
        <p:pic>
          <p:nvPicPr>
            <p:cNvPr id="853" name="Google Shape;853;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4" name="Google Shape;854;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dirty="0"/>
            </a:p>
          </p:txBody>
        </p:sp>
      </p:grpSp>
      <p:sp>
        <p:nvSpPr>
          <p:cNvPr id="16" name="Google Shape;1057;p16"/>
          <p:cNvSpPr/>
          <p:nvPr/>
        </p:nvSpPr>
        <p:spPr>
          <a:xfrm>
            <a:off x="5097792" y="1949238"/>
            <a:ext cx="517718" cy="358398"/>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grpSp>
        <p:nvGrpSpPr>
          <p:cNvPr id="849" name="Google Shape;849;p5"/>
          <p:cNvGrpSpPr/>
          <p:nvPr/>
        </p:nvGrpSpPr>
        <p:grpSpPr>
          <a:xfrm>
            <a:off x="4574444" y="1994154"/>
            <a:ext cx="752871" cy="712130"/>
            <a:chOff x="1627051" y="1351168"/>
            <a:chExt cx="752871" cy="712130"/>
          </a:xfrm>
        </p:grpSpPr>
        <p:pic>
          <p:nvPicPr>
            <p:cNvPr id="850" name="Google Shape;850;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1" name="Google Shape;851;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sz="1200" dirty="0">
                <a:solidFill>
                  <a:srgbClr val="3E1FF5"/>
                </a:solidFill>
                <a:latin typeface="Arial"/>
                <a:ea typeface="Arial"/>
                <a:cs typeface="Arial"/>
                <a:sym typeface="Arial"/>
              </a:endParaRPr>
            </a:p>
          </p:txBody>
        </p:sp>
      </p:grpSp>
      <p:cxnSp>
        <p:nvCxnSpPr>
          <p:cNvPr id="848" name="Google Shape;848;p5"/>
          <p:cNvCxnSpPr/>
          <p:nvPr/>
        </p:nvCxnSpPr>
        <p:spPr>
          <a:xfrm>
            <a:off x="5297373" y="2137619"/>
            <a:ext cx="838923" cy="742582"/>
          </a:xfrm>
          <a:prstGeom prst="curvedConnector3">
            <a:avLst>
              <a:gd name="adj1" fmla="val 50000"/>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47"/>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Hands</a:t>
            </a:r>
            <a:r>
              <a:rPr lang="en-US" dirty="0"/>
              <a:t>-</a:t>
            </a:r>
            <a:r>
              <a:rPr lang="en-US" b="1" dirty="0"/>
              <a:t>on</a:t>
            </a:r>
            <a:r>
              <a:rPr lang="en-US" dirty="0"/>
              <a:t> to GOOSE protocol </a:t>
            </a:r>
            <a:r>
              <a:rPr lang="en-US" dirty="0" err="1"/>
              <a:t>analyisis</a:t>
            </a:r>
            <a:endParaRPr dirty="0"/>
          </a:p>
        </p:txBody>
      </p:sp>
      <p:sp>
        <p:nvSpPr>
          <p:cNvPr id="874" name="Google Shape;874;p7"/>
          <p:cNvSpPr txBox="1">
            <a:spLocks noGrp="1"/>
          </p:cNvSpPr>
          <p:nvPr>
            <p:ph type="body" idx="1"/>
          </p:nvPr>
        </p:nvSpPr>
        <p:spPr>
          <a:xfrm>
            <a:off x="2541069" y="4628386"/>
            <a:ext cx="6363294" cy="1882112"/>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The capture works in the following modes:</a:t>
            </a:r>
            <a:endParaRPr dirty="0"/>
          </a:p>
          <a:p>
            <a:pPr marL="742950" lvl="1" indent="-285750"/>
            <a:r>
              <a:rPr lang="en-US" dirty="0"/>
              <a:t>Ethernet endpoint,</a:t>
            </a:r>
          </a:p>
          <a:p>
            <a:pPr marL="742950" lvl="1" indent="-285750"/>
            <a:r>
              <a:rPr lang="en-US" dirty="0"/>
              <a:t>IP endpoint </a:t>
            </a:r>
          </a:p>
          <a:p>
            <a:pPr marL="742950" lvl="1" indent="-285750"/>
            <a:r>
              <a:rPr lang="en-US" dirty="0"/>
              <a:t>IP through modes</a:t>
            </a:r>
            <a:endParaRPr dirty="0"/>
          </a:p>
        </p:txBody>
      </p:sp>
      <p:pic>
        <p:nvPicPr>
          <p:cNvPr id="875" name="Google Shape;875;p7"/>
          <p:cNvPicPr preferRelativeResize="0"/>
          <p:nvPr/>
        </p:nvPicPr>
        <p:blipFill rotWithShape="1">
          <a:blip r:embed="rId3">
            <a:alphaModFix/>
          </a:blip>
          <a:srcRect/>
          <a:stretch/>
        </p:blipFill>
        <p:spPr>
          <a:xfrm>
            <a:off x="394001" y="2719614"/>
            <a:ext cx="1743284" cy="1175703"/>
          </a:xfrm>
          <a:prstGeom prst="rect">
            <a:avLst/>
          </a:prstGeom>
          <a:noFill/>
          <a:ln>
            <a:noFill/>
          </a:ln>
        </p:spPr>
      </p:pic>
      <p:pic>
        <p:nvPicPr>
          <p:cNvPr id="876" name="Google Shape;876;p7"/>
          <p:cNvPicPr preferRelativeResize="0"/>
          <p:nvPr/>
        </p:nvPicPr>
        <p:blipFill rotWithShape="1">
          <a:blip r:embed="rId4">
            <a:alphaModFix/>
          </a:blip>
          <a:srcRect/>
          <a:stretch/>
        </p:blipFill>
        <p:spPr>
          <a:xfrm>
            <a:off x="3494028" y="984730"/>
            <a:ext cx="920797" cy="1148154"/>
          </a:xfrm>
          <a:prstGeom prst="rect">
            <a:avLst/>
          </a:prstGeom>
          <a:noFill/>
          <a:ln>
            <a:noFill/>
          </a:ln>
        </p:spPr>
      </p:pic>
      <p:sp>
        <p:nvSpPr>
          <p:cNvPr id="881" name="Google Shape;881;p7"/>
          <p:cNvSpPr/>
          <p:nvPr/>
        </p:nvSpPr>
        <p:spPr>
          <a:xfrm>
            <a:off x="3653801" y="1803832"/>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a:solidFill>
                  <a:srgbClr val="21218A"/>
                </a:solidFill>
                <a:latin typeface="Arial"/>
                <a:ea typeface="Arial"/>
                <a:cs typeface="Arial"/>
                <a:sym typeface="Arial"/>
              </a:rPr>
              <a:t>IED</a:t>
            </a:r>
            <a:endParaRPr sz="1600" dirty="0">
              <a:solidFill>
                <a:srgbClr val="21218A"/>
              </a:solidFill>
              <a:latin typeface="Arial"/>
              <a:ea typeface="Arial"/>
              <a:cs typeface="Arial"/>
              <a:sym typeface="Arial"/>
            </a:endParaRPr>
          </a:p>
        </p:txBody>
      </p:sp>
      <p:pic>
        <p:nvPicPr>
          <p:cNvPr id="883" name="Google Shape;883;p7"/>
          <p:cNvPicPr preferRelativeResize="0"/>
          <p:nvPr/>
        </p:nvPicPr>
        <p:blipFill rotWithShape="1">
          <a:blip r:embed="rId3">
            <a:alphaModFix/>
          </a:blip>
          <a:srcRect/>
          <a:stretch/>
        </p:blipFill>
        <p:spPr>
          <a:xfrm>
            <a:off x="5103462" y="2648614"/>
            <a:ext cx="1743284" cy="1175703"/>
          </a:xfrm>
          <a:prstGeom prst="rect">
            <a:avLst/>
          </a:prstGeom>
          <a:noFill/>
          <a:ln>
            <a:noFill/>
          </a:ln>
        </p:spPr>
      </p:pic>
      <p:pic>
        <p:nvPicPr>
          <p:cNvPr id="884" name="Google Shape;884;p7"/>
          <p:cNvPicPr preferRelativeResize="0"/>
          <p:nvPr/>
        </p:nvPicPr>
        <p:blipFill rotWithShape="1">
          <a:blip r:embed="rId5">
            <a:alphaModFix/>
          </a:blip>
          <a:srcRect/>
          <a:stretch/>
        </p:blipFill>
        <p:spPr>
          <a:xfrm>
            <a:off x="3114803" y="2705683"/>
            <a:ext cx="1409068" cy="1093496"/>
          </a:xfrm>
          <a:prstGeom prst="rect">
            <a:avLst/>
          </a:prstGeom>
          <a:noFill/>
          <a:ln>
            <a:noFill/>
          </a:ln>
        </p:spPr>
      </p:pic>
      <p:cxnSp>
        <p:nvCxnSpPr>
          <p:cNvPr id="885" name="Google Shape;885;p7"/>
          <p:cNvCxnSpPr/>
          <p:nvPr/>
        </p:nvCxnSpPr>
        <p:spPr>
          <a:xfrm flipV="1">
            <a:off x="4286255" y="3228670"/>
            <a:ext cx="1011583" cy="29135"/>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887" name="Google Shape;887;p7"/>
          <p:cNvSpPr/>
          <p:nvPr/>
        </p:nvSpPr>
        <p:spPr>
          <a:xfrm>
            <a:off x="513300" y="3793429"/>
            <a:ext cx="1496973"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dirty="0">
                <a:solidFill>
                  <a:srgbClr val="21218A"/>
                </a:solidFill>
                <a:latin typeface="Arial"/>
                <a:ea typeface="Arial"/>
                <a:cs typeface="Arial"/>
                <a:sym typeface="Arial"/>
              </a:rPr>
              <a:t>Eth / IP endpoint</a:t>
            </a:r>
          </a:p>
          <a:p>
            <a:pPr marL="0" marR="0" lvl="0" indent="0" algn="ctr" rtl="0">
              <a:lnSpc>
                <a:spcPct val="100000"/>
              </a:lnSpc>
              <a:spcBef>
                <a:spcPts val="0"/>
              </a:spcBef>
              <a:spcAft>
                <a:spcPts val="0"/>
              </a:spcAft>
              <a:buClr>
                <a:srgbClr val="21218A"/>
              </a:buClr>
              <a:buSzPts val="1400"/>
              <a:buFont typeface="Times New Roman"/>
              <a:buNone/>
            </a:pPr>
            <a:r>
              <a:rPr lang="en-US" dirty="0">
                <a:solidFill>
                  <a:srgbClr val="21218A"/>
                </a:solidFill>
              </a:rPr>
              <a:t>mode</a:t>
            </a:r>
            <a:endParaRPr sz="1600" dirty="0">
              <a:solidFill>
                <a:srgbClr val="21218A"/>
              </a:solidFill>
              <a:latin typeface="Arial"/>
              <a:ea typeface="Arial"/>
              <a:cs typeface="Arial"/>
              <a:sym typeface="Arial"/>
            </a:endParaRPr>
          </a:p>
        </p:txBody>
      </p:sp>
      <p:sp>
        <p:nvSpPr>
          <p:cNvPr id="888" name="Google Shape;888;p7"/>
          <p:cNvSpPr/>
          <p:nvPr/>
        </p:nvSpPr>
        <p:spPr>
          <a:xfrm>
            <a:off x="7275659" y="3670048"/>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a:solidFill>
                  <a:srgbClr val="21218A"/>
                </a:solidFill>
                <a:latin typeface="Arial"/>
                <a:ea typeface="Arial"/>
                <a:cs typeface="Arial"/>
                <a:sym typeface="Arial"/>
              </a:rPr>
              <a:t>CBR</a:t>
            </a:r>
            <a:endParaRPr sz="1600" dirty="0">
              <a:solidFill>
                <a:srgbClr val="21218A"/>
              </a:solidFill>
              <a:latin typeface="Arial"/>
              <a:ea typeface="Arial"/>
              <a:cs typeface="Arial"/>
              <a:sym typeface="Arial"/>
            </a:endParaRPr>
          </a:p>
        </p:txBody>
      </p:sp>
      <p:sp>
        <p:nvSpPr>
          <p:cNvPr id="889" name="Google Shape;889;p7"/>
          <p:cNvSpPr/>
          <p:nvPr/>
        </p:nvSpPr>
        <p:spPr>
          <a:xfrm>
            <a:off x="513300" y="3029674"/>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sp>
        <p:nvSpPr>
          <p:cNvPr id="890" name="Google Shape;890;p7"/>
          <p:cNvSpPr/>
          <p:nvPr/>
        </p:nvSpPr>
        <p:spPr>
          <a:xfrm>
            <a:off x="7577307" y="2966663"/>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cxnSp>
        <p:nvCxnSpPr>
          <p:cNvPr id="63" name="Google Shape;885;p7"/>
          <p:cNvCxnSpPr/>
          <p:nvPr/>
        </p:nvCxnSpPr>
        <p:spPr>
          <a:xfrm flipV="1">
            <a:off x="6563707" y="3196695"/>
            <a:ext cx="1059504" cy="30516"/>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878" name="Google Shape;878;p7"/>
          <p:cNvCxnSpPr/>
          <p:nvPr/>
        </p:nvCxnSpPr>
        <p:spPr>
          <a:xfrm flipV="1">
            <a:off x="1891954" y="3275895"/>
            <a:ext cx="1296209" cy="19582"/>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64" name="object 431"/>
          <p:cNvSpPr/>
          <p:nvPr/>
        </p:nvSpPr>
        <p:spPr>
          <a:xfrm>
            <a:off x="7338369" y="1869282"/>
            <a:ext cx="1588211" cy="1711686"/>
          </a:xfrm>
          <a:prstGeom prst="rect">
            <a:avLst/>
          </a:prstGeom>
          <a:blipFill>
            <a:blip r:embed="rId6" cstate="print"/>
            <a:stretch>
              <a:fillRect/>
            </a:stretch>
          </a:blipFill>
        </p:spPr>
        <p:txBody>
          <a:bodyPr wrap="square" lIns="0" tIns="0" rIns="0" bIns="0" rtlCol="0"/>
          <a:lstStyle/>
          <a:p>
            <a:endParaRPr/>
          </a:p>
        </p:txBody>
      </p:sp>
      <p:cxnSp>
        <p:nvCxnSpPr>
          <p:cNvPr id="68" name="Google Shape;885;p7"/>
          <p:cNvCxnSpPr/>
          <p:nvPr/>
        </p:nvCxnSpPr>
        <p:spPr>
          <a:xfrm flipH="1" flipV="1">
            <a:off x="3768537" y="1967826"/>
            <a:ext cx="10770" cy="846628"/>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9" name="Google Shape;887;p7"/>
          <p:cNvSpPr/>
          <p:nvPr/>
        </p:nvSpPr>
        <p:spPr>
          <a:xfrm>
            <a:off x="5532375" y="3762255"/>
            <a:ext cx="1040122"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dirty="0">
                <a:solidFill>
                  <a:srgbClr val="21218A"/>
                </a:solidFill>
                <a:latin typeface="Arial"/>
                <a:ea typeface="Arial"/>
                <a:cs typeface="Arial"/>
                <a:sym typeface="Arial"/>
              </a:rPr>
              <a:t>IP though mode</a:t>
            </a:r>
            <a:endParaRPr sz="1600" dirty="0">
              <a:solidFill>
                <a:srgbClr val="21218A"/>
              </a:solidFill>
              <a:latin typeface="Arial"/>
              <a:ea typeface="Arial"/>
              <a:cs typeface="Arial"/>
              <a:sym typeface="Arial"/>
            </a:endParaRPr>
          </a:p>
        </p:txBody>
      </p:sp>
      <p:sp>
        <p:nvSpPr>
          <p:cNvPr id="80" name="Google Shape;888;p7"/>
          <p:cNvSpPr/>
          <p:nvPr/>
        </p:nvSpPr>
        <p:spPr>
          <a:xfrm>
            <a:off x="3073806" y="3785381"/>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a:solidFill>
                  <a:srgbClr val="21218A"/>
                </a:solidFill>
                <a:latin typeface="Arial"/>
                <a:ea typeface="Arial"/>
                <a:cs typeface="Arial"/>
                <a:sym typeface="Arial"/>
              </a:rPr>
              <a:t>Switch</a:t>
            </a:r>
            <a:endParaRPr sz="1600" dirty="0">
              <a:solidFill>
                <a:srgbClr val="21218A"/>
              </a:solidFill>
              <a:latin typeface="Arial"/>
              <a:ea typeface="Arial"/>
              <a:cs typeface="Arial"/>
              <a:sym typeface="Arial"/>
            </a:endParaRPr>
          </a:p>
        </p:txBody>
      </p:sp>
      <p:sp>
        <p:nvSpPr>
          <p:cNvPr id="96" name="object 26"/>
          <p:cNvSpPr txBox="1"/>
          <p:nvPr/>
        </p:nvSpPr>
        <p:spPr>
          <a:xfrm rot="5400000" flipH="1">
            <a:off x="5849884" y="1251353"/>
            <a:ext cx="166712" cy="2020605"/>
          </a:xfrm>
          <a:prstGeom prst="rect">
            <a:avLst/>
          </a:prstGeom>
        </p:spPr>
        <p:txBody>
          <a:bodyPr vert="vert270" wrap="square" lIns="0" tIns="0" rIns="0" bIns="0" rtlCol="0">
            <a:spAutoFit/>
          </a:bodyPr>
          <a:lstStyle/>
          <a:p>
            <a:pPr marL="12700">
              <a:lnSpc>
                <a:spcPts val="1315"/>
              </a:lnSpc>
            </a:pPr>
            <a:r>
              <a:rPr lang="es-ES" b="1" spc="-10" dirty="0" err="1">
                <a:solidFill>
                  <a:srgbClr val="742505"/>
                </a:solidFill>
                <a:latin typeface="Arial"/>
                <a:cs typeface="Arial"/>
              </a:rPr>
              <a:t>Process</a:t>
            </a:r>
            <a:r>
              <a:rPr lang="es-ES" b="1" spc="-10" dirty="0">
                <a:solidFill>
                  <a:srgbClr val="742505"/>
                </a:solidFill>
                <a:latin typeface="Arial"/>
                <a:cs typeface="Arial"/>
              </a:rPr>
              <a:t> / </a:t>
            </a:r>
            <a:r>
              <a:rPr lang="es-ES" b="1" spc="-10" dirty="0" err="1">
                <a:solidFill>
                  <a:srgbClr val="742505"/>
                </a:solidFill>
                <a:latin typeface="Arial"/>
                <a:cs typeface="Arial"/>
              </a:rPr>
              <a:t>Station</a:t>
            </a:r>
            <a:r>
              <a:rPr lang="es-ES" b="1" spc="-10" dirty="0">
                <a:solidFill>
                  <a:srgbClr val="742505"/>
                </a:solidFill>
                <a:latin typeface="Arial"/>
                <a:cs typeface="Arial"/>
              </a:rPr>
              <a:t> Bus</a:t>
            </a:r>
            <a:endParaRPr dirty="0">
              <a:latin typeface="Arial"/>
              <a:cs typeface="Arial"/>
            </a:endParaRPr>
          </a:p>
        </p:txBody>
      </p:sp>
      <p:sp>
        <p:nvSpPr>
          <p:cNvPr id="19" name="Right Brace 18"/>
          <p:cNvSpPr/>
          <p:nvPr/>
        </p:nvSpPr>
        <p:spPr>
          <a:xfrm rot="5400000" flipH="1">
            <a:off x="5771928" y="1225201"/>
            <a:ext cx="227479" cy="2723596"/>
          </a:xfrm>
          <a:prstGeom prst="rightBrace">
            <a:avLst>
              <a:gd name="adj1" fmla="val 8333"/>
              <a:gd name="adj2" fmla="val 4960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rot="5400000">
            <a:off x="4663662" y="2748797"/>
            <a:ext cx="296036" cy="583564"/>
            <a:chOff x="537547" y="5157859"/>
            <a:chExt cx="222504" cy="938784"/>
          </a:xfrm>
        </p:grpSpPr>
        <p:sp>
          <p:nvSpPr>
            <p:cNvPr id="99"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0"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1"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2"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3" name="object 176"/>
            <p:cNvSpPr/>
            <p:nvPr/>
          </p:nvSpPr>
          <p:spPr>
            <a:xfrm>
              <a:off x="537547" y="5157859"/>
              <a:ext cx="222504" cy="111251"/>
            </a:xfrm>
            <a:prstGeom prst="rect">
              <a:avLst/>
            </a:prstGeom>
            <a:blipFill>
              <a:blip r:embed="rId7" cstate="print"/>
              <a:stretch>
                <a:fillRect/>
              </a:stretch>
            </a:blipFill>
          </p:spPr>
          <p:txBody>
            <a:bodyPr wrap="square" lIns="0" tIns="0" rIns="0" bIns="0" rtlCol="0"/>
            <a:lstStyle/>
            <a:p>
              <a:endParaRPr/>
            </a:p>
          </p:txBody>
        </p:sp>
        <p:sp>
          <p:nvSpPr>
            <p:cNvPr id="104"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5"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6"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7"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8" name="object 181"/>
            <p:cNvSpPr/>
            <p:nvPr/>
          </p:nvSpPr>
          <p:spPr>
            <a:xfrm>
              <a:off x="537547" y="5157859"/>
              <a:ext cx="222504" cy="111251"/>
            </a:xfrm>
            <a:prstGeom prst="rect">
              <a:avLst/>
            </a:prstGeom>
            <a:blipFill>
              <a:blip r:embed="rId8" cstate="print"/>
              <a:stretch>
                <a:fillRect/>
              </a:stretch>
            </a:blipFill>
          </p:spPr>
          <p:txBody>
            <a:bodyPr wrap="square" lIns="0" tIns="0" rIns="0" bIns="0" rtlCol="0"/>
            <a:lstStyle/>
            <a:p>
              <a:endParaRPr/>
            </a:p>
          </p:txBody>
        </p:sp>
      </p:grpSp>
      <p:grpSp>
        <p:nvGrpSpPr>
          <p:cNvPr id="109" name="Group 108"/>
          <p:cNvGrpSpPr/>
          <p:nvPr/>
        </p:nvGrpSpPr>
        <p:grpSpPr>
          <a:xfrm flipV="1">
            <a:off x="3409390" y="2081124"/>
            <a:ext cx="296036" cy="583564"/>
            <a:chOff x="537547" y="5157859"/>
            <a:chExt cx="222504" cy="938784"/>
          </a:xfrm>
        </p:grpSpPr>
        <p:sp>
          <p:nvSpPr>
            <p:cNvPr id="110"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11"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12"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13"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14" name="object 176"/>
            <p:cNvSpPr/>
            <p:nvPr/>
          </p:nvSpPr>
          <p:spPr>
            <a:xfrm>
              <a:off x="537547" y="5157859"/>
              <a:ext cx="222504" cy="111251"/>
            </a:xfrm>
            <a:prstGeom prst="rect">
              <a:avLst/>
            </a:prstGeom>
            <a:blipFill>
              <a:blip r:embed="rId7" cstate="print"/>
              <a:stretch>
                <a:fillRect/>
              </a:stretch>
            </a:blipFill>
          </p:spPr>
          <p:txBody>
            <a:bodyPr wrap="square" lIns="0" tIns="0" rIns="0" bIns="0" rtlCol="0"/>
            <a:lstStyle/>
            <a:p>
              <a:endParaRPr/>
            </a:p>
          </p:txBody>
        </p:sp>
        <p:sp>
          <p:nvSpPr>
            <p:cNvPr id="115"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16"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17"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18"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19" name="object 181"/>
            <p:cNvSpPr/>
            <p:nvPr/>
          </p:nvSpPr>
          <p:spPr>
            <a:xfrm>
              <a:off x="537547" y="5157859"/>
              <a:ext cx="222504" cy="111251"/>
            </a:xfrm>
            <a:prstGeom prst="rect">
              <a:avLst/>
            </a:prstGeom>
            <a:blipFill>
              <a:blip r:embed="rId8" cstate="print"/>
              <a:stretch>
                <a:fillRect/>
              </a:stretch>
            </a:blipFill>
          </p:spPr>
          <p:txBody>
            <a:bodyPr wrap="square" lIns="0" tIns="0" rIns="0" bIns="0" rtlCol="0"/>
            <a:lstStyle/>
            <a:p>
              <a:endParaRPr/>
            </a:p>
          </p:txBody>
        </p:sp>
      </p:grpSp>
      <p:grpSp>
        <p:nvGrpSpPr>
          <p:cNvPr id="134" name="Group 133"/>
          <p:cNvGrpSpPr/>
          <p:nvPr/>
        </p:nvGrpSpPr>
        <p:grpSpPr>
          <a:xfrm>
            <a:off x="6729712" y="2855077"/>
            <a:ext cx="822489" cy="302872"/>
            <a:chOff x="5689600" y="4314429"/>
            <a:chExt cx="822489" cy="302872"/>
          </a:xfrm>
        </p:grpSpPr>
        <p:grpSp>
          <p:nvGrpSpPr>
            <p:cNvPr id="135" name="Group 134"/>
            <p:cNvGrpSpPr/>
            <p:nvPr/>
          </p:nvGrpSpPr>
          <p:grpSpPr>
            <a:xfrm flipH="1">
              <a:off x="5689600" y="4314429"/>
              <a:ext cx="736600" cy="302872"/>
              <a:chOff x="6489881" y="4304269"/>
              <a:chExt cx="762872" cy="302872"/>
            </a:xfrm>
          </p:grpSpPr>
          <p:sp>
            <p:nvSpPr>
              <p:cNvPr id="137" name="object 172"/>
              <p:cNvSpPr/>
              <p:nvPr/>
            </p:nvSpPr>
            <p:spPr>
              <a:xfrm rot="5400000">
                <a:off x="6729220" y="4077469"/>
                <a:ext cx="282646" cy="756990"/>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38" name="object 173"/>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39" name="object 174"/>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40" name="object 175"/>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41" name="object 176"/>
              <p:cNvSpPr/>
              <p:nvPr/>
            </p:nvSpPr>
            <p:spPr>
              <a:xfrm rot="5400000">
                <a:off x="7056115" y="4410502"/>
                <a:ext cx="302872" cy="90405"/>
              </a:xfrm>
              <a:prstGeom prst="rect">
                <a:avLst/>
              </a:prstGeom>
              <a:blipFill>
                <a:blip r:embed="rId7" cstate="print"/>
                <a:stretch>
                  <a:fillRect/>
                </a:stretch>
              </a:blipFill>
            </p:spPr>
            <p:txBody>
              <a:bodyPr wrap="square" lIns="0" tIns="0" rIns="0" bIns="0" rtlCol="0"/>
              <a:lstStyle/>
              <a:p>
                <a:endParaRPr/>
              </a:p>
            </p:txBody>
          </p:sp>
          <p:sp>
            <p:nvSpPr>
              <p:cNvPr id="142" name="object 178"/>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43" name="object 179"/>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44" name="object 180"/>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45" name="object 181"/>
              <p:cNvSpPr/>
              <p:nvPr/>
            </p:nvSpPr>
            <p:spPr>
              <a:xfrm rot="5400000">
                <a:off x="7056115" y="4410502"/>
                <a:ext cx="302872" cy="90405"/>
              </a:xfrm>
              <a:prstGeom prst="rect">
                <a:avLst/>
              </a:prstGeom>
              <a:blipFill>
                <a:blip r:embed="rId8" cstate="print"/>
                <a:stretch>
                  <a:fillRect/>
                </a:stretch>
              </a:blipFill>
            </p:spPr>
            <p:txBody>
              <a:bodyPr wrap="square" lIns="0" tIns="0" rIns="0" bIns="0" rtlCol="0"/>
              <a:lstStyle/>
              <a:p>
                <a:endParaRPr/>
              </a:p>
            </p:txBody>
          </p:sp>
        </p:grpSp>
        <p:sp>
          <p:nvSpPr>
            <p:cNvPr id="136" name="object 177"/>
            <p:cNvSpPr txBox="1"/>
            <p:nvPr/>
          </p:nvSpPr>
          <p:spPr>
            <a:xfrm rot="5400000">
              <a:off x="6095995" y="4112218"/>
              <a:ext cx="118081" cy="714107"/>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grpSp>
      <p:grpSp>
        <p:nvGrpSpPr>
          <p:cNvPr id="147" name="Group 146"/>
          <p:cNvGrpSpPr/>
          <p:nvPr/>
        </p:nvGrpSpPr>
        <p:grpSpPr>
          <a:xfrm>
            <a:off x="2192141" y="2950308"/>
            <a:ext cx="822489" cy="302872"/>
            <a:chOff x="5689600" y="4314429"/>
            <a:chExt cx="822489" cy="302872"/>
          </a:xfrm>
        </p:grpSpPr>
        <p:grpSp>
          <p:nvGrpSpPr>
            <p:cNvPr id="148" name="Group 147"/>
            <p:cNvGrpSpPr/>
            <p:nvPr/>
          </p:nvGrpSpPr>
          <p:grpSpPr>
            <a:xfrm flipH="1">
              <a:off x="5689600" y="4314429"/>
              <a:ext cx="736600" cy="302872"/>
              <a:chOff x="6489881" y="4304269"/>
              <a:chExt cx="762872" cy="302872"/>
            </a:xfrm>
          </p:grpSpPr>
          <p:sp>
            <p:nvSpPr>
              <p:cNvPr id="150" name="object 172"/>
              <p:cNvSpPr/>
              <p:nvPr/>
            </p:nvSpPr>
            <p:spPr>
              <a:xfrm rot="5400000">
                <a:off x="6729220" y="4077469"/>
                <a:ext cx="282646" cy="756990"/>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51" name="object 173"/>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52" name="object 174"/>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53" name="object 175"/>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54" name="object 176"/>
              <p:cNvSpPr/>
              <p:nvPr/>
            </p:nvSpPr>
            <p:spPr>
              <a:xfrm rot="5400000">
                <a:off x="7056115" y="4410502"/>
                <a:ext cx="302872" cy="90405"/>
              </a:xfrm>
              <a:prstGeom prst="rect">
                <a:avLst/>
              </a:prstGeom>
              <a:blipFill>
                <a:blip r:embed="rId7" cstate="print"/>
                <a:stretch>
                  <a:fillRect/>
                </a:stretch>
              </a:blipFill>
            </p:spPr>
            <p:txBody>
              <a:bodyPr wrap="square" lIns="0" tIns="0" rIns="0" bIns="0" rtlCol="0"/>
              <a:lstStyle/>
              <a:p>
                <a:endParaRPr/>
              </a:p>
            </p:txBody>
          </p:sp>
          <p:sp>
            <p:nvSpPr>
              <p:cNvPr id="155" name="object 178"/>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56" name="object 179"/>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57" name="object 180"/>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58" name="object 181"/>
              <p:cNvSpPr/>
              <p:nvPr/>
            </p:nvSpPr>
            <p:spPr>
              <a:xfrm rot="5400000">
                <a:off x="7056115" y="4410502"/>
                <a:ext cx="302872" cy="90405"/>
              </a:xfrm>
              <a:prstGeom prst="rect">
                <a:avLst/>
              </a:prstGeom>
              <a:blipFill>
                <a:blip r:embed="rId8" cstate="print"/>
                <a:stretch>
                  <a:fillRect/>
                </a:stretch>
              </a:blipFill>
            </p:spPr>
            <p:txBody>
              <a:bodyPr wrap="square" lIns="0" tIns="0" rIns="0" bIns="0" rtlCol="0"/>
              <a:lstStyle/>
              <a:p>
                <a:endParaRPr/>
              </a:p>
            </p:txBody>
          </p:sp>
        </p:grpSp>
        <p:sp>
          <p:nvSpPr>
            <p:cNvPr id="149" name="object 177"/>
            <p:cNvSpPr txBox="1"/>
            <p:nvPr/>
          </p:nvSpPr>
          <p:spPr>
            <a:xfrm rot="5400000">
              <a:off x="6095995" y="4112218"/>
              <a:ext cx="118081" cy="714107"/>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7E05EEA-19F8-E4FE-7A32-F285752A7AD5}"/>
              </a:ext>
            </a:extLst>
          </p:cNvPr>
          <p:cNvSpPr>
            <a:spLocks noGrp="1"/>
          </p:cNvSpPr>
          <p:nvPr>
            <p:ph type="body" idx="1"/>
          </p:nvPr>
        </p:nvSpPr>
        <p:spPr>
          <a:xfrm>
            <a:off x="457200" y="4902008"/>
            <a:ext cx="8220075" cy="1479319"/>
          </a:xfrm>
        </p:spPr>
        <p:txBody>
          <a:bodyPr/>
          <a:lstStyle/>
          <a:p>
            <a:pPr marL="474345" indent="-342900">
              <a:buFont typeface="+mj-lt"/>
              <a:buAutoNum type="arabicPeriod"/>
            </a:pPr>
            <a:r>
              <a:rPr lang="en-US" u="sng" dirty="0"/>
              <a:t>Home</a:t>
            </a:r>
            <a:r>
              <a:rPr lang="en-US" dirty="0"/>
              <a:t>  &gt; </a:t>
            </a:r>
            <a:r>
              <a:rPr lang="en-US" u="sng" dirty="0"/>
              <a:t>Test</a:t>
            </a:r>
            <a:r>
              <a:rPr lang="en-US" dirty="0"/>
              <a:t> &gt; </a:t>
            </a:r>
            <a:r>
              <a:rPr lang="en-US" u="sng" dirty="0"/>
              <a:t>IEC 61850</a:t>
            </a:r>
            <a:r>
              <a:rPr lang="en-US" dirty="0"/>
              <a:t> &gt; </a:t>
            </a:r>
            <a:r>
              <a:rPr lang="en-US" u="sng" dirty="0"/>
              <a:t>GOOSE</a:t>
            </a:r>
            <a:r>
              <a:rPr lang="en-US" dirty="0"/>
              <a:t> &gt; </a:t>
            </a:r>
            <a:r>
              <a:rPr lang="en-US" u="sng" dirty="0"/>
              <a:t>Enable</a:t>
            </a:r>
            <a:r>
              <a:rPr lang="en-US" dirty="0"/>
              <a:t> := </a:t>
            </a:r>
            <a:r>
              <a:rPr lang="en-US" i="1" dirty="0"/>
              <a:t>ON</a:t>
            </a:r>
          </a:p>
          <a:p>
            <a:pPr marL="474345" indent="-342900">
              <a:buFont typeface="+mj-lt"/>
              <a:buAutoNum type="arabicPeriod"/>
            </a:pPr>
            <a:endParaRPr lang="en-US" i="1" dirty="0"/>
          </a:p>
          <a:p>
            <a:endParaRPr lang="en-US" dirty="0"/>
          </a:p>
        </p:txBody>
      </p:sp>
      <p:sp>
        <p:nvSpPr>
          <p:cNvPr id="3" name="Título 2">
            <a:extLst>
              <a:ext uri="{FF2B5EF4-FFF2-40B4-BE49-F238E27FC236}">
                <a16:creationId xmlns:a16="http://schemas.microsoft.com/office/drawing/2014/main" id="{50E2A096-4DA1-A1AC-6183-4149A48D9BCB}"/>
              </a:ext>
            </a:extLst>
          </p:cNvPr>
          <p:cNvSpPr>
            <a:spLocks noGrp="1"/>
          </p:cNvSpPr>
          <p:nvPr>
            <p:ph type="title"/>
          </p:nvPr>
        </p:nvSpPr>
        <p:spPr/>
        <p:txBody>
          <a:bodyPr/>
          <a:lstStyle/>
          <a:p>
            <a:endParaRPr lang="en-US"/>
          </a:p>
        </p:txBody>
      </p:sp>
      <p:pic>
        <p:nvPicPr>
          <p:cNvPr id="7" name="Imagen 6">
            <a:extLst>
              <a:ext uri="{FF2B5EF4-FFF2-40B4-BE49-F238E27FC236}">
                <a16:creationId xmlns:a16="http://schemas.microsoft.com/office/drawing/2014/main" id="{9EB6EC2F-0714-92F0-1659-E666357F7DEF}"/>
              </a:ext>
            </a:extLst>
          </p:cNvPr>
          <p:cNvPicPr>
            <a:picLocks noChangeAspect="1"/>
          </p:cNvPicPr>
          <p:nvPr/>
        </p:nvPicPr>
        <p:blipFill>
          <a:blip r:embed="rId2"/>
          <a:stretch>
            <a:fillRect/>
          </a:stretch>
        </p:blipFill>
        <p:spPr>
          <a:xfrm>
            <a:off x="2720091" y="1186406"/>
            <a:ext cx="5296378" cy="3186244"/>
          </a:xfrm>
          <a:prstGeom prst="rect">
            <a:avLst/>
          </a:prstGeom>
        </p:spPr>
      </p:pic>
    </p:spTree>
    <p:extLst>
      <p:ext uri="{BB962C8B-B14F-4D97-AF65-F5344CB8AC3E}">
        <p14:creationId xmlns:p14="http://schemas.microsoft.com/office/powerpoint/2010/main" val="68334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71400" y="1306390"/>
            <a:ext cx="4320000" cy="2585916"/>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201833" y="1317654"/>
            <a:ext cx="4320000" cy="2578134"/>
          </a:xfrm>
          <a:prstGeom prst="rect">
            <a:avLst/>
          </a:prstGeom>
          <a:ln>
            <a:noFill/>
          </a:ln>
          <a:effectLst>
            <a:outerShdw blurRad="190500" algn="tl" rotWithShape="0">
              <a:srgbClr val="000000">
                <a:alpha val="70000"/>
              </a:srgbClr>
            </a:outerShdw>
          </a:effectLst>
        </p:spPr>
      </p:pic>
      <p:sp>
        <p:nvSpPr>
          <p:cNvPr id="901" name="Google Shape;901;p8"/>
          <p:cNvSpPr txBox="1">
            <a:spLocks noGrp="1"/>
          </p:cNvSpPr>
          <p:nvPr>
            <p:ph type="body" idx="1"/>
          </p:nvPr>
        </p:nvSpPr>
        <p:spPr>
          <a:xfrm>
            <a:off x="601134" y="4362083"/>
            <a:ext cx="8542866" cy="1710306"/>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To capture and process GOOSE frames a filter must be configured:</a:t>
            </a:r>
          </a:p>
          <a:p>
            <a:pPr marL="342900" lvl="0" indent="-342900">
              <a:spcBef>
                <a:spcPts val="0"/>
              </a:spcBef>
              <a:buFont typeface="Century Gothic"/>
              <a:buAutoNum type="arabicPeriod"/>
            </a:pPr>
            <a:r>
              <a:rPr lang="en-US" u="sng" dirty="0"/>
              <a:t>Home</a:t>
            </a:r>
            <a:r>
              <a:rPr lang="en-US" dirty="0"/>
              <a:t>  &gt; </a:t>
            </a:r>
            <a:r>
              <a:rPr lang="en-US" u="sng" dirty="0"/>
              <a:t>Config</a:t>
            </a:r>
            <a:r>
              <a:rPr lang="en-US" dirty="0"/>
              <a:t> &gt; </a:t>
            </a:r>
            <a:r>
              <a:rPr lang="en-US" u="sng" dirty="0"/>
              <a:t>Port A</a:t>
            </a:r>
            <a:r>
              <a:rPr lang="en-US" dirty="0"/>
              <a:t> &gt; </a:t>
            </a:r>
            <a:r>
              <a:rPr lang="en-US" u="sng" dirty="0"/>
              <a:t>Filters</a:t>
            </a:r>
            <a:r>
              <a:rPr lang="en-US" dirty="0"/>
              <a:t> &gt; </a:t>
            </a:r>
            <a:r>
              <a:rPr lang="en-US" u="sng" dirty="0"/>
              <a:t>Filter mode := Custom</a:t>
            </a:r>
          </a:p>
          <a:p>
            <a:pPr marL="342900" lvl="0" indent="-342900">
              <a:spcBef>
                <a:spcPts val="0"/>
              </a:spcBef>
              <a:buFont typeface="Century Gothic"/>
              <a:buAutoNum type="arabicPeriod"/>
            </a:pPr>
            <a:r>
              <a:rPr lang="en-US" u="sng" dirty="0"/>
              <a:t>Home</a:t>
            </a:r>
            <a:r>
              <a:rPr lang="en-US" dirty="0"/>
              <a:t>  &gt; </a:t>
            </a:r>
            <a:r>
              <a:rPr lang="en-US" u="sng" dirty="0"/>
              <a:t>Config</a:t>
            </a:r>
            <a:r>
              <a:rPr lang="en-US" dirty="0"/>
              <a:t> &gt; </a:t>
            </a:r>
            <a:r>
              <a:rPr lang="en-US" u="sng" dirty="0"/>
              <a:t>Port A</a:t>
            </a:r>
            <a:r>
              <a:rPr lang="en-US" dirty="0"/>
              <a:t> &gt; </a:t>
            </a:r>
            <a:r>
              <a:rPr lang="en-US" u="sng" dirty="0"/>
              <a:t>Filters</a:t>
            </a:r>
            <a:r>
              <a:rPr lang="en-US" dirty="0"/>
              <a:t> &gt; </a:t>
            </a:r>
            <a:r>
              <a:rPr lang="en-US" u="sng" dirty="0"/>
              <a:t>Filter A1</a:t>
            </a:r>
            <a:r>
              <a:rPr lang="en-US" dirty="0"/>
              <a:t> &gt; </a:t>
            </a:r>
            <a:r>
              <a:rPr lang="en-US" u="sng" dirty="0"/>
              <a:t>Protocol</a:t>
            </a:r>
            <a:r>
              <a:rPr lang="en-US" dirty="0"/>
              <a:t> := </a:t>
            </a:r>
            <a:r>
              <a:rPr lang="es-ES" i="1" dirty="0"/>
              <a:t>GOOSE</a:t>
            </a:r>
          </a:p>
          <a:p>
            <a:pPr marL="342900" lvl="0" indent="-342900">
              <a:spcBef>
                <a:spcPts val="0"/>
              </a:spcBef>
              <a:buFont typeface="Century Gothic"/>
              <a:buAutoNum type="arabicPeriod"/>
            </a:pPr>
            <a:r>
              <a:rPr lang="en-US" dirty="0"/>
              <a:t>You can see all the filter by pressing in Summary tap</a:t>
            </a:r>
          </a:p>
          <a:p>
            <a:pPr marL="342900" lvl="0" indent="-342900">
              <a:spcBef>
                <a:spcPts val="0"/>
              </a:spcBef>
              <a:buFont typeface="Century Gothic"/>
              <a:buAutoNum type="arabicPeriod"/>
            </a:pPr>
            <a:r>
              <a:rPr lang="en-US" dirty="0"/>
              <a:t>See GOOSE filter in the 1</a:t>
            </a:r>
            <a:r>
              <a:rPr lang="en-US" baseline="30000" dirty="0"/>
              <a:t>st</a:t>
            </a:r>
            <a:r>
              <a:rPr lang="en-US" dirty="0"/>
              <a:t> position</a:t>
            </a:r>
          </a:p>
          <a:p>
            <a:pPr marL="342900" lvl="0" indent="-342900">
              <a:spcBef>
                <a:spcPts val="0"/>
              </a:spcBef>
              <a:buFont typeface="Century Gothic"/>
              <a:buAutoNum type="arabicPeriod"/>
            </a:pPr>
            <a:r>
              <a:rPr lang="en-US" dirty="0"/>
              <a:t>You can select and display the rest of the filters</a:t>
            </a:r>
          </a:p>
          <a:p>
            <a:pPr marL="342900" lvl="0" indent="-342900">
              <a:spcBef>
                <a:spcPts val="0"/>
              </a:spcBef>
              <a:buFont typeface="Century Gothic"/>
              <a:buAutoNum type="arabicPeriod" startAt="2"/>
            </a:pPr>
            <a:endParaRPr lang="es-ES" i="1" dirty="0"/>
          </a:p>
          <a:p>
            <a:pPr marL="342900" lvl="0" indent="-342900">
              <a:spcBef>
                <a:spcPts val="0"/>
              </a:spcBef>
              <a:buFont typeface="Century Gothic"/>
              <a:buAutoNum type="arabicPeriod" startAt="2"/>
            </a:pPr>
            <a:endParaRPr dirty="0"/>
          </a:p>
          <a:p>
            <a:pPr marL="0" lvl="0" indent="0">
              <a:buNone/>
            </a:pPr>
            <a:br>
              <a:rPr lang="en-US" dirty="0"/>
            </a:br>
            <a:endParaRPr dirty="0"/>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Enable filter for  </a:t>
            </a:r>
            <a:r>
              <a:rPr lang="en-US" b="1" dirty="0"/>
              <a:t>GOOSE </a:t>
            </a:r>
            <a:r>
              <a:rPr lang="en-US" dirty="0"/>
              <a:t>protocol</a:t>
            </a:r>
            <a:endParaRPr dirty="0"/>
          </a:p>
        </p:txBody>
      </p:sp>
      <p:grpSp>
        <p:nvGrpSpPr>
          <p:cNvPr id="912" name="Google Shape;912;p8"/>
          <p:cNvGrpSpPr/>
          <p:nvPr/>
        </p:nvGrpSpPr>
        <p:grpSpPr>
          <a:xfrm>
            <a:off x="1358708" y="2179014"/>
            <a:ext cx="752871" cy="712130"/>
            <a:chOff x="1627051" y="1351168"/>
            <a:chExt cx="752871" cy="712130"/>
          </a:xfrm>
        </p:grpSpPr>
        <p:pic>
          <p:nvPicPr>
            <p:cNvPr id="913"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27" name="Google Shape;912;p8"/>
          <p:cNvGrpSpPr/>
          <p:nvPr/>
        </p:nvGrpSpPr>
        <p:grpSpPr>
          <a:xfrm>
            <a:off x="-109402" y="1213819"/>
            <a:ext cx="752871" cy="712130"/>
            <a:chOff x="1627051" y="1351168"/>
            <a:chExt cx="752871" cy="712130"/>
          </a:xfrm>
        </p:grpSpPr>
        <p:pic>
          <p:nvPicPr>
            <p:cNvPr id="28"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2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2</a:t>
              </a:r>
              <a:endParaRPr sz="1200" dirty="0">
                <a:solidFill>
                  <a:srgbClr val="3E1FF5"/>
                </a:solidFill>
                <a:latin typeface="Arial"/>
                <a:ea typeface="Arial"/>
                <a:cs typeface="Arial"/>
                <a:sym typeface="Arial"/>
              </a:endParaRPr>
            </a:p>
          </p:txBody>
        </p:sp>
      </p:grpSp>
      <p:grpSp>
        <p:nvGrpSpPr>
          <p:cNvPr id="30" name="Google Shape;975;p12"/>
          <p:cNvGrpSpPr/>
          <p:nvPr/>
        </p:nvGrpSpPr>
        <p:grpSpPr>
          <a:xfrm>
            <a:off x="4631287" y="756984"/>
            <a:ext cx="661687" cy="583930"/>
            <a:chOff x="868104" y="811372"/>
            <a:chExt cx="661687" cy="583930"/>
          </a:xfrm>
        </p:grpSpPr>
        <p:pic>
          <p:nvPicPr>
            <p:cNvPr id="31" name="Google Shape;976;p12"/>
            <p:cNvPicPr preferRelativeResize="0"/>
            <p:nvPr/>
          </p:nvPicPr>
          <p:blipFill rotWithShape="1">
            <a:blip r:embed="rId6">
              <a:alphaModFix/>
            </a:blip>
            <a:srcRect/>
            <a:stretch/>
          </p:blipFill>
          <p:spPr>
            <a:xfrm>
              <a:off x="868104" y="952656"/>
              <a:ext cx="661687" cy="442646"/>
            </a:xfrm>
            <a:prstGeom prst="rect">
              <a:avLst/>
            </a:prstGeom>
            <a:noFill/>
            <a:ln>
              <a:noFill/>
            </a:ln>
          </p:spPr>
        </p:pic>
        <p:sp>
          <p:nvSpPr>
            <p:cNvPr id="32"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3</a:t>
              </a:r>
              <a:endParaRPr dirty="0"/>
            </a:p>
          </p:txBody>
        </p:sp>
      </p:grpSp>
      <p:grpSp>
        <p:nvGrpSpPr>
          <p:cNvPr id="33" name="Google Shape;912;p8"/>
          <p:cNvGrpSpPr/>
          <p:nvPr/>
        </p:nvGrpSpPr>
        <p:grpSpPr>
          <a:xfrm>
            <a:off x="4962131" y="1455399"/>
            <a:ext cx="752871" cy="712130"/>
            <a:chOff x="1627051" y="1351168"/>
            <a:chExt cx="752871" cy="712130"/>
          </a:xfrm>
        </p:grpSpPr>
        <p:pic>
          <p:nvPicPr>
            <p:cNvPr id="34"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35"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2</a:t>
              </a:r>
              <a:endParaRPr sz="1200" dirty="0">
                <a:solidFill>
                  <a:srgbClr val="3E1FF5"/>
                </a:solidFill>
                <a:latin typeface="Arial"/>
                <a:ea typeface="Arial"/>
                <a:cs typeface="Arial"/>
                <a:sym typeface="Arial"/>
              </a:endParaRPr>
            </a:p>
          </p:txBody>
        </p:sp>
      </p:grpSp>
      <p:sp>
        <p:nvSpPr>
          <p:cNvPr id="36" name="Google Shape;1057;p16"/>
          <p:cNvSpPr/>
          <p:nvPr/>
        </p:nvSpPr>
        <p:spPr>
          <a:xfrm>
            <a:off x="4623659" y="2133660"/>
            <a:ext cx="517718" cy="350141"/>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37" name="Google Shape;1057;p16"/>
          <p:cNvSpPr/>
          <p:nvPr/>
        </p:nvSpPr>
        <p:spPr>
          <a:xfrm>
            <a:off x="4673621" y="1548874"/>
            <a:ext cx="142513" cy="183228"/>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50391"/>
            <a:ext cx="3600000" cy="2144144"/>
          </a:xfrm>
          <a:prstGeom prst="rect">
            <a:avLst/>
          </a:prstGeom>
          <a:ln>
            <a:noFill/>
          </a:ln>
          <a:effectLst>
            <a:outerShdw blurRad="190500" algn="tl" rotWithShape="0">
              <a:srgbClr val="000000">
                <a:alpha val="70000"/>
              </a:srgbClr>
            </a:outerShdw>
          </a:effectLst>
        </p:spPr>
      </p:pic>
      <p:sp>
        <p:nvSpPr>
          <p:cNvPr id="2" name="Text Placeholder 1"/>
          <p:cNvSpPr>
            <a:spLocks noGrp="1"/>
          </p:cNvSpPr>
          <p:nvPr>
            <p:ph type="body" idx="1"/>
          </p:nvPr>
        </p:nvSpPr>
        <p:spPr>
          <a:xfrm>
            <a:off x="220717" y="4035972"/>
            <a:ext cx="8784545" cy="2345356"/>
          </a:xfrm>
        </p:spPr>
        <p:txBody>
          <a:bodyPr/>
          <a:lstStyle/>
          <a:p>
            <a:pPr marL="131445" indent="0">
              <a:buNone/>
            </a:pPr>
            <a:r>
              <a:rPr lang="en-US" dirty="0"/>
              <a:t>This option could be useful in some testing scenarios it may be difficult to know in advance the value of the GOOSE field to be used for analysis to retrieve information about active flows identified by their data of interest.</a:t>
            </a:r>
          </a:p>
          <a:p>
            <a:pPr marL="474345" indent="-342900">
              <a:buFont typeface="+mj-lt"/>
              <a:buAutoNum type="arabicPeriod"/>
            </a:pPr>
            <a:r>
              <a:rPr lang="en-US" u="sng" dirty="0"/>
              <a:t>Test</a:t>
            </a:r>
            <a:r>
              <a:rPr lang="en-US" dirty="0"/>
              <a:t> &gt; </a:t>
            </a:r>
            <a:r>
              <a:rPr lang="en-US" u="sng" dirty="0"/>
              <a:t>Protocol analysis </a:t>
            </a:r>
            <a:r>
              <a:rPr lang="en-US" dirty="0"/>
              <a:t>&gt; </a:t>
            </a:r>
            <a:r>
              <a:rPr lang="en-US" u="sng" dirty="0"/>
              <a:t>GOOSE</a:t>
            </a:r>
            <a:r>
              <a:rPr lang="en-US" dirty="0"/>
              <a:t> &gt; </a:t>
            </a:r>
            <a:r>
              <a:rPr lang="en-US" u="sng" dirty="0"/>
              <a:t>Filter/Discovery</a:t>
            </a:r>
            <a:r>
              <a:rPr lang="en-US" dirty="0"/>
              <a:t> := </a:t>
            </a:r>
            <a:r>
              <a:rPr lang="en-US" i="1" dirty="0" err="1"/>
              <a:t>GoCB</a:t>
            </a:r>
            <a:r>
              <a:rPr lang="en-US" i="1" dirty="0"/>
              <a:t> | </a:t>
            </a:r>
            <a:r>
              <a:rPr lang="en-US" i="1" dirty="0" err="1"/>
              <a:t>GoId</a:t>
            </a:r>
            <a:r>
              <a:rPr lang="en-US" i="1" dirty="0"/>
              <a:t> | </a:t>
            </a:r>
            <a:r>
              <a:rPr lang="en-US" i="1" dirty="0" err="1"/>
              <a:t>DataSet</a:t>
            </a:r>
            <a:endParaRPr lang="en-US" i="1" dirty="0"/>
          </a:p>
          <a:p>
            <a:pPr marL="474345" indent="-342900">
              <a:buFont typeface="+mj-lt"/>
              <a:buAutoNum type="arabicPeriod"/>
            </a:pPr>
            <a:r>
              <a:rPr lang="en-US" u="sng" dirty="0"/>
              <a:t>Test</a:t>
            </a:r>
            <a:r>
              <a:rPr lang="en-US" dirty="0"/>
              <a:t> &gt; </a:t>
            </a:r>
            <a:r>
              <a:rPr lang="en-US" u="sng" dirty="0"/>
              <a:t>Protocol analysis </a:t>
            </a:r>
            <a:r>
              <a:rPr lang="en-US" dirty="0"/>
              <a:t>&gt; </a:t>
            </a:r>
            <a:r>
              <a:rPr lang="en-US" u="sng" dirty="0"/>
              <a:t>GOOSE</a:t>
            </a:r>
            <a:r>
              <a:rPr lang="en-US" dirty="0"/>
              <a:t> &gt; </a:t>
            </a:r>
            <a:r>
              <a:rPr lang="en-US" u="sng" dirty="0"/>
              <a:t>Discovery</a:t>
            </a:r>
            <a:r>
              <a:rPr lang="en-US" dirty="0"/>
              <a:t> &gt; </a:t>
            </a:r>
            <a:r>
              <a:rPr lang="en-US" u="sng" dirty="0"/>
              <a:t>Start</a:t>
            </a:r>
            <a:r>
              <a:rPr lang="en-US" dirty="0"/>
              <a:t> </a:t>
            </a:r>
          </a:p>
          <a:p>
            <a:pPr marL="131445" indent="0">
              <a:buNone/>
            </a:pPr>
            <a:endParaRPr lang="en-US" dirty="0"/>
          </a:p>
          <a:p>
            <a:pPr marL="474345" indent="-342900">
              <a:buFont typeface="+mj-lt"/>
              <a:buAutoNum type="arabicPeriod"/>
            </a:pPr>
            <a:endParaRPr lang="en-US" dirty="0"/>
          </a:p>
          <a:p>
            <a:pPr marL="474345" indent="-342900">
              <a:buFont typeface="+mj-lt"/>
              <a:buAutoNum type="arabicPeriod"/>
            </a:pPr>
            <a:endParaRPr lang="en-US" u="sng" dirty="0"/>
          </a:p>
          <a:p>
            <a:pPr marL="474345" indent="-342900">
              <a:buFont typeface="+mj-lt"/>
              <a:buAutoNum type="arabicPeriod"/>
            </a:pPr>
            <a:endParaRPr lang="en-US" i="1" u="sng" dirty="0"/>
          </a:p>
          <a:p>
            <a:pPr marL="474345" indent="-342900">
              <a:buFont typeface="+mj-lt"/>
              <a:buAutoNum type="arabicPeriod"/>
            </a:pPr>
            <a:endParaRPr lang="en-US" i="1" dirty="0"/>
          </a:p>
          <a:p>
            <a:pPr marL="131445" indent="0">
              <a:buNone/>
            </a:pPr>
            <a:endParaRPr lang="en-US" dirty="0"/>
          </a:p>
        </p:txBody>
      </p:sp>
      <p:sp>
        <p:nvSpPr>
          <p:cNvPr id="3" name="Title 2"/>
          <p:cNvSpPr>
            <a:spLocks noGrp="1"/>
          </p:cNvSpPr>
          <p:nvPr>
            <p:ph type="title"/>
          </p:nvPr>
        </p:nvSpPr>
        <p:spPr/>
        <p:txBody>
          <a:bodyPr/>
          <a:lstStyle/>
          <a:p>
            <a:r>
              <a:rPr lang="en-US" dirty="0"/>
              <a:t>Scan the network</a:t>
            </a:r>
          </a:p>
        </p:txBody>
      </p:sp>
      <p:grpSp>
        <p:nvGrpSpPr>
          <p:cNvPr id="8" name="Google Shape;912;p8"/>
          <p:cNvGrpSpPr/>
          <p:nvPr/>
        </p:nvGrpSpPr>
        <p:grpSpPr>
          <a:xfrm>
            <a:off x="943195" y="1854830"/>
            <a:ext cx="752871" cy="712130"/>
            <a:chOff x="1627051" y="1351168"/>
            <a:chExt cx="752871" cy="712130"/>
          </a:xfrm>
        </p:grpSpPr>
        <p:pic>
          <p:nvPicPr>
            <p:cNvPr id="9"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0"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4" name="Google Shape;912;p8"/>
          <p:cNvGrpSpPr/>
          <p:nvPr/>
        </p:nvGrpSpPr>
        <p:grpSpPr>
          <a:xfrm>
            <a:off x="953496" y="2002538"/>
            <a:ext cx="752871" cy="712130"/>
            <a:chOff x="1627051" y="1351168"/>
            <a:chExt cx="752871" cy="712130"/>
          </a:xfrm>
        </p:grpSpPr>
        <p:pic>
          <p:nvPicPr>
            <p:cNvPr id="15"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6"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7" name="Google Shape;912;p8"/>
          <p:cNvGrpSpPr/>
          <p:nvPr/>
        </p:nvGrpSpPr>
        <p:grpSpPr>
          <a:xfrm>
            <a:off x="967034" y="2147320"/>
            <a:ext cx="752871" cy="712130"/>
            <a:chOff x="1627051" y="1351168"/>
            <a:chExt cx="752871" cy="712130"/>
          </a:xfrm>
        </p:grpSpPr>
        <p:pic>
          <p:nvPicPr>
            <p:cNvPr id="18"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sz="1200" dirty="0">
                <a:solidFill>
                  <a:srgbClr val="3E1FF5"/>
                </a:solidFill>
                <a:latin typeface="Arial"/>
                <a:ea typeface="Arial"/>
                <a:cs typeface="Arial"/>
                <a:sym typeface="Arial"/>
              </a:endParaRPr>
            </a:p>
          </p:txBody>
        </p:sp>
      </p:grpSp>
      <p:pic>
        <p:nvPicPr>
          <p:cNvPr id="20" name="Picture 19"/>
          <p:cNvPicPr>
            <a:picLocks noChangeAspect="1"/>
          </p:cNvPicPr>
          <p:nvPr/>
        </p:nvPicPr>
        <p:blipFill>
          <a:blip r:embed="rId4"/>
          <a:stretch>
            <a:fillRect/>
          </a:stretch>
        </p:blipFill>
        <p:spPr>
          <a:xfrm>
            <a:off x="3193167" y="1354874"/>
            <a:ext cx="3600000" cy="2137613"/>
          </a:xfrm>
          <a:prstGeom prst="rect">
            <a:avLst/>
          </a:prstGeom>
          <a:ln>
            <a:noFill/>
          </a:ln>
          <a:effectLst>
            <a:outerShdw blurRad="190500" algn="tl" rotWithShape="0">
              <a:srgbClr val="000000">
                <a:alpha val="70000"/>
              </a:srgbClr>
            </a:outerShdw>
          </a:effectLst>
        </p:spPr>
      </p:pic>
      <p:grpSp>
        <p:nvGrpSpPr>
          <p:cNvPr id="21" name="Google Shape;912;p8"/>
          <p:cNvGrpSpPr/>
          <p:nvPr/>
        </p:nvGrpSpPr>
        <p:grpSpPr>
          <a:xfrm>
            <a:off x="5868737" y="2421563"/>
            <a:ext cx="591940" cy="481667"/>
            <a:chOff x="1707517" y="1467106"/>
            <a:chExt cx="591940" cy="481667"/>
          </a:xfrm>
        </p:grpSpPr>
        <p:pic>
          <p:nvPicPr>
            <p:cNvPr id="22"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23"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pic>
        <p:nvPicPr>
          <p:cNvPr id="24" name="Picture 23"/>
          <p:cNvPicPr>
            <a:picLocks noChangeAspect="1"/>
          </p:cNvPicPr>
          <p:nvPr/>
        </p:nvPicPr>
        <p:blipFill>
          <a:blip r:embed="rId5"/>
          <a:stretch>
            <a:fillRect/>
          </a:stretch>
        </p:blipFill>
        <p:spPr>
          <a:xfrm>
            <a:off x="5544000" y="1662001"/>
            <a:ext cx="3600000" cy="2138400"/>
          </a:xfrm>
          <a:prstGeom prst="rect">
            <a:avLst/>
          </a:prstGeom>
          <a:ln>
            <a:noFill/>
          </a:ln>
          <a:effectLst>
            <a:outerShdw blurRad="190500" algn="tl" rotWithShape="0">
              <a:srgbClr val="000000">
                <a:alpha val="70000"/>
              </a:srgbClr>
            </a:outerShdw>
          </a:effectLst>
        </p:spPr>
      </p:pic>
      <p:grpSp>
        <p:nvGrpSpPr>
          <p:cNvPr id="25" name="Google Shape;912;p8"/>
          <p:cNvGrpSpPr/>
          <p:nvPr/>
        </p:nvGrpSpPr>
        <p:grpSpPr>
          <a:xfrm>
            <a:off x="4241831" y="2358603"/>
            <a:ext cx="752871" cy="712130"/>
            <a:chOff x="1627051" y="1351168"/>
            <a:chExt cx="752871" cy="712130"/>
          </a:xfrm>
        </p:grpSpPr>
        <p:pic>
          <p:nvPicPr>
            <p:cNvPr id="26"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27"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grpSp>
        <p:nvGrpSpPr>
          <p:cNvPr id="28" name="Google Shape;912;p8"/>
          <p:cNvGrpSpPr/>
          <p:nvPr/>
        </p:nvGrpSpPr>
        <p:grpSpPr>
          <a:xfrm>
            <a:off x="6416731" y="3503127"/>
            <a:ext cx="752871" cy="712130"/>
            <a:chOff x="1627051" y="1351168"/>
            <a:chExt cx="752871" cy="712130"/>
          </a:xfrm>
        </p:grpSpPr>
        <p:pic>
          <p:nvPicPr>
            <p:cNvPr id="29"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30"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14228688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2191</Words>
  <Application>Microsoft Office PowerPoint</Application>
  <PresentationFormat>Presentación en pantalla (4:3)</PresentationFormat>
  <Paragraphs>342</Paragraphs>
  <Slides>21</Slides>
  <Notes>15</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21</vt:i4>
      </vt:variant>
    </vt:vector>
  </HeadingPairs>
  <TitlesOfParts>
    <vt:vector size="36" baseType="lpstr">
      <vt:lpstr>SimSun</vt:lpstr>
      <vt:lpstr>Arial</vt:lpstr>
      <vt:lpstr>Arial Black</vt:lpstr>
      <vt:lpstr>Calibri</vt:lpstr>
      <vt:lpstr>Calibri Light</vt:lpstr>
      <vt:lpstr>Century Gothic</vt:lpstr>
      <vt:lpstr>Franklin Gothic Medium</vt:lpstr>
      <vt:lpstr>Myriad Pro Cond</vt:lpstr>
      <vt:lpstr>Noto Sans Symbols</vt:lpstr>
      <vt:lpstr>Open Sans</vt:lpstr>
      <vt:lpstr>Times New Roman</vt:lpstr>
      <vt:lpstr>Verdana</vt:lpstr>
      <vt:lpstr>Wingdings</vt:lpstr>
      <vt:lpstr>Office Theme</vt:lpstr>
      <vt:lpstr>Custom Design</vt:lpstr>
      <vt:lpstr>Presentación de PowerPoint</vt:lpstr>
      <vt:lpstr>Zeus &amp; xGenius</vt:lpstr>
      <vt:lpstr>Interfaces &amp; time References</vt:lpstr>
      <vt:lpstr>The GOOSE protocol</vt:lpstr>
      <vt:lpstr>Connecting the fiber</vt:lpstr>
      <vt:lpstr>Hands-on to GOOSE protocol analyisis</vt:lpstr>
      <vt:lpstr>Presentación de PowerPoint</vt:lpstr>
      <vt:lpstr>Enable filter for  GOOSE protocol</vt:lpstr>
      <vt:lpstr>Scan the network</vt:lpstr>
      <vt:lpstr>Discovery process </vt:lpstr>
      <vt:lpstr>Enable the Traffic capture</vt:lpstr>
      <vt:lpstr>Capture control</vt:lpstr>
      <vt:lpstr>Protocol Analysis</vt:lpstr>
      <vt:lpstr>Event logger enable</vt:lpstr>
      <vt:lpstr>Configuring the Event Logger</vt:lpstr>
      <vt:lpstr>Display the logs</vt:lpstr>
      <vt:lpstr>Event logger results</vt:lpstr>
      <vt:lpstr>Scaling the trace</vt:lpstr>
      <vt:lpstr>Exporting Logs</vt:lpstr>
      <vt:lpstr>Glossary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Pepe Caballero</dc:creator>
  <cp:lastModifiedBy>Jose Caballero</cp:lastModifiedBy>
  <cp:revision>41</cp:revision>
  <dcterms:created xsi:type="dcterms:W3CDTF">1601-01-01T00:00:00Z</dcterms:created>
  <dcterms:modified xsi:type="dcterms:W3CDTF">2024-01-23T18:03:20Z</dcterms:modified>
</cp:coreProperties>
</file>