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3"/>
  </p:notesMasterIdLst>
  <p:sldIdLst>
    <p:sldId id="256" r:id="rId3"/>
    <p:sldId id="257" r:id="rId4"/>
    <p:sldId id="258" r:id="rId5"/>
    <p:sldId id="282" r:id="rId6"/>
    <p:sldId id="259" r:id="rId7"/>
    <p:sldId id="260" r:id="rId8"/>
    <p:sldId id="283" r:id="rId9"/>
    <p:sldId id="284" r:id="rId10"/>
    <p:sldId id="297" r:id="rId11"/>
    <p:sldId id="296" r:id="rId12"/>
    <p:sldId id="285" r:id="rId13"/>
    <p:sldId id="298" r:id="rId14"/>
    <p:sldId id="294" r:id="rId15"/>
    <p:sldId id="291" r:id="rId16"/>
    <p:sldId id="292" r:id="rId17"/>
    <p:sldId id="293" r:id="rId18"/>
    <p:sldId id="290" r:id="rId19"/>
    <p:sldId id="295" r:id="rId20"/>
    <p:sldId id="274" r:id="rId21"/>
    <p:sldId id="276" r:id="rId22"/>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7" d="100"/>
          <a:sy n="87" d="100"/>
        </p:scale>
        <p:origin x="1092" y="7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54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6" name="Straight Connector 15"/>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yriad Pro" panose="020B0503030403020204" pitchFamily="34" charset="0"/>
              </a:defRPr>
            </a:lvl1pPr>
          </a:lstStyle>
          <a:p>
            <a:r>
              <a:rPr lang="en-US" dirty="0"/>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a:t>
            </a:fld>
            <a:endParaRPr lang="en-US" dirty="0">
              <a:solidFill>
                <a:schemeClr val="bg1"/>
              </a:solidFill>
            </a:endParaRPr>
          </a:p>
        </p:txBody>
      </p:sp>
      <p:cxnSp>
        <p:nvCxnSpPr>
          <p:cNvPr id="4" name="Straight Connector 3"/>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7" name="Straight Connector 16"/>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8" name="Straight Connector 17"/>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20989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u="sng" kern="1200" dirty="0">
                <a:solidFill>
                  <a:srgbClr val="1F4E79"/>
                </a:solidFill>
                <a:latin typeface="Myriad Pro Cond" panose="020B0506030403020204" pitchFamily="34" charset="0"/>
                <a:ea typeface="SimSun" pitchFamily="2" charset="-122"/>
                <a:cs typeface="+mn-cs"/>
                <a:sym typeface="Open Sans"/>
              </a:rPr>
              <a:t>Ethernet Traffic</a:t>
            </a:r>
            <a:r>
              <a:rPr lang="en-US" sz="3200" kern="1200" dirty="0">
                <a:solidFill>
                  <a:srgbClr val="1F4E79"/>
                </a:solidFill>
                <a:latin typeface="Myriad Pro Cond" panose="020B0506030403020204" pitchFamily="34" charset="0"/>
                <a:ea typeface="SimSun" pitchFamily="2" charset="-122"/>
                <a:cs typeface="+mn-cs"/>
                <a:sym typeface="Open Sans"/>
              </a:rPr>
              <a:t> testing with </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2.3.13</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8" name="Google Shape;58;p1" descr="ALBEDO Telecom"/>
          <p:cNvPicPr preferRelativeResize="0"/>
          <p:nvPr/>
        </p:nvPicPr>
        <p:blipFill rotWithShape="1">
          <a:blip r:embed="rId7">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Ethernet </a:t>
            </a:r>
            <a:r>
              <a:rPr lang="en-US" sz="6600" b="1" dirty="0">
                <a:solidFill>
                  <a:schemeClr val="tx1"/>
                </a:solidFill>
                <a:latin typeface="Myriad Pro Cond" panose="020B0506030403020204" pitchFamily="34" charset="0"/>
              </a:rPr>
              <a:t> </a:t>
            </a:r>
            <a:r>
              <a:rPr lang="en-US" sz="6600" b="1" dirty="0">
                <a:solidFill>
                  <a:srgbClr val="FF0000"/>
                </a:solidFill>
                <a:latin typeface="Myriad Pro Cond" panose="020B0506030403020204" pitchFamily="34" charset="0"/>
              </a:rPr>
              <a:t>Traffic </a:t>
            </a:r>
            <a:r>
              <a:rPr lang="en-US" sz="6600" b="1" dirty="0">
                <a:solidFill>
                  <a:schemeClr val="tx1"/>
                </a:solidFill>
                <a:latin typeface="Myriad Pro Cond" panose="020B0506030403020204" pitchFamily="34" charset="0"/>
              </a:rPr>
              <a:t> </a:t>
            </a:r>
            <a:r>
              <a:rPr lang="en-US" sz="6600" dirty="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750465"/>
            <a:ext cx="8220075" cy="2750345"/>
          </a:xfrm>
        </p:spPr>
        <p:txBody>
          <a:bodyPr/>
          <a:lstStyle/>
          <a:p>
            <a:pPr marL="131445" indent="0">
              <a:buNone/>
            </a:pPr>
            <a:r>
              <a:rPr lang="en-US" dirty="0"/>
              <a:t>The tester can generate up to 8 traffic flows simultaneously, set up the 1</a:t>
            </a:r>
            <a:r>
              <a:rPr lang="en-US" baseline="30000" dirty="0"/>
              <a:t>st</a:t>
            </a:r>
            <a:r>
              <a:rPr lang="en-US" dirty="0"/>
              <a:t> one:</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 </a:t>
            </a:r>
            <a:r>
              <a:rPr lang="en-US" i="1" dirty="0"/>
              <a:t>Ramp</a:t>
            </a:r>
          </a:p>
          <a:p>
            <a:pPr marL="131445" indent="0">
              <a:buNone/>
            </a:pPr>
            <a:r>
              <a:rPr lang="en-US" dirty="0"/>
              <a:t>Configure the bandwidth parameters:</a:t>
            </a:r>
          </a:p>
          <a:p>
            <a:pPr marL="474345" indent="-342900">
              <a:buFont typeface="+mj-lt"/>
              <a:buAutoNum type="arabicPeriod" startAt="2"/>
            </a:pPr>
            <a:r>
              <a:rPr lang="en-US" u="sng" dirty="0"/>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&gt; </a:t>
            </a:r>
            <a:r>
              <a:rPr lang="en-US" u="sng" dirty="0" err="1"/>
              <a:t>Trasmission</a:t>
            </a:r>
            <a:r>
              <a:rPr lang="en-US" u="sng" dirty="0"/>
              <a:t> rate</a:t>
            </a:r>
            <a:r>
              <a:rPr lang="en-US" dirty="0"/>
              <a:t> :=</a:t>
            </a:r>
            <a:br>
              <a:rPr lang="en-US" dirty="0"/>
            </a:br>
            <a:r>
              <a:rPr lang="en-US" dirty="0"/>
              <a:t>[</a:t>
            </a:r>
            <a:r>
              <a:rPr lang="en-US" i="1" dirty="0"/>
              <a:t>Rate </a:t>
            </a:r>
            <a:r>
              <a:rPr lang="en-US" i="1" dirty="0" err="1"/>
              <a:t>fr</a:t>
            </a:r>
            <a:r>
              <a:rPr lang="en-US" i="1" dirty="0"/>
              <a:t>/s | Rate (Mb/s) | Rate (%) …</a:t>
            </a:r>
            <a:r>
              <a:rPr lang="en-US" dirty="0"/>
              <a:t>]</a:t>
            </a:r>
          </a:p>
          <a:p>
            <a:pPr marL="474345" indent="-342900">
              <a:buFont typeface="+mj-lt"/>
              <a:buAutoNum type="arabicPeriod" startAt="2"/>
            </a:pPr>
            <a:r>
              <a:rPr lang="en-US" dirty="0"/>
              <a:t>You can also program a payload for </a:t>
            </a:r>
            <a:r>
              <a:rPr lang="en-US" dirty="0" err="1"/>
              <a:t>instace</a:t>
            </a:r>
            <a:r>
              <a:rPr lang="en-US" dirty="0"/>
              <a:t> a PRBS:</a:t>
            </a:r>
            <a:br>
              <a:rPr lang="en-US" dirty="0"/>
            </a:br>
            <a:r>
              <a:rPr lang="en-US" u="sng" dirty="0" err="1"/>
              <a:t>Config</a:t>
            </a:r>
            <a:r>
              <a:rPr lang="en-US" dirty="0"/>
              <a:t> &gt; </a:t>
            </a:r>
            <a:r>
              <a:rPr lang="en-US" u="sng" dirty="0"/>
              <a:t>Port A</a:t>
            </a:r>
            <a:r>
              <a:rPr lang="en-US" dirty="0"/>
              <a:t> &gt; </a:t>
            </a:r>
            <a:r>
              <a:rPr lang="en-US" u="sng" dirty="0"/>
              <a:t>Payload type</a:t>
            </a:r>
            <a:r>
              <a:rPr lang="en-US" dirty="0"/>
              <a:t> := </a:t>
            </a:r>
            <a:r>
              <a:rPr lang="en-US" i="1" dirty="0"/>
              <a:t>BERT</a:t>
            </a:r>
            <a:br>
              <a:rPr lang="en-US" i="1" dirty="0"/>
            </a:br>
            <a:r>
              <a:rPr lang="en-US" u="sng" dirty="0" err="1"/>
              <a:t>Config</a:t>
            </a:r>
            <a:r>
              <a:rPr lang="en-US" dirty="0"/>
              <a:t> &gt; </a:t>
            </a:r>
            <a:r>
              <a:rPr lang="en-US" u="sng" dirty="0"/>
              <a:t>Port A</a:t>
            </a:r>
            <a:r>
              <a:rPr lang="en-US" dirty="0"/>
              <a:t> &gt; </a:t>
            </a:r>
            <a:r>
              <a:rPr lang="en-US" u="sng" dirty="0"/>
              <a:t>BERT patterns</a:t>
            </a:r>
            <a:r>
              <a:rPr lang="en-US" dirty="0"/>
              <a:t> := </a:t>
            </a:r>
            <a:r>
              <a:rPr lang="en-US" i="1" dirty="0"/>
              <a:t>ITU PBS 2^11</a:t>
            </a:r>
          </a:p>
          <a:p>
            <a:pPr marL="131445" indent="0">
              <a:buNone/>
            </a:pPr>
            <a:endParaRPr lang="en-US" i="1" dirty="0"/>
          </a:p>
        </p:txBody>
      </p:sp>
      <p:sp>
        <p:nvSpPr>
          <p:cNvPr id="3" name="Title 2"/>
          <p:cNvSpPr>
            <a:spLocks noGrp="1"/>
          </p:cNvSpPr>
          <p:nvPr>
            <p:ph type="title"/>
          </p:nvPr>
        </p:nvSpPr>
        <p:spPr/>
        <p:txBody>
          <a:bodyPr/>
          <a:lstStyle/>
          <a:p>
            <a:r>
              <a:rPr lang="en-US" dirty="0"/>
              <a:t>Configure Traffic Profile</a:t>
            </a:r>
          </a:p>
        </p:txBody>
      </p:sp>
      <p:pic>
        <p:nvPicPr>
          <p:cNvPr id="4" name="Picture 3"/>
          <p:cNvPicPr>
            <a:picLocks noChangeAspect="1"/>
          </p:cNvPicPr>
          <p:nvPr/>
        </p:nvPicPr>
        <p:blipFill>
          <a:blip r:embed="rId3"/>
          <a:stretch>
            <a:fillRect/>
          </a:stretch>
        </p:blipFill>
        <p:spPr>
          <a:xfrm>
            <a:off x="232406" y="1059556"/>
            <a:ext cx="4225583"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4730589" y="1059556"/>
            <a:ext cx="4216969"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7169161" y="2596816"/>
            <a:ext cx="752871" cy="712130"/>
            <a:chOff x="1627051" y="1351168"/>
            <a:chExt cx="752871" cy="712130"/>
          </a:xfrm>
        </p:grpSpPr>
        <p:pic>
          <p:nvPicPr>
            <p:cNvPr id="7"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9" name="Google Shape;1109;p19"/>
          <p:cNvGrpSpPr/>
          <p:nvPr/>
        </p:nvGrpSpPr>
        <p:grpSpPr>
          <a:xfrm>
            <a:off x="1374369" y="1557365"/>
            <a:ext cx="672405" cy="1358382"/>
            <a:chOff x="1776618" y="1671814"/>
            <a:chExt cx="672405" cy="1358382"/>
          </a:xfrm>
        </p:grpSpPr>
        <p:pic>
          <p:nvPicPr>
            <p:cNvPr id="10" name="Google Shape;1110;p19"/>
            <p:cNvPicPr preferRelativeResize="0"/>
            <p:nvPr/>
          </p:nvPicPr>
          <p:blipFill rotWithShape="1">
            <a:blip r:embed="rId5">
              <a:alphaModFix/>
            </a:blip>
            <a:srcRect/>
            <a:stretch/>
          </p:blipFill>
          <p:spPr>
            <a:xfrm rot="3596860">
              <a:off x="1912926" y="2494100"/>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98626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4751169" y="1346289"/>
            <a:ext cx="4209882"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457200" y="4332943"/>
            <a:ext cx="8220075" cy="2325031"/>
          </a:xfrm>
        </p:spPr>
        <p:txBody>
          <a:bodyPr/>
          <a:lstStyle/>
          <a:p>
            <a:pPr marL="474345" indent="-342900">
              <a:buFont typeface="+mj-lt"/>
              <a:buAutoNum type="arabicPeriod"/>
            </a:pPr>
            <a:r>
              <a:rPr lang="en-US" dirty="0"/>
              <a:t>You can spot the frame and the test profile configured at Filter A1 including the type of traffic to be generated at Port A including the flow, the Physical layer, the Ethernet frame, MAC addresses, the PRBS generated, etc.</a:t>
            </a:r>
          </a:p>
          <a:p>
            <a:pPr marL="474345" indent="-342900">
              <a:buFont typeface="+mj-lt"/>
              <a:buAutoNum type="arabicPeriod"/>
            </a:pPr>
            <a:r>
              <a:rPr lang="en-US" dirty="0"/>
              <a:t>Press RUN to activate the traffic generation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Spot the Configuration</a:t>
            </a:r>
            <a:endParaRPr lang="en-US" b="1" dirty="0"/>
          </a:p>
        </p:txBody>
      </p:sp>
      <p:grpSp>
        <p:nvGrpSpPr>
          <p:cNvPr id="15" name="Group 14"/>
          <p:cNvGrpSpPr/>
          <p:nvPr/>
        </p:nvGrpSpPr>
        <p:grpSpPr>
          <a:xfrm>
            <a:off x="4502348" y="3578664"/>
            <a:ext cx="591940" cy="512485"/>
            <a:chOff x="1707517" y="1467106"/>
            <a:chExt cx="591940" cy="512485"/>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7" name="TextBox 16"/>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pic>
        <p:nvPicPr>
          <p:cNvPr id="31" name="Picture 30"/>
          <p:cNvPicPr>
            <a:picLocks noChangeAspect="1"/>
          </p:cNvPicPr>
          <p:nvPr/>
        </p:nvPicPr>
        <p:blipFill>
          <a:blip r:embed="rId4"/>
          <a:stretch>
            <a:fillRect/>
          </a:stretch>
        </p:blipFill>
        <p:spPr>
          <a:xfrm>
            <a:off x="189701" y="1324778"/>
            <a:ext cx="4278041" cy="2520000"/>
          </a:xfrm>
          <a:prstGeom prst="rect">
            <a:avLst/>
          </a:prstGeom>
          <a:ln>
            <a:noFill/>
          </a:ln>
          <a:effectLst>
            <a:outerShdw blurRad="190500" algn="tl" rotWithShape="0">
              <a:srgbClr val="000000">
                <a:alpha val="70000"/>
              </a:srgbClr>
            </a:outerShdw>
          </a:effectLst>
        </p:spPr>
      </p:pic>
      <p:sp>
        <p:nvSpPr>
          <p:cNvPr id="11" name="Google Shape;1057;p16"/>
          <p:cNvSpPr/>
          <p:nvPr/>
        </p:nvSpPr>
        <p:spPr>
          <a:xfrm>
            <a:off x="200573" y="1625994"/>
            <a:ext cx="1365425"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3" name="Google Shape;1057;p16"/>
          <p:cNvSpPr/>
          <p:nvPr/>
        </p:nvSpPr>
        <p:spPr>
          <a:xfrm>
            <a:off x="200574" y="3247816"/>
            <a:ext cx="318594" cy="14088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4" name="Google Shape;1057;p16"/>
          <p:cNvSpPr/>
          <p:nvPr/>
        </p:nvSpPr>
        <p:spPr>
          <a:xfrm>
            <a:off x="166361" y="2436872"/>
            <a:ext cx="1223064"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roup 27"/>
          <p:cNvGrpSpPr/>
          <p:nvPr/>
        </p:nvGrpSpPr>
        <p:grpSpPr>
          <a:xfrm>
            <a:off x="645025" y="720774"/>
            <a:ext cx="661687" cy="606314"/>
            <a:chOff x="2428577" y="851280"/>
            <a:chExt cx="661687" cy="606314"/>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0" name="TextBox 29"/>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spTree>
    <p:extLst>
      <p:ext uri="{BB962C8B-B14F-4D97-AF65-F5344CB8AC3E}">
        <p14:creationId xmlns:p14="http://schemas.microsoft.com/office/powerpoint/2010/main" val="390425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3845279"/>
            <a:ext cx="8220075" cy="2643831"/>
          </a:xfrm>
        </p:spPr>
        <p:txBody>
          <a:bodyPr/>
          <a:lstStyle/>
          <a:p>
            <a:pPr marL="131445" indent="0">
              <a:buNone/>
            </a:pPr>
            <a:r>
              <a:rPr lang="en-US" dirty="0"/>
              <a:t>You can see now if the connection was fine looking the autonegotiation: </a:t>
            </a:r>
          </a:p>
          <a:p>
            <a:pPr marL="474345" indent="-342900">
              <a:buFont typeface="+mj-lt"/>
              <a:buAutoNum type="arabicPeriod"/>
            </a:pPr>
            <a:r>
              <a:rPr lang="en-US" u="sng" dirty="0"/>
              <a:t>Results</a:t>
            </a:r>
            <a:r>
              <a:rPr lang="en-US" dirty="0"/>
              <a:t> &gt; </a:t>
            </a:r>
            <a:r>
              <a:rPr lang="en-US" u="sng" dirty="0"/>
              <a:t>Port A</a:t>
            </a:r>
            <a:r>
              <a:rPr lang="en-US" dirty="0"/>
              <a:t> &gt; </a:t>
            </a:r>
            <a:r>
              <a:rPr lang="en-US" u="sng" dirty="0"/>
              <a:t>Autonegotiation</a:t>
            </a:r>
          </a:p>
          <a:p>
            <a:pPr marL="474345" indent="-342900">
              <a:buFont typeface="+mj-lt"/>
              <a:buAutoNum type="arabicPeriod"/>
            </a:pPr>
            <a:r>
              <a:rPr lang="en-US" dirty="0"/>
              <a:t>Press LED symbol</a:t>
            </a:r>
          </a:p>
          <a:p>
            <a:pPr marL="474345" indent="-342900">
              <a:buFont typeface="+mj-lt"/>
              <a:buAutoNum type="arabicPeriod"/>
            </a:pPr>
            <a:r>
              <a:rPr lang="en-US" dirty="0"/>
              <a:t>Immediately the Rx and </a:t>
            </a:r>
            <a:r>
              <a:rPr lang="en-US" dirty="0" err="1"/>
              <a:t>Tx</a:t>
            </a:r>
            <a:r>
              <a:rPr lang="en-US" dirty="0"/>
              <a:t> LED will turn green indicating the generation and the reception of traffic</a:t>
            </a:r>
          </a:p>
          <a:p>
            <a:pPr marL="474345" indent="-342900">
              <a:buFont typeface="+mj-lt"/>
              <a:buAutoNum type="arabicPeriod"/>
            </a:pPr>
            <a:r>
              <a:rPr lang="en-US" dirty="0"/>
              <a:t>As you have selected a PRBS spot the LED indicating that the pattern is being received correctly</a:t>
            </a:r>
          </a:p>
          <a:p>
            <a:pPr marL="474345" indent="-342900">
              <a:buFont typeface="+mj-lt"/>
              <a:buAutoNum type="arabicPeriod"/>
            </a:pPr>
            <a:r>
              <a:rPr lang="en-US" dirty="0"/>
              <a:t>You can spot other results for instance some statistics regarding traffic:</a:t>
            </a:r>
            <a:br>
              <a:rPr lang="en-US" dirty="0"/>
            </a:br>
            <a:r>
              <a:rPr lang="en-US" u="sng" dirty="0"/>
              <a:t>Results</a:t>
            </a:r>
            <a:r>
              <a:rPr lang="en-US" dirty="0"/>
              <a:t> &gt; </a:t>
            </a:r>
            <a:r>
              <a:rPr lang="en-US" u="sng" dirty="0"/>
              <a:t>Port A</a:t>
            </a:r>
            <a:r>
              <a:rPr lang="en-US" dirty="0"/>
              <a:t> &gt; </a:t>
            </a:r>
            <a:r>
              <a:rPr lang="en-US" u="sng" dirty="0"/>
              <a:t>Bandwidth statistics</a:t>
            </a:r>
            <a:r>
              <a:rPr lang="en-US" dirty="0"/>
              <a:t> &gt; </a:t>
            </a:r>
            <a:r>
              <a:rPr lang="en-US" u="sng" dirty="0"/>
              <a:t>General statistics</a:t>
            </a:r>
          </a:p>
          <a:p>
            <a:pPr marL="474345" indent="-342900">
              <a:buFont typeface="+mj-lt"/>
              <a:buAutoNum type="arabicPeriod"/>
            </a:pPr>
            <a:endParaRPr lang="en-US" dirty="0"/>
          </a:p>
          <a:p>
            <a:pPr marL="474345" indent="-342900">
              <a:buFont typeface="+mj-lt"/>
              <a:buAutoNum type="arabicPeriod"/>
            </a:pPr>
            <a:endParaRPr lang="en-US"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pic>
        <p:nvPicPr>
          <p:cNvPr id="8" name="Picture 7"/>
          <p:cNvPicPr>
            <a:picLocks noChangeAspect="1"/>
          </p:cNvPicPr>
          <p:nvPr/>
        </p:nvPicPr>
        <p:blipFill>
          <a:blip r:embed="rId2"/>
          <a:stretch>
            <a:fillRect/>
          </a:stretch>
        </p:blipFill>
        <p:spPr>
          <a:xfrm>
            <a:off x="188419" y="1325279"/>
            <a:ext cx="4218446" cy="2520000"/>
          </a:xfrm>
          <a:prstGeom prst="rect">
            <a:avLst/>
          </a:prstGeom>
          <a:ln>
            <a:noFill/>
          </a:ln>
          <a:effectLst>
            <a:outerShdw blurRad="190500" algn="tl" rotWithShape="0">
              <a:srgbClr val="000000">
                <a:alpha val="70000"/>
              </a:srgbClr>
            </a:outerShdw>
          </a:effectLst>
        </p:spPr>
      </p:pic>
      <p:grpSp>
        <p:nvGrpSpPr>
          <p:cNvPr id="18" name="Group 17"/>
          <p:cNvGrpSpPr/>
          <p:nvPr/>
        </p:nvGrpSpPr>
        <p:grpSpPr>
          <a:xfrm>
            <a:off x="0" y="1301665"/>
            <a:ext cx="591940" cy="512485"/>
            <a:chOff x="1707517" y="1467106"/>
            <a:chExt cx="591940" cy="512485"/>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0" name="TextBox 19"/>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sp>
        <p:nvSpPr>
          <p:cNvPr id="21" name="Google Shape;1057;p16"/>
          <p:cNvSpPr/>
          <p:nvPr/>
        </p:nvSpPr>
        <p:spPr>
          <a:xfrm>
            <a:off x="192711" y="1961754"/>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2" name="Google Shape;1057;p16"/>
          <p:cNvSpPr/>
          <p:nvPr/>
        </p:nvSpPr>
        <p:spPr>
          <a:xfrm>
            <a:off x="192710" y="2156252"/>
            <a:ext cx="1420398" cy="207968"/>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4" name="Google Shape;1057;p16"/>
          <p:cNvSpPr/>
          <p:nvPr/>
        </p:nvSpPr>
        <p:spPr>
          <a:xfrm>
            <a:off x="187945"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5" name="Group 24"/>
          <p:cNvGrpSpPr/>
          <p:nvPr/>
        </p:nvGrpSpPr>
        <p:grpSpPr>
          <a:xfrm>
            <a:off x="686444" y="743443"/>
            <a:ext cx="661687" cy="606314"/>
            <a:chOff x="2428577" y="851280"/>
            <a:chExt cx="661687" cy="606314"/>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7" name="TextBox 26"/>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2</a:t>
              </a:r>
            </a:p>
          </p:txBody>
        </p:sp>
      </p:grpSp>
      <p:grpSp>
        <p:nvGrpSpPr>
          <p:cNvPr id="33" name="Group 32"/>
          <p:cNvGrpSpPr/>
          <p:nvPr/>
        </p:nvGrpSpPr>
        <p:grpSpPr>
          <a:xfrm>
            <a:off x="161931" y="2491242"/>
            <a:ext cx="661687" cy="606314"/>
            <a:chOff x="2428577" y="851280"/>
            <a:chExt cx="661687" cy="606314"/>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5" name="TextBox 34"/>
            <p:cNvSpPr txBox="1"/>
            <p:nvPr/>
          </p:nvSpPr>
          <p:spPr>
            <a:xfrm>
              <a:off x="2640046" y="851280"/>
              <a:ext cx="284052" cy="307777"/>
            </a:xfrm>
            <a:prstGeom prst="rect">
              <a:avLst/>
            </a:prstGeom>
            <a:noFill/>
          </p:spPr>
          <p:txBody>
            <a:bodyPr wrap="none" rtlCol="0">
              <a:spAutoFit/>
            </a:bodyPr>
            <a:lstStyle/>
            <a:p>
              <a:r>
                <a:rPr lang="en-US" dirty="0">
                  <a:solidFill>
                    <a:schemeClr val="bg1"/>
                  </a:solidFill>
                </a:rPr>
                <a:t>4</a:t>
              </a:r>
            </a:p>
          </p:txBody>
        </p:sp>
      </p:grpSp>
      <p:pic>
        <p:nvPicPr>
          <p:cNvPr id="9" name="Picture 8"/>
          <p:cNvPicPr>
            <a:picLocks noChangeAspect="1"/>
          </p:cNvPicPr>
          <p:nvPr/>
        </p:nvPicPr>
        <p:blipFill>
          <a:blip r:embed="rId5"/>
          <a:stretch>
            <a:fillRect/>
          </a:stretch>
        </p:blipFill>
        <p:spPr>
          <a:xfrm>
            <a:off x="4745698" y="1356410"/>
            <a:ext cx="4209882" cy="2520000"/>
          </a:xfrm>
          <a:prstGeom prst="rect">
            <a:avLst/>
          </a:prstGeom>
          <a:ln>
            <a:noFill/>
          </a:ln>
          <a:effectLst>
            <a:outerShdw blurRad="190500" algn="tl" rotWithShape="0">
              <a:srgbClr val="000000">
                <a:alpha val="70000"/>
              </a:srgbClr>
            </a:outerShdw>
          </a:effectLst>
        </p:spPr>
      </p:pic>
      <p:grpSp>
        <p:nvGrpSpPr>
          <p:cNvPr id="36" name="Group 35"/>
          <p:cNvGrpSpPr/>
          <p:nvPr/>
        </p:nvGrpSpPr>
        <p:grpSpPr>
          <a:xfrm>
            <a:off x="2708531" y="741267"/>
            <a:ext cx="661687" cy="606314"/>
            <a:chOff x="2428577" y="851280"/>
            <a:chExt cx="661687" cy="606314"/>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8" name="TextBox 37"/>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grpSp>
        <p:nvGrpSpPr>
          <p:cNvPr id="39" name="Group 38"/>
          <p:cNvGrpSpPr/>
          <p:nvPr/>
        </p:nvGrpSpPr>
        <p:grpSpPr>
          <a:xfrm>
            <a:off x="6670931" y="774008"/>
            <a:ext cx="661687" cy="606314"/>
            <a:chOff x="2428577" y="851280"/>
            <a:chExt cx="661687" cy="606314"/>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41" name="TextBox 40"/>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5</a:t>
              </a:r>
            </a:p>
          </p:txBody>
        </p:sp>
      </p:grpSp>
    </p:spTree>
    <p:extLst>
      <p:ext uri="{BB962C8B-B14F-4D97-AF65-F5344CB8AC3E}">
        <p14:creationId xmlns:p14="http://schemas.microsoft.com/office/powerpoint/2010/main" val="191158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871593"/>
            <a:ext cx="8220075" cy="2509733"/>
          </a:xfrm>
        </p:spPr>
        <p:txBody>
          <a:bodyPr/>
          <a:lstStyle/>
          <a:p>
            <a:pPr marL="131445" indent="0">
              <a:buNone/>
            </a:pPr>
            <a:r>
              <a:rPr lang="en-US" dirty="0"/>
              <a:t>This is a good practice to understand how it all works</a:t>
            </a:r>
          </a:p>
          <a:p>
            <a:pPr marL="474345" indent="-342900">
              <a:buFont typeface="+mj-lt"/>
              <a:buAutoNum type="arabicPeriod"/>
            </a:pPr>
            <a:r>
              <a:rPr lang="en-US" u="sng" dirty="0"/>
              <a:t>Test</a:t>
            </a:r>
            <a:r>
              <a:rPr lang="en-US" dirty="0"/>
              <a:t> &gt; </a:t>
            </a:r>
            <a:r>
              <a:rPr lang="en-US" u="sng" dirty="0"/>
              <a:t>Insertion</a:t>
            </a:r>
            <a:r>
              <a:rPr lang="en-US" dirty="0"/>
              <a:t> &gt; Insert to := Port A</a:t>
            </a:r>
          </a:p>
          <a:p>
            <a:pPr marL="474345" indent="-342900">
              <a:buFont typeface="+mj-lt"/>
              <a:buAutoNum type="arabicPeriod"/>
            </a:pPr>
            <a:r>
              <a:rPr lang="en-US" u="sng" dirty="0"/>
              <a:t>Test</a:t>
            </a:r>
            <a:r>
              <a:rPr lang="en-US" dirty="0"/>
              <a:t> &gt; </a:t>
            </a:r>
            <a:r>
              <a:rPr lang="en-US" u="sng" dirty="0"/>
              <a:t>Insertion</a:t>
            </a:r>
            <a:r>
              <a:rPr lang="en-US" dirty="0"/>
              <a:t> &gt; Event to insert := </a:t>
            </a:r>
            <a:r>
              <a:rPr lang="en-US" i="1" dirty="0"/>
              <a:t>TSE</a:t>
            </a:r>
          </a:p>
          <a:p>
            <a:pPr marL="474345" indent="-342900">
              <a:buFont typeface="+mj-lt"/>
              <a:buAutoNum type="arabicPeriod"/>
            </a:pPr>
            <a:r>
              <a:rPr lang="en-US" u="sng" dirty="0"/>
              <a:t>Test</a:t>
            </a:r>
            <a:r>
              <a:rPr lang="en-US" dirty="0"/>
              <a:t> &gt; </a:t>
            </a:r>
            <a:r>
              <a:rPr lang="en-US" u="sng" dirty="0"/>
              <a:t>Insertion</a:t>
            </a:r>
            <a:r>
              <a:rPr lang="en-US" dirty="0"/>
              <a:t> &gt; Mode := </a:t>
            </a:r>
            <a:r>
              <a:rPr lang="en-US" i="1" dirty="0"/>
              <a:t>Single</a:t>
            </a:r>
          </a:p>
          <a:p>
            <a:pPr marL="474345" indent="-342900">
              <a:buFont typeface="+mj-lt"/>
              <a:buAutoNum type="arabicPeriod"/>
            </a:pPr>
            <a:r>
              <a:rPr lang="en-US" dirty="0"/>
              <a:t>Press </a:t>
            </a:r>
            <a:r>
              <a:rPr lang="en-US" u="sng" dirty="0"/>
              <a:t>Event</a:t>
            </a:r>
            <a:r>
              <a:rPr lang="en-US" dirty="0"/>
              <a:t> to insert one TSE error</a:t>
            </a:r>
          </a:p>
          <a:p>
            <a:pPr marL="474345" indent="-342900">
              <a:buFont typeface="+mj-lt"/>
              <a:buAutoNum type="arabicPeriod"/>
            </a:pPr>
            <a:r>
              <a:rPr lang="en-US" dirty="0"/>
              <a:t>Spot how the error appears in the LED and the tester shows an </a:t>
            </a:r>
            <a:r>
              <a:rPr lang="en-US" b="1" dirty="0"/>
              <a:t>E</a:t>
            </a:r>
            <a:r>
              <a:rPr lang="en-US" dirty="0"/>
              <a:t> label</a:t>
            </a:r>
          </a:p>
          <a:p>
            <a:pPr marL="474345" indent="-342900">
              <a:buFont typeface="+mj-lt"/>
              <a:buAutoNum type="arabicPeriod"/>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Insert events in Tester 1</a:t>
            </a:r>
          </a:p>
        </p:txBody>
      </p:sp>
      <p:pic>
        <p:nvPicPr>
          <p:cNvPr id="9" name="Picture 8"/>
          <p:cNvPicPr>
            <a:picLocks noChangeAspect="1"/>
          </p:cNvPicPr>
          <p:nvPr/>
        </p:nvPicPr>
        <p:blipFill>
          <a:blip r:embed="rId2"/>
          <a:stretch>
            <a:fillRect/>
          </a:stretch>
        </p:blipFill>
        <p:spPr>
          <a:xfrm>
            <a:off x="281508" y="1295059"/>
            <a:ext cx="4171906" cy="25200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stretch>
            <a:fillRect/>
          </a:stretch>
        </p:blipFill>
        <p:spPr>
          <a:xfrm>
            <a:off x="4703839" y="1295059"/>
            <a:ext cx="4234111" cy="2520000"/>
          </a:xfrm>
          <a:prstGeom prst="rect">
            <a:avLst/>
          </a:prstGeom>
          <a:ln>
            <a:noFill/>
          </a:ln>
          <a:effectLst>
            <a:outerShdw blurRad="190500" algn="tl" rotWithShape="0">
              <a:srgbClr val="000000">
                <a:alpha val="70000"/>
              </a:srgbClr>
            </a:outerShdw>
          </a:effectLst>
        </p:spPr>
      </p:pic>
      <p:grpSp>
        <p:nvGrpSpPr>
          <p:cNvPr id="11" name="Group 10"/>
          <p:cNvGrpSpPr/>
          <p:nvPr/>
        </p:nvGrpSpPr>
        <p:grpSpPr>
          <a:xfrm>
            <a:off x="1471612" y="2695650"/>
            <a:ext cx="591940" cy="512485"/>
            <a:chOff x="1707517" y="1467106"/>
            <a:chExt cx="591940" cy="51248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5" name="Group 14"/>
          <p:cNvGrpSpPr/>
          <p:nvPr/>
        </p:nvGrpSpPr>
        <p:grpSpPr>
          <a:xfrm>
            <a:off x="7128131" y="708013"/>
            <a:ext cx="661687" cy="606314"/>
            <a:chOff x="2428577" y="851280"/>
            <a:chExt cx="661687" cy="60631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7" name="TextBox 16"/>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5</a:t>
              </a:r>
            </a:p>
          </p:txBody>
        </p:sp>
      </p:grpSp>
      <p:sp>
        <p:nvSpPr>
          <p:cNvPr id="18" name="Google Shape;1057;p16"/>
          <p:cNvSpPr/>
          <p:nvPr/>
        </p:nvSpPr>
        <p:spPr>
          <a:xfrm>
            <a:off x="4703839"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9" name="Group 18"/>
          <p:cNvGrpSpPr/>
          <p:nvPr/>
        </p:nvGrpSpPr>
        <p:grpSpPr>
          <a:xfrm>
            <a:off x="4815388" y="2429696"/>
            <a:ext cx="661687" cy="606314"/>
            <a:chOff x="2428577" y="851280"/>
            <a:chExt cx="661687" cy="606314"/>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1" name="TextBox 20"/>
            <p:cNvSpPr txBox="1"/>
            <p:nvPr/>
          </p:nvSpPr>
          <p:spPr>
            <a:xfrm>
              <a:off x="2640046" y="851280"/>
              <a:ext cx="284052" cy="307777"/>
            </a:xfrm>
            <a:prstGeom prst="rect">
              <a:avLst/>
            </a:prstGeom>
            <a:noFill/>
          </p:spPr>
          <p:txBody>
            <a:bodyPr wrap="none" rtlCol="0">
              <a:spAutoFit/>
            </a:bodyPr>
            <a:lstStyle/>
            <a:p>
              <a:r>
                <a:rPr lang="en-US" dirty="0">
                  <a:solidFill>
                    <a:schemeClr val="bg1"/>
                  </a:solidFill>
                </a:rPr>
                <a:t>4</a:t>
              </a:r>
            </a:p>
          </p:txBody>
        </p:sp>
      </p:grpSp>
    </p:spTree>
    <p:extLst>
      <p:ext uri="{BB962C8B-B14F-4D97-AF65-F5344CB8AC3E}">
        <p14:creationId xmlns:p14="http://schemas.microsoft.com/office/powerpoint/2010/main" val="1290081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007" y="1080000"/>
            <a:ext cx="4243986" cy="252000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218007" y="3748794"/>
            <a:ext cx="8784546" cy="2759212"/>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  The first thing to </a:t>
            </a:r>
            <a:r>
              <a:rPr lang="en-US" dirty="0" err="1"/>
              <a:t>to</a:t>
            </a:r>
            <a:r>
              <a:rPr lang="en-US" dirty="0"/>
              <a:t> is to enable it:</a:t>
            </a:r>
            <a:br>
              <a:rPr lang="en-US" sz="1000" dirty="0"/>
            </a:br>
            <a:r>
              <a:rPr lang="en-US" sz="1000" dirty="0"/>
              <a:t>  </a:t>
            </a:r>
            <a:endParaRPr lang="en-US" dirty="0"/>
          </a:p>
          <a:p>
            <a:pPr>
              <a:buFont typeface="+mj-lt"/>
              <a:buAutoNum type="arabicPeriod"/>
            </a:pPr>
            <a:r>
              <a:rPr lang="en-US" u="sng" dirty="0"/>
              <a:t>Home</a:t>
            </a:r>
            <a:r>
              <a:rPr lang="en-US" dirty="0"/>
              <a:t> &gt; </a:t>
            </a:r>
            <a:r>
              <a:rPr lang="en-US" u="sng" dirty="0"/>
              <a:t>Test</a:t>
            </a:r>
            <a:r>
              <a:rPr lang="en-US" dirty="0"/>
              <a:t> &gt; </a:t>
            </a:r>
            <a:r>
              <a:rPr lang="en-US" u="sng" dirty="0"/>
              <a:t>Event logger setup</a:t>
            </a:r>
            <a:r>
              <a:rPr lang="en-US" dirty="0"/>
              <a:t> &gt; </a:t>
            </a:r>
            <a:r>
              <a:rPr lang="en-US" u="sng" dirty="0"/>
              <a:t>Enable</a:t>
            </a:r>
            <a:r>
              <a:rPr lang="en-US" dirty="0"/>
              <a:t> := </a:t>
            </a:r>
            <a:r>
              <a:rPr lang="en-US" i="1" dirty="0"/>
              <a:t>Yes</a:t>
            </a:r>
          </a:p>
          <a:p>
            <a:pPr>
              <a:buFont typeface="+mj-lt"/>
              <a:buAutoNum type="arabicPeriod"/>
            </a:pPr>
            <a:r>
              <a:rPr lang="en-US" dirty="0"/>
              <a:t>Clear the currently selected filters: </a:t>
            </a:r>
            <a:r>
              <a:rPr lang="en-US" u="sng" dirty="0"/>
              <a:t>Clear all filters</a:t>
            </a:r>
            <a:r>
              <a:rPr lang="en-US" dirty="0"/>
              <a:t> := </a:t>
            </a:r>
            <a:r>
              <a:rPr lang="en-US" i="1" dirty="0"/>
              <a:t>Yes</a:t>
            </a:r>
          </a:p>
          <a:p>
            <a:pPr marL="22860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2546852" y="2377079"/>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7" name="Picture 6"/>
          <p:cNvPicPr>
            <a:picLocks noChangeAspect="1"/>
          </p:cNvPicPr>
          <p:nvPr/>
        </p:nvPicPr>
        <p:blipFill>
          <a:blip r:embed="rId4"/>
          <a:stretch>
            <a:fillRect/>
          </a:stretch>
        </p:blipFill>
        <p:spPr>
          <a:xfrm>
            <a:off x="4666539" y="1080000"/>
            <a:ext cx="4248000" cy="252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2001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2" y="4159068"/>
            <a:ext cx="8784546" cy="2424782"/>
          </a:xfrm>
        </p:spPr>
        <p:txBody>
          <a:bodyPr/>
          <a:lstStyle/>
          <a:p>
            <a:pPr marL="0" indent="0">
              <a:buNone/>
            </a:pPr>
            <a:r>
              <a:rPr lang="en-US" dirty="0"/>
              <a:t>Now you need to select which events you want to trace are categorized in classes: </a:t>
            </a:r>
          </a:p>
          <a:p>
            <a:pPr marL="342900" indent="-342900">
              <a:buFont typeface="+mj-lt"/>
              <a:buAutoNum type="arabicPeriod"/>
            </a:pPr>
            <a:r>
              <a:rPr lang="en-US" u="sng" dirty="0"/>
              <a:t>Test</a:t>
            </a:r>
            <a:r>
              <a:rPr lang="en-US" dirty="0"/>
              <a:t> &gt; </a:t>
            </a:r>
            <a:r>
              <a:rPr lang="en-US" u="sng" dirty="0"/>
              <a:t>Event Logger setup</a:t>
            </a:r>
            <a:r>
              <a:rPr lang="en-US" dirty="0"/>
              <a:t> &gt; [ </a:t>
            </a:r>
            <a:r>
              <a:rPr lang="en-US" u="sng" dirty="0"/>
              <a:t>Port A</a:t>
            </a:r>
            <a:r>
              <a:rPr lang="en-US" dirty="0"/>
              <a:t> | </a:t>
            </a:r>
            <a:r>
              <a:rPr lang="en-US" u="sng" dirty="0"/>
              <a:t>Port B</a:t>
            </a:r>
            <a:r>
              <a:rPr lang="en-US" dirty="0"/>
              <a:t> | </a:t>
            </a:r>
            <a:r>
              <a:rPr lang="en-US" u="sng" dirty="0"/>
              <a:t>System event</a:t>
            </a:r>
            <a:r>
              <a:rPr lang="en-US" dirty="0"/>
              <a:t> | </a:t>
            </a:r>
            <a:r>
              <a:rPr lang="en-US" u="sng" dirty="0"/>
              <a:t>Debug events</a:t>
            </a:r>
            <a:r>
              <a:rPr lang="en-US" dirty="0"/>
              <a:t>]</a:t>
            </a:r>
          </a:p>
          <a:p>
            <a:pPr marL="342900" indent="-342900">
              <a:buFont typeface="+mj-lt"/>
              <a:buAutoNum type="arabicPeriod"/>
            </a:pPr>
            <a:r>
              <a:rPr lang="en-US" dirty="0"/>
              <a:t>You will find out several groups of events and statistics: </a:t>
            </a:r>
            <a:br>
              <a:rPr lang="en-US" dirty="0"/>
            </a:br>
            <a:r>
              <a:rPr lang="en-US" u="sng" dirty="0"/>
              <a:t>Port A event filter</a:t>
            </a:r>
            <a:r>
              <a:rPr lang="en-US" dirty="0"/>
              <a:t> &gt; </a:t>
            </a:r>
            <a:r>
              <a:rPr lang="en-US" u="sng" dirty="0"/>
              <a:t>Port A event filter</a:t>
            </a:r>
            <a:r>
              <a:rPr lang="en-US" dirty="0"/>
              <a:t> := [</a:t>
            </a:r>
            <a:r>
              <a:rPr lang="en-US" i="1" dirty="0" err="1"/>
              <a:t>Anom</a:t>
            </a:r>
            <a:r>
              <a:rPr lang="en-US" i="1" dirty="0"/>
              <a:t>/</a:t>
            </a:r>
            <a:r>
              <a:rPr lang="en-US" i="1" dirty="0" err="1"/>
              <a:t>defts</a:t>
            </a:r>
            <a:r>
              <a:rPr lang="en-US" i="1" dirty="0"/>
              <a:t> | </a:t>
            </a:r>
            <a:r>
              <a:rPr lang="en-US" i="1" dirty="0" err="1"/>
              <a:t>Bwd</a:t>
            </a:r>
            <a:r>
              <a:rPr lang="en-US" i="1" dirty="0"/>
              <a:t> | Frame | SLA | BERT]</a:t>
            </a:r>
            <a:endParaRPr lang="en-US" dirty="0"/>
          </a:p>
          <a:p>
            <a:pPr marL="342900" indent="-342900">
              <a:buFont typeface="+mj-lt"/>
              <a:buAutoNum type="arabicPeriod"/>
            </a:pPr>
            <a:r>
              <a:rPr lang="en-US" dirty="0"/>
              <a:t>For our particular test select a bundle or events in Port A :</a:t>
            </a:r>
            <a:br>
              <a:rPr lang="en-US" dirty="0"/>
            </a:br>
            <a:r>
              <a:rPr lang="en-US" u="sng" dirty="0"/>
              <a:t>Port A event filter</a:t>
            </a:r>
            <a:r>
              <a:rPr lang="en-US" dirty="0"/>
              <a:t> &gt; </a:t>
            </a:r>
            <a:r>
              <a:rPr lang="en-US" u="sng" dirty="0"/>
              <a:t>Bandwidth stats</a:t>
            </a:r>
            <a:r>
              <a:rPr lang="en-US" dirty="0"/>
              <a:t> &gt; </a:t>
            </a:r>
            <a:r>
              <a:rPr lang="en-US" u="sng" dirty="0"/>
              <a:t>Filter A1</a:t>
            </a:r>
            <a:r>
              <a:rPr lang="en-US" dirty="0"/>
              <a:t> := [</a:t>
            </a:r>
            <a:r>
              <a:rPr lang="en-US" i="1" dirty="0"/>
              <a:t>Ethernet | IPv4 | IPv6 | UDP</a:t>
            </a:r>
            <a:r>
              <a:rPr lang="en-US" dirty="0"/>
              <a:t>]</a:t>
            </a:r>
          </a:p>
        </p:txBody>
      </p:sp>
      <p:sp>
        <p:nvSpPr>
          <p:cNvPr id="3" name="Title 2"/>
          <p:cNvSpPr>
            <a:spLocks noGrp="1"/>
          </p:cNvSpPr>
          <p:nvPr>
            <p:ph type="title" idx="4294967295"/>
          </p:nvPr>
        </p:nvSpPr>
        <p:spPr>
          <a:xfrm>
            <a:off x="0" y="0"/>
            <a:ext cx="9144000" cy="836613"/>
          </a:xfrm>
        </p:spPr>
        <p:txBody>
          <a:bodyPr/>
          <a:lstStyle/>
          <a:p>
            <a:r>
              <a:rPr lang="nl-NL" b="1" dirty="0"/>
              <a:t>Select </a:t>
            </a:r>
            <a:r>
              <a:rPr lang="nl-NL" dirty="0"/>
              <a:t>the Events to Log</a:t>
            </a:r>
            <a:endParaRPr lang="es-ES" dirty="0"/>
          </a:p>
        </p:txBody>
      </p:sp>
      <p:grpSp>
        <p:nvGrpSpPr>
          <p:cNvPr id="13" name="Group 12"/>
          <p:cNvGrpSpPr/>
          <p:nvPr/>
        </p:nvGrpSpPr>
        <p:grpSpPr>
          <a:xfrm>
            <a:off x="1493257" y="2363023"/>
            <a:ext cx="591940" cy="481707"/>
            <a:chOff x="1707517" y="1467106"/>
            <a:chExt cx="591940" cy="481707"/>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640022"/>
            <a:ext cx="591940" cy="481707"/>
            <a:chOff x="1707517" y="1467106"/>
            <a:chExt cx="591940" cy="481707"/>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730630"/>
            <a:ext cx="591940" cy="481707"/>
            <a:chOff x="1707517" y="1467106"/>
            <a:chExt cx="591940" cy="481707"/>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pic>
        <p:nvPicPr>
          <p:cNvPr id="5" name="Picture 4"/>
          <p:cNvPicPr>
            <a:picLocks noChangeAspect="1"/>
          </p:cNvPicPr>
          <p:nvPr/>
        </p:nvPicPr>
        <p:blipFill>
          <a:blip r:embed="rId3"/>
          <a:stretch>
            <a:fillRect/>
          </a:stretch>
        </p:blipFill>
        <p:spPr>
          <a:xfrm>
            <a:off x="227273" y="1332244"/>
            <a:ext cx="3645229" cy="2160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2920380" y="1506423"/>
            <a:ext cx="3614545" cy="2160000"/>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5"/>
          <a:stretch>
            <a:fillRect/>
          </a:stretch>
        </p:blipFill>
        <p:spPr>
          <a:xfrm>
            <a:off x="5373291" y="1693986"/>
            <a:ext cx="3619361" cy="2160000"/>
          </a:xfrm>
          <a:prstGeom prst="rect">
            <a:avLst/>
          </a:prstGeom>
          <a:ln>
            <a:noFill/>
          </a:ln>
          <a:effectLst>
            <a:outerShdw blurRad="190500" algn="tl" rotWithShape="0">
              <a:srgbClr val="000000">
                <a:alpha val="70000"/>
              </a:srgbClr>
            </a:outerShdw>
          </a:effectLst>
        </p:spPr>
      </p:pic>
      <p:grpSp>
        <p:nvGrpSpPr>
          <p:cNvPr id="23" name="Group 22"/>
          <p:cNvGrpSpPr/>
          <p:nvPr/>
        </p:nvGrpSpPr>
        <p:grpSpPr>
          <a:xfrm>
            <a:off x="4439678" y="879932"/>
            <a:ext cx="661687" cy="631854"/>
            <a:chOff x="2428577" y="825740"/>
            <a:chExt cx="661687" cy="631854"/>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5" name="TextBox 24"/>
            <p:cNvSpPr txBox="1"/>
            <p:nvPr/>
          </p:nvSpPr>
          <p:spPr>
            <a:xfrm>
              <a:off x="2617394" y="825740"/>
              <a:ext cx="284052" cy="307777"/>
            </a:xfrm>
            <a:prstGeom prst="rect">
              <a:avLst/>
            </a:prstGeom>
            <a:noFill/>
          </p:spPr>
          <p:txBody>
            <a:bodyPr wrap="none" rtlCol="0">
              <a:spAutoFit/>
            </a:bodyPr>
            <a:lstStyle/>
            <a:p>
              <a:r>
                <a:rPr lang="en-US" dirty="0">
                  <a:solidFill>
                    <a:schemeClr val="accent6"/>
                  </a:solidFill>
                </a:rPr>
                <a:t>2</a:t>
              </a:r>
            </a:p>
          </p:txBody>
        </p:sp>
      </p:grpSp>
      <p:grpSp>
        <p:nvGrpSpPr>
          <p:cNvPr id="26" name="Group 25"/>
          <p:cNvGrpSpPr/>
          <p:nvPr/>
        </p:nvGrpSpPr>
        <p:grpSpPr>
          <a:xfrm>
            <a:off x="1912010" y="2247085"/>
            <a:ext cx="591940" cy="512485"/>
            <a:chOff x="1707517" y="1467106"/>
            <a:chExt cx="591940" cy="512485"/>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grpSp>
        <p:nvGrpSpPr>
          <p:cNvPr id="19" name="Group 18"/>
          <p:cNvGrpSpPr/>
          <p:nvPr/>
        </p:nvGrpSpPr>
        <p:grpSpPr>
          <a:xfrm>
            <a:off x="6308321" y="2559294"/>
            <a:ext cx="591940" cy="512485"/>
            <a:chOff x="1707517" y="1467106"/>
            <a:chExt cx="591940" cy="512485"/>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62465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9229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534162"/>
            <a:ext cx="8220075" cy="1847165"/>
          </a:xfrm>
        </p:spPr>
        <p:txBody>
          <a:bodyPr/>
          <a:lstStyle/>
          <a:p>
            <a:pPr marL="474345" indent="-342900">
              <a:buFont typeface="+mj-lt"/>
              <a:buAutoNum type="arabicPeriod"/>
            </a:pPr>
            <a:r>
              <a:rPr lang="en-US" dirty="0"/>
              <a:t>To display the logger open the actual trace always in red</a:t>
            </a:r>
          </a:p>
          <a:p>
            <a:pPr marL="474345" indent="-342900">
              <a:buFont typeface="+mj-lt"/>
              <a:buAutoNum type="arabicPeriod"/>
            </a:pPr>
            <a:r>
              <a:rPr lang="en-US" dirty="0"/>
              <a:t>Select the event you want to display in the chronogram</a:t>
            </a:r>
          </a:p>
          <a:p>
            <a:pPr marL="474345" indent="-342900">
              <a:buFont typeface="+mj-lt"/>
              <a:buAutoNum type="arabicPeriod"/>
            </a:pPr>
            <a:r>
              <a:rPr lang="en-US" dirty="0"/>
              <a:t>You can see the value evolution</a:t>
            </a:r>
          </a:p>
          <a:p>
            <a:pPr marL="474345" indent="-342900">
              <a:buFont typeface="+mj-lt"/>
              <a:buAutoNum type="arabicPeriod"/>
            </a:pPr>
            <a:r>
              <a:rPr lang="en-US" dirty="0"/>
              <a:t>To know the exact value at one specific moment press on the screen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Display</a:t>
            </a:r>
            <a:r>
              <a:rPr lang="en-US" dirty="0"/>
              <a:t> chronogram &amp; histogram </a:t>
            </a:r>
          </a:p>
        </p:txBody>
      </p:sp>
      <p:pic>
        <p:nvPicPr>
          <p:cNvPr id="4" name="Picture 3"/>
          <p:cNvPicPr>
            <a:picLocks noChangeAspect="1"/>
          </p:cNvPicPr>
          <p:nvPr/>
        </p:nvPicPr>
        <p:blipFill>
          <a:blip r:embed="rId2"/>
          <a:stretch>
            <a:fillRect/>
          </a:stretch>
        </p:blipFill>
        <p:spPr>
          <a:xfrm>
            <a:off x="4572000" y="1323158"/>
            <a:ext cx="4184702"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2008003" y="2027695"/>
            <a:ext cx="591940" cy="481707"/>
            <a:chOff x="1707517" y="1467106"/>
            <a:chExt cx="591940" cy="48170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0" name="Group 9"/>
          <p:cNvGrpSpPr/>
          <p:nvPr/>
        </p:nvGrpSpPr>
        <p:grpSpPr>
          <a:xfrm>
            <a:off x="161032" y="2101451"/>
            <a:ext cx="591940" cy="481707"/>
            <a:chOff x="1707517" y="1467106"/>
            <a:chExt cx="591940" cy="481707"/>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6664351" y="2268548"/>
            <a:ext cx="591940" cy="512485"/>
            <a:chOff x="1707517" y="1467106"/>
            <a:chExt cx="591940" cy="51248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4</a:t>
              </a:r>
            </a:p>
          </p:txBody>
        </p:sp>
      </p:grpSp>
      <p:sp>
        <p:nvSpPr>
          <p:cNvPr id="16" name="Google Shape;1057;p16"/>
          <p:cNvSpPr/>
          <p:nvPr/>
        </p:nvSpPr>
        <p:spPr>
          <a:xfrm>
            <a:off x="6472336" y="1505616"/>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7" name="Group 16"/>
          <p:cNvGrpSpPr/>
          <p:nvPr/>
        </p:nvGrpSpPr>
        <p:grpSpPr>
          <a:xfrm>
            <a:off x="6583885" y="749587"/>
            <a:ext cx="661687" cy="606314"/>
            <a:chOff x="2428577" y="851280"/>
            <a:chExt cx="661687" cy="60631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9" name="TextBox 18"/>
            <p:cNvSpPr txBox="1"/>
            <p:nvPr/>
          </p:nvSpPr>
          <p:spPr>
            <a:xfrm>
              <a:off x="2640046" y="851280"/>
              <a:ext cx="284052" cy="307777"/>
            </a:xfrm>
            <a:prstGeom prst="rect">
              <a:avLst/>
            </a:prstGeom>
            <a:noFill/>
          </p:spPr>
          <p:txBody>
            <a:bodyPr wrap="none" rtlCol="0">
              <a:spAutoFit/>
            </a:bodyPr>
            <a:lstStyle/>
            <a:p>
              <a:r>
                <a:rPr lang="en-US" dirty="0">
                  <a:solidFill>
                    <a:schemeClr val="accent2"/>
                  </a:solidFill>
                </a:rPr>
                <a:t>4</a:t>
              </a:r>
            </a:p>
          </p:txBody>
        </p:sp>
      </p:grpSp>
    </p:spTree>
    <p:extLst>
      <p:ext uri="{BB962C8B-B14F-4D97-AF65-F5344CB8AC3E}">
        <p14:creationId xmlns:p14="http://schemas.microsoft.com/office/powerpoint/2010/main" val="1542384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8858" y="1141402"/>
            <a:ext cx="6056757" cy="360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050131" y="5236441"/>
            <a:ext cx="7631906" cy="1023515"/>
          </a:xfrm>
        </p:spPr>
        <p:txBody>
          <a:bodyPr/>
          <a:lstStyle/>
          <a:p>
            <a:pPr marL="474345" indent="-342900">
              <a:buFont typeface="+mj-lt"/>
              <a:buAutoNum type="arabicPeriod"/>
            </a:pPr>
            <a:r>
              <a:rPr lang="en-US" dirty="0"/>
              <a:t>You can change the scale to see in more details the results</a:t>
            </a:r>
          </a:p>
          <a:p>
            <a:pPr marL="474345" indent="-342900">
              <a:buFont typeface="+mj-lt"/>
              <a:buAutoNum type="arabicPeriod"/>
            </a:pPr>
            <a:r>
              <a:rPr lang="en-US" dirty="0"/>
              <a:t>Using the auxiliary bars change the vertical scale</a:t>
            </a:r>
          </a:p>
          <a:p>
            <a:pPr marL="474345" indent="-342900">
              <a:buFont typeface="+mj-lt"/>
              <a:buAutoNum type="arabicPeriod"/>
            </a:pPr>
            <a:r>
              <a:rPr lang="en-US" dirty="0"/>
              <a:t>Reset to the original scale</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Scale</a:t>
            </a:r>
            <a:r>
              <a:rPr lang="en-US" dirty="0"/>
              <a:t> the results on screen</a:t>
            </a:r>
          </a:p>
        </p:txBody>
      </p:sp>
      <p:grpSp>
        <p:nvGrpSpPr>
          <p:cNvPr id="9" name="Group 8"/>
          <p:cNvGrpSpPr/>
          <p:nvPr/>
        </p:nvGrpSpPr>
        <p:grpSpPr>
          <a:xfrm>
            <a:off x="6164289" y="1882785"/>
            <a:ext cx="591940" cy="512485"/>
            <a:chOff x="1707517" y="1467106"/>
            <a:chExt cx="591940" cy="51248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6" name="Group 15"/>
          <p:cNvGrpSpPr/>
          <p:nvPr/>
        </p:nvGrpSpPr>
        <p:grpSpPr>
          <a:xfrm>
            <a:off x="1567434" y="4221773"/>
            <a:ext cx="591940" cy="512485"/>
            <a:chOff x="1707517" y="1467106"/>
            <a:chExt cx="591940" cy="51248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1487514" y="4533706"/>
            <a:ext cx="591940" cy="512485"/>
            <a:chOff x="1707517" y="1467106"/>
            <a:chExt cx="591940" cy="51248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62593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9"/>
          <p:cNvPicPr preferRelativeResize="0"/>
          <p:nvPr/>
        </p:nvPicPr>
        <p:blipFill rotWithShape="1">
          <a:blip r:embed="rId3">
            <a:alphaModFix/>
          </a:blip>
          <a:srcRect/>
          <a:stretch/>
        </p:blipFill>
        <p:spPr>
          <a:xfrm>
            <a:off x="179797" y="1080000"/>
            <a:ext cx="4320000" cy="2610581"/>
          </a:xfrm>
          <a:prstGeom prst="rect">
            <a:avLst/>
          </a:prstGeom>
          <a:noFill/>
          <a:ln>
            <a:noFill/>
          </a:ln>
          <a:effectLst>
            <a:outerShdw blurRad="190500" algn="tl" rotWithShape="0">
              <a:srgbClr val="000000">
                <a:alpha val="69803"/>
              </a:srgb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a:t>To export log files in CSV format:</a:t>
            </a:r>
            <a:endParaRPr/>
          </a:p>
          <a:p>
            <a:pPr marL="342900" lvl="0" indent="-342900" algn="l" rtl="0">
              <a:spcBef>
                <a:spcPts val="500"/>
              </a:spcBef>
              <a:spcAft>
                <a:spcPts val="0"/>
              </a:spcAft>
              <a:buSzPts val="1530"/>
              <a:buFont typeface="Century Gothic"/>
              <a:buAutoNum type="arabicPeriod"/>
            </a:pPr>
            <a:r>
              <a:rPr lang="en-US"/>
              <a:t>Go </a:t>
            </a:r>
            <a:r>
              <a:rPr lang="en-US" u="sng"/>
              <a:t>Home</a:t>
            </a:r>
            <a:r>
              <a:rPr lang="en-US"/>
              <a:t> &gt; [</a:t>
            </a:r>
            <a:r>
              <a:rPr lang="en-US" u="sng"/>
              <a:t>File</a:t>
            </a:r>
            <a:r>
              <a:rPr lang="en-US" i="1" u="sng"/>
              <a:t> </a:t>
            </a:r>
            <a:r>
              <a:rPr lang="en-US" u="sng"/>
              <a:t>icon</a:t>
            </a:r>
            <a:r>
              <a:rPr lang="en-US"/>
              <a:t>] &gt; </a:t>
            </a:r>
            <a:r>
              <a:rPr lang="en-US" u="sng"/>
              <a:t>Configuration files</a:t>
            </a:r>
            <a:r>
              <a:rPr lang="en-US" i="1"/>
              <a:t> </a:t>
            </a:r>
            <a:r>
              <a:rPr lang="en-US"/>
              <a:t>| </a:t>
            </a:r>
            <a:r>
              <a:rPr lang="en-US" u="sng"/>
              <a:t>Report files</a:t>
            </a:r>
            <a:r>
              <a:rPr lang="en-US"/>
              <a:t> &gt; </a:t>
            </a:r>
            <a:r>
              <a:rPr lang="en-US" u="sng"/>
              <a:t>Internal memory</a:t>
            </a:r>
            <a:br>
              <a:rPr lang="en-US" u="sng"/>
            </a:br>
            <a:r>
              <a:rPr lang="en-US"/>
              <a:t>to list the files currently stored in the unit</a:t>
            </a:r>
            <a:endParaRPr/>
          </a:p>
          <a:p>
            <a:pPr marL="342900" lvl="0" indent="-342900" algn="l" rtl="0">
              <a:spcBef>
                <a:spcPts val="500"/>
              </a:spcBef>
              <a:spcAft>
                <a:spcPts val="0"/>
              </a:spcAft>
              <a:buSzPts val="1530"/>
              <a:buFont typeface="Century Gothic"/>
              <a:buAutoNum type="arabicPeriod"/>
            </a:pPr>
            <a:r>
              <a:rPr lang="en-US"/>
              <a:t>Select the files you want to export: </a:t>
            </a:r>
            <a:r>
              <a:rPr lang="en-US" u="sng"/>
              <a:t>File name</a:t>
            </a:r>
            <a:r>
              <a:rPr lang="en-US"/>
              <a:t> &gt; </a:t>
            </a:r>
            <a:r>
              <a:rPr lang="en-US" u="sng"/>
              <a:t>Export</a:t>
            </a:r>
            <a:r>
              <a:rPr lang="en-US"/>
              <a:t>  </a:t>
            </a:r>
            <a:endParaRPr/>
          </a:p>
          <a:p>
            <a:pPr marL="342900" lvl="0" indent="-342900" algn="l" rtl="0">
              <a:spcBef>
                <a:spcPts val="500"/>
              </a:spcBef>
              <a:spcAft>
                <a:spcPts val="0"/>
              </a:spcAft>
              <a:buSzPts val="1530"/>
              <a:buFont typeface="Century Gothic"/>
              <a:buAutoNum type="arabicPeriod"/>
            </a:pPr>
            <a:r>
              <a:rPr lang="en-US"/>
              <a:t>Choose an external device:  </a:t>
            </a:r>
            <a:r>
              <a:rPr lang="en-US" u="sng"/>
              <a:t>micro SD</a:t>
            </a:r>
            <a:r>
              <a:rPr lang="en-US"/>
              <a:t> | </a:t>
            </a:r>
            <a:r>
              <a:rPr lang="en-US" u="sng"/>
              <a:t>USB</a:t>
            </a:r>
            <a:endParaRPr/>
          </a:p>
          <a:p>
            <a:pPr marL="342900" lvl="0" indent="-342900" algn="l" rtl="0">
              <a:spcBef>
                <a:spcPts val="500"/>
              </a:spcBef>
              <a:spcAft>
                <a:spcPts val="0"/>
              </a:spcAft>
              <a:buSzPts val="1530"/>
              <a:buFont typeface="Century Gothic"/>
              <a:buAutoNum type="arabicPeriod"/>
            </a:pPr>
            <a:r>
              <a:rPr lang="en-US"/>
              <a:t>If no external device a popup will appear: ‘No devices present</a:t>
            </a:r>
            <a:r>
              <a:rPr lang="en-US" i="1"/>
              <a:t>’</a:t>
            </a: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Clr>
                <a:srgbClr val="006BFF"/>
              </a:buClr>
              <a:buSzPts val="1530"/>
              <a:buFont typeface="Noto Sans Symbols"/>
              <a:buNone/>
            </a:pPr>
            <a:endParaRPr/>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t>Exporting</a:t>
            </a:r>
            <a:r>
              <a:rPr lang="en-US"/>
              <a:t> Logs</a:t>
            </a:r>
            <a:endParaRPr/>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a:solidFill>
                  <a:schemeClr val="tx1"/>
                </a:solidFill>
                <a:ea typeface="SimSun"/>
              </a:rPr>
              <a:t>Zeus </a:t>
            </a:r>
            <a:r>
              <a:rPr lang="en-US" sz="2400">
                <a:solidFill>
                  <a:schemeClr val="tx1"/>
                </a:solidFill>
                <a:ea typeface="SimSun"/>
              </a:rPr>
              <a:t>&amp; </a:t>
            </a:r>
            <a:r>
              <a:rPr lang="en-US" sz="2400" b="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1412073563"/>
              </p:ext>
            </p:extLst>
          </p:nvPr>
        </p:nvGraphicFramePr>
        <p:xfrm>
          <a:off x="1710894" y="3840071"/>
          <a:ext cx="5722210" cy="2743200"/>
        </p:xfrm>
        <a:graphic>
          <a:graphicData uri="http://schemas.openxmlformats.org/drawingml/2006/table">
            <a:tbl>
              <a:tblPr firstRow="1" bandRow="1">
                <a:tableStyleId>{775DCB02-9BB8-47FD-8907-85C794F793BA}</a:tableStyleId>
              </a:tblPr>
              <a:tblGrid>
                <a:gridCol w="440170">
                  <a:extLst>
                    <a:ext uri="{9D8B030D-6E8A-4147-A177-3AD203B41FA5}">
                      <a16:colId xmlns:a16="http://schemas.microsoft.com/office/drawing/2014/main" val="2098299660"/>
                    </a:ext>
                  </a:extLst>
                </a:gridCol>
                <a:gridCol w="440170">
                  <a:extLst>
                    <a:ext uri="{9D8B030D-6E8A-4147-A177-3AD203B41FA5}">
                      <a16:colId xmlns:a16="http://schemas.microsoft.com/office/drawing/2014/main" val="2169452902"/>
                    </a:ext>
                  </a:extLst>
                </a:gridCol>
                <a:gridCol w="440170">
                  <a:extLst>
                    <a:ext uri="{9D8B030D-6E8A-4147-A177-3AD203B41FA5}">
                      <a16:colId xmlns:a16="http://schemas.microsoft.com/office/drawing/2014/main" val="4004501259"/>
                    </a:ext>
                  </a:extLst>
                </a:gridCol>
                <a:gridCol w="440170">
                  <a:extLst>
                    <a:ext uri="{9D8B030D-6E8A-4147-A177-3AD203B41FA5}">
                      <a16:colId xmlns:a16="http://schemas.microsoft.com/office/drawing/2014/main" val="3447839562"/>
                    </a:ext>
                  </a:extLst>
                </a:gridCol>
                <a:gridCol w="440170">
                  <a:extLst>
                    <a:ext uri="{9D8B030D-6E8A-4147-A177-3AD203B41FA5}">
                      <a16:colId xmlns:a16="http://schemas.microsoft.com/office/drawing/2014/main" val="3060326413"/>
                    </a:ext>
                  </a:extLst>
                </a:gridCol>
                <a:gridCol w="440170">
                  <a:extLst>
                    <a:ext uri="{9D8B030D-6E8A-4147-A177-3AD203B41FA5}">
                      <a16:colId xmlns:a16="http://schemas.microsoft.com/office/drawing/2014/main" val="2927292507"/>
                    </a:ext>
                  </a:extLst>
                </a:gridCol>
                <a:gridCol w="440170">
                  <a:extLst>
                    <a:ext uri="{9D8B030D-6E8A-4147-A177-3AD203B41FA5}">
                      <a16:colId xmlns:a16="http://schemas.microsoft.com/office/drawing/2014/main" val="1984899054"/>
                    </a:ext>
                  </a:extLst>
                </a:gridCol>
                <a:gridCol w="440170">
                  <a:extLst>
                    <a:ext uri="{9D8B030D-6E8A-4147-A177-3AD203B41FA5}">
                      <a16:colId xmlns:a16="http://schemas.microsoft.com/office/drawing/2014/main" val="2576221161"/>
                    </a:ext>
                  </a:extLst>
                </a:gridCol>
                <a:gridCol w="440170">
                  <a:extLst>
                    <a:ext uri="{9D8B030D-6E8A-4147-A177-3AD203B41FA5}">
                      <a16:colId xmlns:a16="http://schemas.microsoft.com/office/drawing/2014/main" val="674967835"/>
                    </a:ext>
                  </a:extLst>
                </a:gridCol>
                <a:gridCol w="440170">
                  <a:extLst>
                    <a:ext uri="{9D8B030D-6E8A-4147-A177-3AD203B41FA5}">
                      <a16:colId xmlns:a16="http://schemas.microsoft.com/office/drawing/2014/main" val="1899343336"/>
                    </a:ext>
                  </a:extLst>
                </a:gridCol>
                <a:gridCol w="440170">
                  <a:extLst>
                    <a:ext uri="{9D8B030D-6E8A-4147-A177-3AD203B41FA5}">
                      <a16:colId xmlns:a16="http://schemas.microsoft.com/office/drawing/2014/main" val="312388257"/>
                    </a:ext>
                  </a:extLst>
                </a:gridCol>
                <a:gridCol w="440170">
                  <a:extLst>
                    <a:ext uri="{9D8B030D-6E8A-4147-A177-3AD203B41FA5}">
                      <a16:colId xmlns:a16="http://schemas.microsoft.com/office/drawing/2014/main" val="3196217068"/>
                    </a:ext>
                  </a:extLst>
                </a:gridCol>
                <a:gridCol w="440170">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Eth/IP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Google Shape;1057;p16"/>
          <p:cNvSpPr/>
          <p:nvPr/>
        </p:nvSpPr>
        <p:spPr>
          <a:xfrm>
            <a:off x="2571706" y="3832737"/>
            <a:ext cx="467886" cy="13005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20075" cy="1203932"/>
          </a:xfrm>
        </p:spPr>
        <p:txBody>
          <a:bodyPr/>
          <a:lstStyle/>
          <a:p>
            <a:pPr marL="131445" indent="0">
              <a:buNone/>
            </a:pPr>
            <a:r>
              <a:rPr lang="en-US" dirty="0"/>
              <a:t>Ethernet has adopted many of the transmission media available, including coaxial, UTP, STP, multimode and </a:t>
            </a:r>
            <a:r>
              <a:rPr lang="en-US" dirty="0" err="1"/>
              <a:t>singlemode</a:t>
            </a:r>
            <a:r>
              <a:rPr lang="en-US" dirty="0"/>
              <a:t> fibers, in order to support the various market demands.</a:t>
            </a:r>
          </a:p>
        </p:txBody>
      </p:sp>
      <p:sp>
        <p:nvSpPr>
          <p:cNvPr id="3" name="Title 2"/>
          <p:cNvSpPr>
            <a:spLocks noGrp="1"/>
          </p:cNvSpPr>
          <p:nvPr>
            <p:ph type="title"/>
          </p:nvPr>
        </p:nvSpPr>
        <p:spPr/>
        <p:txBody>
          <a:bodyPr/>
          <a:lstStyle/>
          <a:p>
            <a:r>
              <a:rPr lang="en-US" dirty="0"/>
              <a:t>The basic </a:t>
            </a:r>
            <a:r>
              <a:rPr lang="en-US" b="1" dirty="0"/>
              <a:t>802.3 MAC </a:t>
            </a:r>
            <a:r>
              <a:rPr lang="en-US" dirty="0"/>
              <a:t>frame format</a:t>
            </a:r>
          </a:p>
        </p:txBody>
      </p:sp>
      <p:pic>
        <p:nvPicPr>
          <p:cNvPr id="6" name="Picture 5"/>
          <p:cNvPicPr>
            <a:picLocks noChangeAspect="1"/>
          </p:cNvPicPr>
          <p:nvPr/>
        </p:nvPicPr>
        <p:blipFill>
          <a:blip r:embed="rId2"/>
          <a:stretch>
            <a:fillRect/>
          </a:stretch>
        </p:blipFill>
        <p:spPr>
          <a:xfrm>
            <a:off x="371045" y="1101577"/>
            <a:ext cx="8465575" cy="3432586"/>
          </a:xfrm>
          <a:prstGeom prst="rect">
            <a:avLst/>
          </a:prstGeom>
        </p:spPr>
      </p:pic>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3560116" y="1151337"/>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The </a:t>
            </a:r>
            <a:r>
              <a:rPr lang="en-US" b="1" dirty="0"/>
              <a:t>Traffic </a:t>
            </a:r>
            <a:r>
              <a:rPr lang="en-US" dirty="0"/>
              <a:t>test</a:t>
            </a:r>
            <a:endParaRPr dirty="0"/>
          </a:p>
        </p:txBody>
      </p:sp>
      <p:sp>
        <p:nvSpPr>
          <p:cNvPr id="671" name="Google Shape;671;p4"/>
          <p:cNvSpPr txBox="1">
            <a:spLocks noGrp="1"/>
          </p:cNvSpPr>
          <p:nvPr>
            <p:ph type="body" idx="1"/>
          </p:nvPr>
        </p:nvSpPr>
        <p:spPr>
          <a:xfrm>
            <a:off x="342900" y="4970082"/>
            <a:ext cx="8459423" cy="1745631"/>
          </a:xfrm>
          <a:prstGeom prst="rect">
            <a:avLst/>
          </a:prstGeom>
          <a:noFill/>
          <a:ln>
            <a:noFill/>
          </a:ln>
        </p:spPr>
        <p:txBody>
          <a:bodyPr spcFirstLastPara="1" wrap="square" lIns="50750" tIns="50750" rIns="90000" bIns="50750" anchor="t" anchorCtr="0">
            <a:noAutofit/>
          </a:bodyPr>
          <a:lstStyle/>
          <a:p>
            <a:pPr marL="131445" indent="0">
              <a:buNone/>
            </a:pPr>
            <a:r>
              <a:rPr lang="en-US" dirty="0"/>
              <a:t>The test described aims to teach how to set up the tester to generate and receive real traffic with specific frames, bit rates, and events. With a few changes it will be possible to evaluate other traffic parameters such as throughput, latency, frame loss rate, etc. The document also describes specific formats for tracing and reporting the results of this test.</a:t>
            </a:r>
            <a:endParaRPr lang="en-US" sz="300" dirty="0"/>
          </a:p>
        </p:txBody>
      </p:sp>
      <p:sp>
        <p:nvSpPr>
          <p:cNvPr id="1015" name="object 221"/>
          <p:cNvSpPr/>
          <p:nvPr/>
        </p:nvSpPr>
        <p:spPr>
          <a:xfrm>
            <a:off x="5212978" y="14222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5113155" y="14580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5035432" y="148622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4935610" y="152203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4858647" y="154946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4811403" y="1549469"/>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5446908" y="1925659"/>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411" name="object 22"/>
          <p:cNvSpPr txBox="1"/>
          <p:nvPr/>
        </p:nvSpPr>
        <p:spPr>
          <a:xfrm>
            <a:off x="4272021" y="1698634"/>
            <a:ext cx="874569" cy="446276"/>
          </a:xfrm>
          <a:prstGeom prst="rect">
            <a:avLst/>
          </a:prstGeom>
        </p:spPr>
        <p:txBody>
          <a:bodyPr vert="horz" wrap="square" lIns="0" tIns="15240" rIns="0" bIns="0" rtlCol="0">
            <a:spAutoFit/>
          </a:bodyPr>
          <a:lstStyle/>
          <a:p>
            <a:pPr algn="ctr">
              <a:lnSpc>
                <a:spcPct val="100000"/>
              </a:lnSpc>
              <a:spcBef>
                <a:spcPts val="40"/>
              </a:spcBef>
            </a:pPr>
            <a:r>
              <a:rPr lang="es-ES" spc="5" dirty="0" err="1">
                <a:solidFill>
                  <a:srgbClr val="00007F"/>
                </a:solidFill>
                <a:latin typeface="Verdana"/>
                <a:cs typeface="Verdana"/>
              </a:rPr>
              <a:t>Routed</a:t>
            </a:r>
            <a:r>
              <a:rPr lang="es-ES" spc="5" dirty="0">
                <a:solidFill>
                  <a:srgbClr val="00007F"/>
                </a:solidFill>
                <a:latin typeface="Verdana"/>
                <a:cs typeface="Verdana"/>
              </a:rPr>
              <a:t> Network</a:t>
            </a:r>
          </a:p>
        </p:txBody>
      </p:sp>
      <p:grpSp>
        <p:nvGrpSpPr>
          <p:cNvPr id="3" name="Group 2"/>
          <p:cNvGrpSpPr/>
          <p:nvPr/>
        </p:nvGrpSpPr>
        <p:grpSpPr>
          <a:xfrm>
            <a:off x="725537" y="2035915"/>
            <a:ext cx="1126744" cy="662432"/>
            <a:chOff x="725537" y="1921611"/>
            <a:chExt cx="1126744" cy="662432"/>
          </a:xfrm>
        </p:grpSpPr>
        <p:sp>
          <p:nvSpPr>
            <p:cNvPr id="409"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410"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41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41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41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41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41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41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41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42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42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42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42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42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42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42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42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43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43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43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43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43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43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44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44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1</a:t>
              </a:r>
              <a:endParaRPr sz="2800" b="1" dirty="0">
                <a:solidFill>
                  <a:schemeClr val="bg1"/>
                </a:solidFill>
              </a:endParaRPr>
            </a:p>
          </p:txBody>
        </p:sp>
        <p:sp>
          <p:nvSpPr>
            <p:cNvPr id="44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44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44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44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44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44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44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44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45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45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45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45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45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45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45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45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46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46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46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46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46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46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6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46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46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46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47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47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47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47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47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47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47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47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47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47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480" name="Group 479"/>
          <p:cNvGrpSpPr/>
          <p:nvPr/>
        </p:nvGrpSpPr>
        <p:grpSpPr>
          <a:xfrm>
            <a:off x="2962418" y="1905972"/>
            <a:ext cx="1194137" cy="901559"/>
            <a:chOff x="8391143" y="4164634"/>
            <a:chExt cx="1013588" cy="730885"/>
          </a:xfrm>
        </p:grpSpPr>
        <p:sp>
          <p:nvSpPr>
            <p:cNvPr id="48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48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48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48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48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48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48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48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48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49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49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49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49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49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49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49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49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49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49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50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50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50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50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50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50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0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0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1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52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2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52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52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2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2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52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3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53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3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54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4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54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45"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46"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547"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548"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549"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550"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51"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552"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53"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4"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555"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56"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557"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58"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9"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0"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561"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2"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63"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64"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5"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566"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7"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568"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569"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70"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71"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72"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573"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74"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575"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6"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577"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578"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9"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580"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581"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82"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583"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584"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585"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586"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587"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588"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589"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590"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1"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592"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593"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94"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595"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596"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7"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98"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99"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00"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01"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602"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03"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04"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05"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06"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07"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608"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09"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0"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1"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2"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13"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14"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5"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16"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7"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618"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9"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0"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21"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2"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623"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4"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25"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26"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627"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28"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9"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0"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31"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2"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33"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34"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35"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36"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7"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638"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39"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40"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41"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42"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43"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4"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45"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6"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47"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648"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9"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50"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51"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652"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53"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4"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55"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6"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57"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658"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659"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660"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661"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662"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3"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64"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665"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666"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667"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668"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9"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0"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672"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3"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4"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675"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676"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7"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678"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9"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680"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681"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82"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83"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684"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685"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686"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687"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688"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689"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690"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1"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2"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693"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694"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695"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grpSp>
        <p:nvGrpSpPr>
          <p:cNvPr id="700" name="Group 699"/>
          <p:cNvGrpSpPr/>
          <p:nvPr/>
        </p:nvGrpSpPr>
        <p:grpSpPr>
          <a:xfrm>
            <a:off x="7631959" y="2021591"/>
            <a:ext cx="1126744" cy="662432"/>
            <a:chOff x="725537" y="1921611"/>
            <a:chExt cx="1126744" cy="662432"/>
          </a:xfrm>
        </p:grpSpPr>
        <p:sp>
          <p:nvSpPr>
            <p:cNvPr id="701"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702"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70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70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70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70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70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70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70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71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71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71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71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71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71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71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71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72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72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72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72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72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72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73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73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2</a:t>
              </a:r>
              <a:endParaRPr sz="2800" b="1" dirty="0">
                <a:solidFill>
                  <a:schemeClr val="bg1"/>
                </a:solidFill>
              </a:endParaRPr>
            </a:p>
          </p:txBody>
        </p:sp>
        <p:sp>
          <p:nvSpPr>
            <p:cNvPr id="73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73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73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73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73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73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73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73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74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74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74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74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74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74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74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74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75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75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75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75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75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75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5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75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75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75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76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76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76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76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76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76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76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76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76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76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842" name="object 794"/>
          <p:cNvSpPr/>
          <p:nvPr/>
        </p:nvSpPr>
        <p:spPr>
          <a:xfrm>
            <a:off x="3595828" y="3162063"/>
            <a:ext cx="2273484" cy="1376045"/>
          </a:xfrm>
          <a:prstGeom prst="rect">
            <a:avLst/>
          </a:prstGeom>
          <a:blipFill>
            <a:blip r:embed="rId3" cstate="print"/>
            <a:stretch>
              <a:fillRect/>
            </a:stretch>
          </a:blipFill>
        </p:spPr>
        <p:txBody>
          <a:bodyPr wrap="square" lIns="0" tIns="0" rIns="0" bIns="0" rtlCol="0"/>
          <a:lstStyle/>
          <a:p>
            <a:endParaRPr/>
          </a:p>
        </p:txBody>
      </p:sp>
      <p:sp>
        <p:nvSpPr>
          <p:cNvPr id="843" name="object 221"/>
          <p:cNvSpPr/>
          <p:nvPr/>
        </p:nvSpPr>
        <p:spPr>
          <a:xfrm>
            <a:off x="5248690" y="343294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4" name="object 222"/>
          <p:cNvSpPr/>
          <p:nvPr/>
        </p:nvSpPr>
        <p:spPr>
          <a:xfrm>
            <a:off x="5148867" y="346875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5" name="object 224"/>
          <p:cNvSpPr/>
          <p:nvPr/>
        </p:nvSpPr>
        <p:spPr>
          <a:xfrm>
            <a:off x="5071144" y="349694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6" name="object 225"/>
          <p:cNvSpPr/>
          <p:nvPr/>
        </p:nvSpPr>
        <p:spPr>
          <a:xfrm>
            <a:off x="4971322" y="353276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7" name="object 227"/>
          <p:cNvSpPr/>
          <p:nvPr/>
        </p:nvSpPr>
        <p:spPr>
          <a:xfrm>
            <a:off x="4894359" y="356019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8" name="object 229"/>
          <p:cNvSpPr/>
          <p:nvPr/>
        </p:nvSpPr>
        <p:spPr>
          <a:xfrm>
            <a:off x="4847115" y="3560195"/>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850" name="Group 849"/>
          <p:cNvGrpSpPr/>
          <p:nvPr/>
        </p:nvGrpSpPr>
        <p:grpSpPr>
          <a:xfrm>
            <a:off x="5482620" y="3936385"/>
            <a:ext cx="1194137" cy="901559"/>
            <a:chOff x="8391143" y="4164634"/>
            <a:chExt cx="1013588" cy="730885"/>
          </a:xfrm>
        </p:grpSpPr>
        <p:sp>
          <p:nvSpPr>
            <p:cNvPr id="85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85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85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85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85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85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85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85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85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86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86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86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86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86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86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86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86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86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86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87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87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87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87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87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87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7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7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8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89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9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89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89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9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9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89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0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90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0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91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1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93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44"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85"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986"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987"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988"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989"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990"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991"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92"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3"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994"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995"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996"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997"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8"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999"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00"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1"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02"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03"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4"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05"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6"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07"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08"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9"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10"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11"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12"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013"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014"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17"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020"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022"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24"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025"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026"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27"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028"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029"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030"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031"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032"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033"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034"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035"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36"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037"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038"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39"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040"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041"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42"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43"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4"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45"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46"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47"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48"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9"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0"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51"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52"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53"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4"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5"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56"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57"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58"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9"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0"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61"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62"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063"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4"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5"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66"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7"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068"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9"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70"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1"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072"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3"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74"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5"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6"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7"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8"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79"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0"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81"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82"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083"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4"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5"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6"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87"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88"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89"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90"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1"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92"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093"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4"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95"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6"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097"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98"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99"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100"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101"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102"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103"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104"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105"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106"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107"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08"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09"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110"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111"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112"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113"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4"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5"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116"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7"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8"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119"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120"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1"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122"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3"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124"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125"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6"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7"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128"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129"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130"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131"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132"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133"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134"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5"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6"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137"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138"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139"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1140" name="object 22"/>
          <p:cNvSpPr txBox="1"/>
          <p:nvPr/>
        </p:nvSpPr>
        <p:spPr>
          <a:xfrm>
            <a:off x="4307733" y="3709360"/>
            <a:ext cx="874569" cy="446276"/>
          </a:xfrm>
          <a:prstGeom prst="rect">
            <a:avLst/>
          </a:prstGeom>
        </p:spPr>
        <p:txBody>
          <a:bodyPr vert="horz" wrap="square" lIns="0" tIns="15240" rIns="0" bIns="0" rtlCol="0">
            <a:spAutoFit/>
          </a:bodyPr>
          <a:lstStyle/>
          <a:p>
            <a:pPr algn="ctr">
              <a:lnSpc>
                <a:spcPct val="100000"/>
              </a:lnSpc>
              <a:spcBef>
                <a:spcPts val="40"/>
              </a:spcBef>
            </a:pPr>
            <a:r>
              <a:rPr lang="es-ES" spc="5" dirty="0" err="1">
                <a:solidFill>
                  <a:srgbClr val="00007F"/>
                </a:solidFill>
                <a:latin typeface="Verdana"/>
                <a:cs typeface="Verdana"/>
              </a:rPr>
              <a:t>Routed</a:t>
            </a:r>
            <a:r>
              <a:rPr lang="es-ES" spc="5" dirty="0">
                <a:solidFill>
                  <a:srgbClr val="00007F"/>
                </a:solidFill>
                <a:latin typeface="Verdana"/>
                <a:cs typeface="Verdana"/>
              </a:rPr>
              <a:t> Network</a:t>
            </a:r>
          </a:p>
        </p:txBody>
      </p:sp>
      <p:sp>
        <p:nvSpPr>
          <p:cNvPr id="1141" name="object 22"/>
          <p:cNvSpPr txBox="1"/>
          <p:nvPr/>
        </p:nvSpPr>
        <p:spPr>
          <a:xfrm>
            <a:off x="737297" y="2438202"/>
            <a:ext cx="3202238"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1000BASE-T</a:t>
            </a:r>
            <a:endParaRPr sz="1050" dirty="0">
              <a:latin typeface="Verdana"/>
              <a:cs typeface="Verdana"/>
            </a:endParaRPr>
          </a:p>
        </p:txBody>
      </p:sp>
      <p:grpSp>
        <p:nvGrpSpPr>
          <p:cNvPr id="1142" name="Group 1141"/>
          <p:cNvGrpSpPr/>
          <p:nvPr/>
        </p:nvGrpSpPr>
        <p:grpSpPr>
          <a:xfrm>
            <a:off x="761249" y="4046641"/>
            <a:ext cx="1126744" cy="662432"/>
            <a:chOff x="725537" y="1921611"/>
            <a:chExt cx="1126744" cy="662432"/>
          </a:xfrm>
        </p:grpSpPr>
        <p:sp>
          <p:nvSpPr>
            <p:cNvPr id="1143"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1144"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1145"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1146"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1147"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1148"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1149"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1150"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1151"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1152"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1153"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1154"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5"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1156"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1157"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8"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1159"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1160"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1161"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1162"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1163"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1164"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1165"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6"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7"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8"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9"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1170"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1171"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1172"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1173"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1</a:t>
              </a:r>
              <a:endParaRPr sz="2800" b="1" dirty="0">
                <a:solidFill>
                  <a:schemeClr val="bg1"/>
                </a:solidFill>
              </a:endParaRPr>
            </a:p>
          </p:txBody>
        </p:sp>
        <p:sp>
          <p:nvSpPr>
            <p:cNvPr id="1174"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1175"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1176"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1177"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1178"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1179"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1180"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1181"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1182"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1183"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1184"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1185"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1186"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1187"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8"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9"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1190"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1191"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1192"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1193"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1194"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1195"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1196"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1197"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98"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1199"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1200"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1201"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1202"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1203"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1204"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1205"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1206"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207"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1208"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1209"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1210"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1211"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1212" name="Group 1211"/>
          <p:cNvGrpSpPr/>
          <p:nvPr/>
        </p:nvGrpSpPr>
        <p:grpSpPr>
          <a:xfrm>
            <a:off x="2998130" y="3916698"/>
            <a:ext cx="1194137" cy="901559"/>
            <a:chOff x="8391143" y="4164634"/>
            <a:chExt cx="1013588" cy="730885"/>
          </a:xfrm>
        </p:grpSpPr>
        <p:sp>
          <p:nvSpPr>
            <p:cNvPr id="121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21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21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21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21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21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21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122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122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122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122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122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122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122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122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122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122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123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123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123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123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123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123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123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123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3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3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125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5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125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125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126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6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126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6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7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127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7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127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7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7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127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128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128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128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28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128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28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8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28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28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28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9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29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29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29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0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0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0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0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0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0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30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30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0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30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31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1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31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31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1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31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31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31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31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31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32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32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32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32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32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2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32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32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33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3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3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3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3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3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3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3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4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4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4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4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35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5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35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5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5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35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6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6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6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6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6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37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7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7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7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7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7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38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8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38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8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8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8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39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39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39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39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39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39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39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39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39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39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40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40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40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40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40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41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41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1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41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41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41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41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41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42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42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42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42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42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cxnSp>
        <p:nvCxnSpPr>
          <p:cNvPr id="1427" name="Straight Connector 1426"/>
          <p:cNvCxnSpPr/>
          <p:nvPr/>
        </p:nvCxnSpPr>
        <p:spPr>
          <a:xfrm>
            <a:off x="6410433" y="2310113"/>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29" name="object 22"/>
          <p:cNvSpPr txBox="1"/>
          <p:nvPr/>
        </p:nvSpPr>
        <p:spPr>
          <a:xfrm>
            <a:off x="7177241" y="274827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PHY </a:t>
            </a:r>
            <a:r>
              <a:rPr lang="es-ES" sz="1050" spc="5" dirty="0" err="1">
                <a:solidFill>
                  <a:srgbClr val="00007F"/>
                </a:solidFill>
                <a:latin typeface="Verdana"/>
                <a:cs typeface="Verdana"/>
              </a:rPr>
              <a:t>Loop</a:t>
            </a:r>
            <a:endParaRPr sz="1050" dirty="0">
              <a:latin typeface="Verdana"/>
              <a:cs typeface="Verdana"/>
            </a:endParaRPr>
          </a:p>
        </p:txBody>
      </p:sp>
      <p:sp>
        <p:nvSpPr>
          <p:cNvPr id="7" name="Arc 6"/>
          <p:cNvSpPr/>
          <p:nvPr/>
        </p:nvSpPr>
        <p:spPr>
          <a:xfrm>
            <a:off x="5724235" y="4245101"/>
            <a:ext cx="1453006" cy="224138"/>
          </a:xfrm>
          <a:prstGeom prst="arc">
            <a:avLst>
              <a:gd name="adj1" fmla="val 15516331"/>
              <a:gd name="adj2" fmla="val 5847402"/>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1" name="object 22"/>
          <p:cNvSpPr txBox="1"/>
          <p:nvPr/>
        </p:nvSpPr>
        <p:spPr>
          <a:xfrm>
            <a:off x="1336890" y="209005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cxnSp>
        <p:nvCxnSpPr>
          <p:cNvPr id="1503" name="Straight Connector 1502"/>
          <p:cNvCxnSpPr/>
          <p:nvPr/>
        </p:nvCxnSpPr>
        <p:spPr>
          <a:xfrm>
            <a:off x="6410433" y="2473138"/>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4" name="object 22"/>
          <p:cNvSpPr txBox="1"/>
          <p:nvPr/>
        </p:nvSpPr>
        <p:spPr>
          <a:xfrm>
            <a:off x="6122017" y="2104280"/>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B</a:t>
            </a:r>
            <a:endParaRPr sz="1050" dirty="0">
              <a:latin typeface="Verdana"/>
              <a:cs typeface="Verdana"/>
            </a:endParaRPr>
          </a:p>
        </p:txBody>
      </p:sp>
      <p:sp>
        <p:nvSpPr>
          <p:cNvPr id="1505" name="object 22"/>
          <p:cNvSpPr txBox="1"/>
          <p:nvPr/>
        </p:nvSpPr>
        <p:spPr>
          <a:xfrm>
            <a:off x="1371012" y="4149202"/>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sp>
        <p:nvSpPr>
          <p:cNvPr id="8" name="Rectangle 7"/>
          <p:cNvSpPr/>
          <p:nvPr/>
        </p:nvSpPr>
        <p:spPr>
          <a:xfrm>
            <a:off x="3739374" y="892439"/>
            <a:ext cx="2192317" cy="307777"/>
          </a:xfrm>
          <a:prstGeom prst="rect">
            <a:avLst/>
          </a:prstGeom>
        </p:spPr>
        <p:txBody>
          <a:bodyPr wrap="square">
            <a:spAutoFit/>
          </a:bodyPr>
          <a:lstStyle/>
          <a:p>
            <a:pPr algn="ctr">
              <a:spcBef>
                <a:spcPts val="40"/>
              </a:spcBef>
            </a:pPr>
            <a:r>
              <a:rPr lang="es-ES" b="1" spc="5" dirty="0" err="1">
                <a:solidFill>
                  <a:schemeClr val="bg2"/>
                </a:solidFill>
                <a:latin typeface="Verdana"/>
                <a:cs typeface="Verdana"/>
              </a:rPr>
              <a:t>Using</a:t>
            </a:r>
            <a:r>
              <a:rPr lang="es-ES" b="1" spc="5" dirty="0">
                <a:solidFill>
                  <a:schemeClr val="bg2"/>
                </a:solidFill>
                <a:latin typeface="Verdana"/>
                <a:cs typeface="Verdana"/>
              </a:rPr>
              <a:t> 2 </a:t>
            </a:r>
            <a:r>
              <a:rPr lang="es-ES" b="1" spc="5" dirty="0" err="1">
                <a:solidFill>
                  <a:schemeClr val="bg2"/>
                </a:solidFill>
                <a:latin typeface="Verdana"/>
                <a:cs typeface="Verdana"/>
              </a:rPr>
              <a:t>testers</a:t>
            </a:r>
            <a:endParaRPr lang="es-ES" b="1" spc="5" dirty="0">
              <a:solidFill>
                <a:schemeClr val="bg2"/>
              </a:solidFill>
              <a:latin typeface="Verdana"/>
              <a:cs typeface="Verdana"/>
            </a:endParaRPr>
          </a:p>
        </p:txBody>
      </p:sp>
      <p:sp>
        <p:nvSpPr>
          <p:cNvPr id="1506" name="Rectangle 1505"/>
          <p:cNvSpPr/>
          <p:nvPr/>
        </p:nvSpPr>
        <p:spPr>
          <a:xfrm>
            <a:off x="670501" y="1794645"/>
            <a:ext cx="1146054" cy="276999"/>
          </a:xfrm>
          <a:prstGeom prst="rect">
            <a:avLst/>
          </a:prstGeom>
        </p:spPr>
        <p:txBody>
          <a:bodyPr wrap="square">
            <a:spAutoFit/>
          </a:bodyPr>
          <a:lstStyle/>
          <a:p>
            <a:pPr algn="ctr">
              <a:spcBef>
                <a:spcPts val="40"/>
              </a:spcBef>
            </a:pPr>
            <a:r>
              <a:rPr lang="es-ES" sz="1200" spc="5" dirty="0">
                <a:solidFill>
                  <a:schemeClr val="bg2"/>
                </a:solidFill>
                <a:latin typeface="Verdana"/>
                <a:cs typeface="Verdana"/>
              </a:rPr>
              <a:t>Test 1</a:t>
            </a:r>
          </a:p>
        </p:txBody>
      </p:sp>
      <p:sp>
        <p:nvSpPr>
          <p:cNvPr id="1428" name="Rectangle 1427"/>
          <p:cNvSpPr/>
          <p:nvPr/>
        </p:nvSpPr>
        <p:spPr>
          <a:xfrm>
            <a:off x="3707336" y="2906632"/>
            <a:ext cx="2192317" cy="307777"/>
          </a:xfrm>
          <a:prstGeom prst="rect">
            <a:avLst/>
          </a:prstGeom>
        </p:spPr>
        <p:txBody>
          <a:bodyPr wrap="square">
            <a:spAutoFit/>
          </a:bodyPr>
          <a:lstStyle/>
          <a:p>
            <a:pPr algn="ctr">
              <a:spcBef>
                <a:spcPts val="40"/>
              </a:spcBef>
            </a:pPr>
            <a:r>
              <a:rPr lang="es-ES" b="1" spc="5" dirty="0" err="1">
                <a:solidFill>
                  <a:schemeClr val="bg2"/>
                </a:solidFill>
                <a:latin typeface="Verdana"/>
                <a:cs typeface="Verdana"/>
              </a:rPr>
              <a:t>Using</a:t>
            </a:r>
            <a:r>
              <a:rPr lang="es-ES" b="1" spc="5" dirty="0">
                <a:solidFill>
                  <a:schemeClr val="bg2"/>
                </a:solidFill>
                <a:latin typeface="Verdana"/>
                <a:cs typeface="Verdana"/>
              </a:rPr>
              <a:t> 1 tester</a:t>
            </a:r>
          </a:p>
        </p:txBody>
      </p:sp>
      <p:sp>
        <p:nvSpPr>
          <p:cNvPr id="1430" name="Rectangle 1429"/>
          <p:cNvSpPr/>
          <p:nvPr/>
        </p:nvSpPr>
        <p:spPr>
          <a:xfrm>
            <a:off x="7577161" y="1782694"/>
            <a:ext cx="1146054" cy="276999"/>
          </a:xfrm>
          <a:prstGeom prst="rect">
            <a:avLst/>
          </a:prstGeom>
        </p:spPr>
        <p:txBody>
          <a:bodyPr wrap="square">
            <a:spAutoFit/>
          </a:bodyPr>
          <a:lstStyle/>
          <a:p>
            <a:pPr algn="ctr">
              <a:spcBef>
                <a:spcPts val="40"/>
              </a:spcBef>
            </a:pPr>
            <a:r>
              <a:rPr lang="es-ES" sz="1200" spc="5" dirty="0">
                <a:solidFill>
                  <a:schemeClr val="bg2"/>
                </a:solidFill>
                <a:latin typeface="Verdana"/>
                <a:cs typeface="Verdana"/>
              </a:rPr>
              <a:t>Test 2</a:t>
            </a:r>
          </a:p>
        </p:txBody>
      </p:sp>
      <p:cxnSp>
        <p:nvCxnSpPr>
          <p:cNvPr id="1431" name="Straight Connector 1430"/>
          <p:cNvCxnSpPr/>
          <p:nvPr/>
        </p:nvCxnSpPr>
        <p:spPr>
          <a:xfrm>
            <a:off x="1773691" y="4335379"/>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2" name="Straight Connector 1431"/>
          <p:cNvCxnSpPr/>
          <p:nvPr/>
        </p:nvCxnSpPr>
        <p:spPr>
          <a:xfrm>
            <a:off x="1773691" y="4498404"/>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3" name="Straight Connector 1432"/>
          <p:cNvCxnSpPr/>
          <p:nvPr/>
        </p:nvCxnSpPr>
        <p:spPr>
          <a:xfrm>
            <a:off x="1701771" y="2281822"/>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4" name="Straight Connector 1433"/>
          <p:cNvCxnSpPr/>
          <p:nvPr/>
        </p:nvCxnSpPr>
        <p:spPr>
          <a:xfrm>
            <a:off x="1701771" y="2444847"/>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Ports A and  B have the connector for the RJ45 cables</a:t>
            </a:r>
          </a:p>
          <a:p>
            <a:pPr marL="104775" lvl="0" indent="0" algn="l" rtl="0">
              <a:spcBef>
                <a:spcPts val="0"/>
              </a:spcBef>
              <a:spcAft>
                <a:spcPts val="0"/>
              </a:spcAft>
              <a:buClr>
                <a:srgbClr val="0000FF"/>
              </a:buClr>
              <a:buSzPts val="1620"/>
              <a:buNone/>
            </a:pPr>
            <a:r>
              <a:rPr lang="en-US" dirty="0"/>
              <a:t>xGenius also support optical media and higher bit rates but we are going to execute this test in 1000BASE-T</a:t>
            </a:r>
            <a:endParaRPr dirty="0"/>
          </a:p>
          <a:p>
            <a:pPr marL="447675" lvl="0" indent="-342900">
              <a:buClr>
                <a:srgbClr val="0000FF"/>
              </a:buClr>
              <a:buSzPts val="1620"/>
              <a:buFont typeface="Century Gothic"/>
              <a:buAutoNum type="arabicPeriod"/>
            </a:pPr>
            <a:r>
              <a:rPr lang="en-US" dirty="0"/>
              <a:t>Connect the Cable to Port A in tester A </a:t>
            </a:r>
          </a:p>
          <a:p>
            <a:pPr marL="447675" indent="-342900">
              <a:buClr>
                <a:srgbClr val="0000FF"/>
              </a:buClr>
              <a:buSzPts val="1620"/>
              <a:buFont typeface="Century Gothic"/>
              <a:buAutoNum type="arabicPeriod"/>
            </a:pPr>
            <a:r>
              <a:rPr lang="en-US" dirty="0"/>
              <a:t>Connect the Cable to Port B in tester B</a:t>
            </a:r>
            <a:endParaRPr lang="en-US" sz="1400" dirty="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4"/>
          <a:stretch>
            <a:fillRect/>
          </a:stretch>
        </p:blipFill>
        <p:spPr>
          <a:xfrm>
            <a:off x="305441" y="1823763"/>
            <a:ext cx="5088056" cy="1291099"/>
          </a:xfrm>
          <a:prstGeom prst="rect">
            <a:avLst/>
          </a:prstGeom>
        </p:spPr>
      </p:pic>
      <p:pic>
        <p:nvPicPr>
          <p:cNvPr id="15" name="Picture 14"/>
          <p:cNvPicPr>
            <a:picLocks noChangeAspect="1"/>
          </p:cNvPicPr>
          <p:nvPr/>
        </p:nvPicPr>
        <p:blipFill>
          <a:blip r:embed="rId5"/>
          <a:stretch>
            <a:fillRect/>
          </a:stretch>
        </p:blipFill>
        <p:spPr>
          <a:xfrm>
            <a:off x="533904" y="2004195"/>
            <a:ext cx="1207496" cy="907147"/>
          </a:xfrm>
          <a:prstGeom prst="rect">
            <a:avLst/>
          </a:prstGeom>
        </p:spPr>
      </p:pic>
      <p:sp>
        <p:nvSpPr>
          <p:cNvPr id="17" name="Google Shape;1057;p16"/>
          <p:cNvSpPr/>
          <p:nvPr/>
        </p:nvSpPr>
        <p:spPr>
          <a:xfrm>
            <a:off x="4249246" y="1910631"/>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oogle Shape;852;p5"/>
          <p:cNvGrpSpPr/>
          <p:nvPr/>
        </p:nvGrpSpPr>
        <p:grpSpPr>
          <a:xfrm>
            <a:off x="3633298" y="1849360"/>
            <a:ext cx="872955" cy="712130"/>
            <a:chOff x="1627051" y="1351168"/>
            <a:chExt cx="752871" cy="712130"/>
          </a:xfrm>
        </p:grpSpPr>
        <p:pic>
          <p:nvPicPr>
            <p:cNvPr id="29" name="Google Shape;853;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pic>
        <p:nvPicPr>
          <p:cNvPr id="1026" name="Picture 2" descr="CABLE EQUIP RJ45 LATIGUILLO U/UTP CAT.6 2M NEGRO | e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1290156"/>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19291" y="2161132"/>
            <a:ext cx="1540063" cy="7100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98259"/>
            <a:ext cx="8453470" cy="2301212"/>
          </a:xfrm>
        </p:spPr>
        <p:txBody>
          <a:bodyPr/>
          <a:lstStyle/>
          <a:p>
            <a:pPr marL="474345" indent="-342900">
              <a:buFont typeface="+mj-lt"/>
              <a:buAutoNum type="arabicPeriod"/>
            </a:pPr>
            <a:r>
              <a:rPr lang="en-US" dirty="0"/>
              <a:t>Restore defaults: </a:t>
            </a:r>
            <a:r>
              <a:rPr lang="en-US" u="sng" dirty="0"/>
              <a:t>Home</a:t>
            </a:r>
            <a:r>
              <a:rPr lang="en-US" dirty="0"/>
              <a:t> &gt; [</a:t>
            </a:r>
            <a:r>
              <a:rPr lang="en-US" u="sng" dirty="0"/>
              <a:t>System]</a:t>
            </a:r>
            <a:r>
              <a:rPr lang="en-US" dirty="0"/>
              <a:t> &gt; </a:t>
            </a:r>
            <a:r>
              <a:rPr lang="en-US" u="sng" dirty="0"/>
              <a:t>Reset to factory settings</a:t>
            </a:r>
            <a:r>
              <a:rPr lang="en-US" dirty="0"/>
              <a:t> := </a:t>
            </a:r>
            <a:r>
              <a:rPr lang="en-US" i="1" dirty="0"/>
              <a:t>Yes</a:t>
            </a:r>
          </a:p>
          <a:p>
            <a:pPr marL="474345" indent="-342900">
              <a:buFont typeface="+mj-lt"/>
              <a:buAutoNum type="arabicPeriod"/>
            </a:pPr>
            <a:r>
              <a:rPr lang="en-US" dirty="0"/>
              <a:t>Set operation mode: </a:t>
            </a:r>
            <a:r>
              <a:rPr lang="en-US" u="sng" dirty="0"/>
              <a:t>Home</a:t>
            </a:r>
            <a:r>
              <a:rPr lang="en-US" dirty="0"/>
              <a:t> &gt; </a:t>
            </a:r>
            <a:r>
              <a:rPr lang="en-US" u="sng" dirty="0"/>
              <a:t>Test</a:t>
            </a:r>
            <a:r>
              <a:rPr lang="en-US" dirty="0"/>
              <a:t> &gt; </a:t>
            </a:r>
            <a:r>
              <a:rPr lang="en-US" u="sng" dirty="0"/>
              <a:t>Mode</a:t>
            </a:r>
            <a:r>
              <a:rPr lang="en-US" dirty="0"/>
              <a:t> := </a:t>
            </a:r>
            <a:r>
              <a:rPr lang="en-US" i="1" dirty="0"/>
              <a:t>Ethernet endpoint</a:t>
            </a:r>
          </a:p>
        </p:txBody>
      </p:sp>
      <p:sp>
        <p:nvSpPr>
          <p:cNvPr id="3" name="Title 2"/>
          <p:cNvSpPr>
            <a:spLocks noGrp="1"/>
          </p:cNvSpPr>
          <p:nvPr>
            <p:ph type="title"/>
          </p:nvPr>
        </p:nvSpPr>
        <p:spPr/>
        <p:txBody>
          <a:bodyPr/>
          <a:lstStyle/>
          <a:p>
            <a:r>
              <a:rPr lang="en-US" dirty="0"/>
              <a:t>Configure the tester</a:t>
            </a:r>
          </a:p>
        </p:txBody>
      </p:sp>
      <p:pic>
        <p:nvPicPr>
          <p:cNvPr id="5" name="Picture 4"/>
          <p:cNvPicPr>
            <a:picLocks noChangeAspect="1"/>
          </p:cNvPicPr>
          <p:nvPr/>
        </p:nvPicPr>
        <p:blipFill>
          <a:blip r:embed="rId2"/>
          <a:stretch>
            <a:fillRect/>
          </a:stretch>
        </p:blipFill>
        <p:spPr>
          <a:xfrm>
            <a:off x="4764306" y="1085732"/>
            <a:ext cx="4243765"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60821" y="1085732"/>
            <a:ext cx="4221105" cy="2520000"/>
          </a:xfrm>
          <a:prstGeom prst="rect">
            <a:avLst/>
          </a:prstGeom>
          <a:ln>
            <a:noFill/>
          </a:ln>
          <a:effectLst>
            <a:outerShdw blurRad="190500" algn="tl" rotWithShape="0">
              <a:srgbClr val="000000">
                <a:alpha val="70000"/>
              </a:srgbClr>
            </a:outerShdw>
          </a:effectLst>
        </p:spPr>
      </p:pic>
      <p:grpSp>
        <p:nvGrpSpPr>
          <p:cNvPr id="7" name="Google Shape;1109;p19"/>
          <p:cNvGrpSpPr/>
          <p:nvPr/>
        </p:nvGrpSpPr>
        <p:grpSpPr>
          <a:xfrm>
            <a:off x="6133317" y="1339779"/>
            <a:ext cx="752871" cy="712130"/>
            <a:chOff x="1627051" y="1351168"/>
            <a:chExt cx="752871" cy="712130"/>
          </a:xfrm>
        </p:grpSpPr>
        <p:pic>
          <p:nvPicPr>
            <p:cNvPr id="8"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3" name="Google Shape;1109;p19"/>
          <p:cNvGrpSpPr/>
          <p:nvPr/>
        </p:nvGrpSpPr>
        <p:grpSpPr>
          <a:xfrm>
            <a:off x="1305268" y="1352657"/>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759572" y="1063724"/>
            <a:ext cx="4216969"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in  </a:t>
            </a:r>
            <a:r>
              <a:rPr lang="en-US" b="1" dirty="0"/>
              <a:t>Tester 1 </a:t>
            </a:r>
            <a:r>
              <a:rPr lang="en-US" dirty="0"/>
              <a:t>the Physical layer:</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Port Mode</a:t>
            </a:r>
            <a:r>
              <a:rPr lang="en-US" dirty="0"/>
              <a:t> := </a:t>
            </a:r>
            <a:r>
              <a:rPr lang="en-US" i="1" dirty="0" err="1"/>
              <a:t>Tx</a:t>
            </a:r>
            <a:r>
              <a:rPr lang="en-US" i="1" dirty="0"/>
              <a:t>/Rx</a:t>
            </a:r>
          </a:p>
          <a:p>
            <a:pPr marL="474345" indent="-342900">
              <a:buFont typeface="+mj-lt"/>
              <a:buAutoNum type="arabicPeriod"/>
            </a:pPr>
            <a:endParaRPr lang="en-US" i="1" dirty="0"/>
          </a:p>
          <a:p>
            <a:pPr marL="474345" indent="-342900">
              <a:buFont typeface="+mj-lt"/>
              <a:buAutoNum type="arabicPeriod"/>
            </a:pPr>
            <a:endParaRPr lang="en-US" i="1" dirty="0"/>
          </a:p>
          <a:p>
            <a:pPr marL="131445" indent="0">
              <a:buNone/>
            </a:pPr>
            <a:r>
              <a:rPr lang="en-US" dirty="0"/>
              <a:t>In the remote site configure also </a:t>
            </a:r>
            <a:r>
              <a:rPr lang="en-US" b="1" dirty="0"/>
              <a:t>Tester 2</a:t>
            </a:r>
            <a:r>
              <a:rPr lang="en-US" dirty="0"/>
              <a:t>*</a:t>
            </a:r>
            <a:r>
              <a:rPr lang="en-US" b="1" dirty="0"/>
              <a:t> </a:t>
            </a:r>
            <a:r>
              <a:rPr lang="en-US" dirty="0"/>
              <a:t>and Port B to loop back the frames that will be sent in </a:t>
            </a:r>
            <a:r>
              <a:rPr lang="en-US" b="1" dirty="0"/>
              <a:t>Tester 1</a:t>
            </a:r>
            <a:r>
              <a:rPr lang="en-US" dirty="0"/>
              <a:t>:</a:t>
            </a:r>
          </a:p>
          <a:p>
            <a:pPr marL="474345" indent="-342900">
              <a:buFont typeface="+mj-lt"/>
              <a:buAutoNum type="arabicPeriod" startAt="3"/>
            </a:pPr>
            <a:r>
              <a:rPr lang="en-US" u="sng" dirty="0" err="1"/>
              <a:t>Config</a:t>
            </a:r>
            <a:r>
              <a:rPr lang="en-US" dirty="0"/>
              <a:t> &gt; </a:t>
            </a:r>
            <a:r>
              <a:rPr lang="en-US" u="sng" dirty="0"/>
              <a:t>Port B</a:t>
            </a:r>
            <a:r>
              <a:rPr lang="en-US" dirty="0"/>
              <a:t> &gt; </a:t>
            </a:r>
            <a:r>
              <a:rPr lang="en-US" u="sng" dirty="0"/>
              <a:t>Port Mode</a:t>
            </a:r>
            <a:r>
              <a:rPr lang="en-US" dirty="0"/>
              <a:t> := </a:t>
            </a:r>
            <a:r>
              <a:rPr lang="en-US" i="1" dirty="0" err="1"/>
              <a:t>LoopBack</a:t>
            </a:r>
            <a:endParaRPr lang="en-US" sz="1050" i="1" dirty="0"/>
          </a:p>
          <a:p>
            <a:pPr marL="131445" indent="0">
              <a:buNone/>
            </a:pPr>
            <a:r>
              <a:rPr lang="en-US" sz="1050" dirty="0">
                <a:solidFill>
                  <a:schemeClr val="tx1">
                    <a:lumMod val="50000"/>
                    <a:lumOff val="50000"/>
                  </a:schemeClr>
                </a:solidFill>
              </a:rPr>
              <a:t> </a:t>
            </a:r>
            <a:br>
              <a:rPr lang="en-US" sz="1600" dirty="0">
                <a:solidFill>
                  <a:schemeClr val="tx1">
                    <a:lumMod val="50000"/>
                    <a:lumOff val="50000"/>
                  </a:schemeClr>
                </a:solidFill>
              </a:rPr>
            </a:br>
            <a:r>
              <a:rPr lang="en-US" sz="1600" dirty="0">
                <a:solidFill>
                  <a:schemeClr val="tx1">
                    <a:lumMod val="50000"/>
                    <a:lumOff val="50000"/>
                  </a:schemeClr>
                </a:solidFill>
              </a:rPr>
              <a:t>(*) If you want just to learn how to program you can use Port A and B of the same tester</a:t>
            </a: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PHY</a:t>
            </a:r>
            <a:r>
              <a:rPr lang="en-US" dirty="0"/>
              <a:t> layer Tester 1</a:t>
            </a:r>
          </a:p>
        </p:txBody>
      </p:sp>
      <p:pic>
        <p:nvPicPr>
          <p:cNvPr id="4" name="Picture 3"/>
          <p:cNvPicPr>
            <a:picLocks noChangeAspect="1"/>
          </p:cNvPicPr>
          <p:nvPr/>
        </p:nvPicPr>
        <p:blipFill>
          <a:blip r:embed="rId3"/>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4711" y="1966952"/>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954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in  </a:t>
            </a:r>
            <a:r>
              <a:rPr lang="en-US" b="1" dirty="0"/>
              <a:t>Tester 2 </a:t>
            </a:r>
            <a:r>
              <a:rPr lang="en-US" dirty="0"/>
              <a:t>the traffic profile:</a:t>
            </a:r>
          </a:p>
          <a:p>
            <a:pPr marL="474345" indent="-342900">
              <a:buFont typeface="+mj-lt"/>
              <a:buAutoNum type="arabicPeriod"/>
            </a:pPr>
            <a:r>
              <a:rPr lang="en-US" u="sng" dirty="0" err="1"/>
              <a:t>Config</a:t>
            </a:r>
            <a:r>
              <a:rPr lang="en-US" dirty="0"/>
              <a:t> &gt; </a:t>
            </a:r>
            <a:r>
              <a:rPr lang="en-US" u="sng" dirty="0"/>
              <a:t>Port B</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r>
              <a:rPr lang="en-US" u="sng" dirty="0" err="1"/>
              <a:t>Config</a:t>
            </a:r>
            <a:r>
              <a:rPr lang="en-US" dirty="0"/>
              <a:t> &gt; </a:t>
            </a:r>
            <a:r>
              <a:rPr lang="en-US" u="sng" dirty="0"/>
              <a:t>Port B</a:t>
            </a:r>
            <a:r>
              <a:rPr lang="en-US" dirty="0"/>
              <a:t> &gt; </a:t>
            </a:r>
            <a:r>
              <a:rPr lang="en-US" u="sng" dirty="0"/>
              <a:t>Port Mode</a:t>
            </a:r>
            <a:r>
              <a:rPr lang="en-US" dirty="0"/>
              <a:t> := </a:t>
            </a:r>
            <a:r>
              <a:rPr lang="en-US" i="1" dirty="0" err="1"/>
              <a:t>LoopBack</a:t>
            </a:r>
            <a:endParaRPr lang="en-US" sz="1050" dirty="0">
              <a:solidFill>
                <a:schemeClr val="tx1">
                  <a:lumMod val="50000"/>
                  <a:lumOff val="50000"/>
                </a:schemeClr>
              </a:solidFill>
            </a:endParaRPr>
          </a:p>
          <a:p>
            <a:pPr marL="131445" indent="0">
              <a:buNone/>
            </a:pPr>
            <a:r>
              <a:rPr lang="en-US" sz="1050" dirty="0">
                <a:solidFill>
                  <a:schemeClr val="tx1">
                    <a:lumMod val="50000"/>
                    <a:lumOff val="50000"/>
                  </a:schemeClr>
                </a:solidFill>
              </a:rPr>
              <a:t> </a:t>
            </a:r>
            <a:br>
              <a:rPr lang="en-US" sz="1600" dirty="0">
                <a:solidFill>
                  <a:schemeClr val="tx1">
                    <a:lumMod val="50000"/>
                    <a:lumOff val="50000"/>
                  </a:schemeClr>
                </a:solidFill>
              </a:rPr>
            </a:br>
            <a:r>
              <a:rPr lang="en-US" sz="1600" dirty="0">
                <a:solidFill>
                  <a:schemeClr val="tx1">
                    <a:lumMod val="50000"/>
                    <a:lumOff val="50000"/>
                  </a:schemeClr>
                </a:solidFill>
              </a:rPr>
              <a:t>(*) If you want just to learn how to program you can use Port A and B of the same tester</a:t>
            </a: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PHY</a:t>
            </a:r>
            <a:r>
              <a:rPr lang="en-US" dirty="0"/>
              <a:t> layer Tester 2</a:t>
            </a:r>
          </a:p>
        </p:txBody>
      </p:sp>
      <p:pic>
        <p:nvPicPr>
          <p:cNvPr id="4" name="Picture 3"/>
          <p:cNvPicPr>
            <a:picLocks noChangeAspect="1"/>
          </p:cNvPicPr>
          <p:nvPr/>
        </p:nvPicPr>
        <p:blipFill>
          <a:blip r:embed="rId2"/>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32776" y="1063724"/>
            <a:ext cx="4243765"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4711" y="2287598"/>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870889387"/>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1460</Words>
  <Application>Microsoft Office PowerPoint</Application>
  <PresentationFormat>On-screen Show (4:3)</PresentationFormat>
  <Paragraphs>233</Paragraphs>
  <Slides>20</Slides>
  <Notes>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SimSun</vt:lpstr>
      <vt:lpstr>Arial</vt:lpstr>
      <vt:lpstr>Arial Black</vt:lpstr>
      <vt:lpstr>Calibri</vt:lpstr>
      <vt:lpstr>Century Gothic</vt:lpstr>
      <vt:lpstr>Franklin Gothic Medium</vt:lpstr>
      <vt:lpstr>Myriad Pro</vt:lpstr>
      <vt:lpstr>Myriad Pro Cond</vt:lpstr>
      <vt:lpstr>Noto Sans Symbols</vt:lpstr>
      <vt:lpstr>Open Sans</vt:lpstr>
      <vt:lpstr>Times New Roman</vt:lpstr>
      <vt:lpstr>Verdana</vt:lpstr>
      <vt:lpstr>Wingdings</vt:lpstr>
      <vt:lpstr>Office Theme</vt:lpstr>
      <vt:lpstr>Custom Design</vt:lpstr>
      <vt:lpstr>PowerPoint Presentation</vt:lpstr>
      <vt:lpstr>Zeus &amp; xGenius</vt:lpstr>
      <vt:lpstr>Interfaces &amp; time References</vt:lpstr>
      <vt:lpstr>The basic 802.3 MAC frame format</vt:lpstr>
      <vt:lpstr>The Traffic test</vt:lpstr>
      <vt:lpstr>Connecting the BNC cables to Port C</vt:lpstr>
      <vt:lpstr>Configure the tester</vt:lpstr>
      <vt:lpstr>Configure the PHY layer Tester 1</vt:lpstr>
      <vt:lpstr>Configure the PHY layer Tester 2</vt:lpstr>
      <vt:lpstr>Configure Traffic Profile</vt:lpstr>
      <vt:lpstr>Spot the Configuration</vt:lpstr>
      <vt:lpstr>Press RUN</vt:lpstr>
      <vt:lpstr>Insert events in Tester 1</vt:lpstr>
      <vt:lpstr>Event logger enable</vt:lpstr>
      <vt:lpstr>Select the Events to Log</vt:lpstr>
      <vt:lpstr>Display the logs</vt:lpstr>
      <vt:lpstr>Display chronogram &amp; histogram </vt:lpstr>
      <vt:lpstr>Scale the results on screen</vt:lpstr>
      <vt:lpstr>Exporting Logs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Pepe Caballero</cp:lastModifiedBy>
  <cp:revision>91</cp:revision>
  <dcterms:created xsi:type="dcterms:W3CDTF">1601-01-01T00:00:00Z</dcterms:created>
  <dcterms:modified xsi:type="dcterms:W3CDTF">2024-02-23T15:25:00Z</dcterms:modified>
</cp:coreProperties>
</file>