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16"/>
  </p:notesMasterIdLst>
  <p:sldIdLst>
    <p:sldId id="256" r:id="rId3"/>
    <p:sldId id="257" r:id="rId4"/>
    <p:sldId id="258" r:id="rId5"/>
    <p:sldId id="282" r:id="rId6"/>
    <p:sldId id="259" r:id="rId7"/>
    <p:sldId id="260" r:id="rId8"/>
    <p:sldId id="283" r:id="rId9"/>
    <p:sldId id="284" r:id="rId10"/>
    <p:sldId id="297" r:id="rId11"/>
    <p:sldId id="299" r:id="rId12"/>
    <p:sldId id="285" r:id="rId13"/>
    <p:sldId id="291" r:id="rId14"/>
    <p:sldId id="276" r:id="rId15"/>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1272" y="7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u="sng" kern="1200" dirty="0">
                <a:solidFill>
                  <a:srgbClr val="1F4E79"/>
                </a:solidFill>
                <a:latin typeface="Myriad Pro Cond" panose="020B0506030403020204" pitchFamily="34" charset="0"/>
                <a:ea typeface="SimSun" pitchFamily="2" charset="-122"/>
                <a:cs typeface="+mn-cs"/>
                <a:sym typeface="Open Sans"/>
              </a:rPr>
              <a:t>RFC 2544 </a:t>
            </a:r>
            <a:r>
              <a:rPr lang="en-US" sz="3200" kern="1200" dirty="0">
                <a:solidFill>
                  <a:srgbClr val="1F4E79"/>
                </a:solidFill>
                <a:latin typeface="Myriad Pro Cond" panose="020B0506030403020204" pitchFamily="34" charset="0"/>
                <a:ea typeface="SimSun" pitchFamily="2" charset="-122"/>
                <a:cs typeface="+mn-cs"/>
                <a:sym typeface="Open Sans"/>
              </a:rPr>
              <a:t>testing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2.10.5</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8" name="Google Shape;58;p1" descr="ALBEDO Telecom"/>
          <p:cNvPicPr preferRelativeResize="0"/>
          <p:nvPr/>
        </p:nvPicPr>
        <p:blipFill rotWithShape="1">
          <a:blip r:embed="rId7">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RFC </a:t>
            </a:r>
            <a:r>
              <a:rPr lang="en-US" sz="6600" b="1" dirty="0">
                <a:solidFill>
                  <a:srgbClr val="FF0000"/>
                </a:solidFill>
                <a:latin typeface="Myriad Pro Cond" panose="020B0506030403020204" pitchFamily="34" charset="0"/>
              </a:rPr>
              <a:t>2544 </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A6B45FA-31A4-05A4-545F-7F913E36BB3D}"/>
              </a:ext>
            </a:extLst>
          </p:cNvPr>
          <p:cNvPicPr>
            <a:picLocks noChangeAspect="1"/>
          </p:cNvPicPr>
          <p:nvPr/>
        </p:nvPicPr>
        <p:blipFill>
          <a:blip r:embed="rId2"/>
          <a:stretch>
            <a:fillRect/>
          </a:stretch>
        </p:blipFill>
        <p:spPr>
          <a:xfrm>
            <a:off x="5111748" y="1482006"/>
            <a:ext cx="4021984" cy="2404151"/>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75A0AF1A-FBF8-10EC-F7AE-FB20A1898081}"/>
              </a:ext>
            </a:extLst>
          </p:cNvPr>
          <p:cNvPicPr>
            <a:picLocks noChangeAspect="1"/>
          </p:cNvPicPr>
          <p:nvPr/>
        </p:nvPicPr>
        <p:blipFill>
          <a:blip r:embed="rId3"/>
          <a:stretch>
            <a:fillRect/>
          </a:stretch>
        </p:blipFill>
        <p:spPr>
          <a:xfrm>
            <a:off x="2614936" y="1245533"/>
            <a:ext cx="3922745" cy="2369533"/>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For each separate test:</a:t>
            </a:r>
          </a:p>
          <a:p>
            <a:pPr marL="474345" indent="-342900">
              <a:buFont typeface="+mj-lt"/>
              <a:buAutoNum type="arabicPeriod"/>
            </a:pPr>
            <a:r>
              <a:rPr lang="en-US" u="sng" dirty="0"/>
              <a:t>Test</a:t>
            </a:r>
            <a:r>
              <a:rPr lang="en-US" dirty="0"/>
              <a:t> &gt; </a:t>
            </a:r>
            <a:r>
              <a:rPr lang="en-US" u="sng" dirty="0"/>
              <a:t>Performance test</a:t>
            </a:r>
            <a:r>
              <a:rPr lang="en-US" dirty="0"/>
              <a:t> &gt; </a:t>
            </a:r>
            <a:r>
              <a:rPr lang="en-US" u="sng" dirty="0"/>
              <a:t>Throughput test</a:t>
            </a:r>
            <a:r>
              <a:rPr lang="en-US" dirty="0"/>
              <a:t> := </a:t>
            </a:r>
            <a:r>
              <a:rPr lang="en-US" i="1" dirty="0"/>
              <a:t>(setup values)</a:t>
            </a:r>
          </a:p>
          <a:p>
            <a:pPr marL="474345" indent="-342900">
              <a:buFont typeface="+mj-lt"/>
              <a:buAutoNum type="arabicPeriod"/>
            </a:pPr>
            <a:r>
              <a:rPr lang="en-US" u="sng" dirty="0"/>
              <a:t>Test</a:t>
            </a:r>
            <a:r>
              <a:rPr lang="en-US" dirty="0"/>
              <a:t> &gt; </a:t>
            </a:r>
            <a:r>
              <a:rPr lang="en-US" u="sng" dirty="0"/>
              <a:t>Performance test</a:t>
            </a:r>
            <a:r>
              <a:rPr lang="en-US" dirty="0"/>
              <a:t> &gt; </a:t>
            </a:r>
            <a:r>
              <a:rPr lang="en-US" u="sng" dirty="0"/>
              <a:t>Latency test</a:t>
            </a:r>
            <a:r>
              <a:rPr lang="en-US" dirty="0"/>
              <a:t> := </a:t>
            </a:r>
            <a:r>
              <a:rPr lang="en-US" i="1" dirty="0"/>
              <a:t>(setup values)</a:t>
            </a:r>
          </a:p>
          <a:p>
            <a:pPr marL="474345" indent="-342900">
              <a:buFont typeface="+mj-lt"/>
              <a:buAutoNum type="arabicPeriod"/>
            </a:pPr>
            <a:r>
              <a:rPr lang="en-US" u="sng" dirty="0"/>
              <a:t>Test</a:t>
            </a:r>
            <a:r>
              <a:rPr lang="en-US" dirty="0"/>
              <a:t> &gt; </a:t>
            </a:r>
            <a:r>
              <a:rPr lang="en-US" u="sng" dirty="0"/>
              <a:t>Performance test</a:t>
            </a:r>
            <a:r>
              <a:rPr lang="en-US" dirty="0"/>
              <a:t> &gt; </a:t>
            </a:r>
            <a:r>
              <a:rPr lang="en-US" u="sng" dirty="0"/>
              <a:t>Frame loss test</a:t>
            </a:r>
            <a:r>
              <a:rPr lang="en-US" dirty="0"/>
              <a:t> := </a:t>
            </a:r>
            <a:r>
              <a:rPr lang="en-US" i="1" dirty="0"/>
              <a:t>(setup values)</a:t>
            </a:r>
          </a:p>
          <a:p>
            <a:pPr marL="474345" indent="-342900">
              <a:buFont typeface="+mj-lt"/>
              <a:buAutoNum type="arabicPeriod"/>
            </a:pPr>
            <a:r>
              <a:rPr lang="en-US" u="sng" dirty="0"/>
              <a:t>Test</a:t>
            </a:r>
            <a:r>
              <a:rPr lang="en-US" dirty="0"/>
              <a:t> &gt; </a:t>
            </a:r>
            <a:r>
              <a:rPr lang="en-US" u="sng" dirty="0"/>
              <a:t>Performance test</a:t>
            </a:r>
            <a:r>
              <a:rPr lang="en-US" dirty="0"/>
              <a:t> &gt; </a:t>
            </a:r>
            <a:r>
              <a:rPr lang="en-US" u="sng" dirty="0"/>
              <a:t>Back-to-back test</a:t>
            </a:r>
            <a:r>
              <a:rPr lang="en-US" dirty="0"/>
              <a:t> := </a:t>
            </a:r>
            <a:r>
              <a:rPr lang="en-US" i="1" dirty="0"/>
              <a:t>(setup values)</a:t>
            </a:r>
          </a:p>
          <a:p>
            <a:pPr marL="474345" indent="-342900">
              <a:buFont typeface="+mj-lt"/>
              <a:buAutoNum type="arabicPeriod"/>
            </a:pPr>
            <a:r>
              <a:rPr lang="en-US" u="sng" dirty="0"/>
              <a:t>Test</a:t>
            </a:r>
            <a:r>
              <a:rPr lang="en-US" dirty="0"/>
              <a:t> &gt; </a:t>
            </a:r>
            <a:r>
              <a:rPr lang="en-US" u="sng" dirty="0"/>
              <a:t>Performance test</a:t>
            </a:r>
            <a:r>
              <a:rPr lang="en-US" dirty="0"/>
              <a:t> &gt; </a:t>
            </a:r>
            <a:r>
              <a:rPr lang="en-US" u="sng" dirty="0"/>
              <a:t>System recovery test</a:t>
            </a:r>
            <a:r>
              <a:rPr lang="en-US" dirty="0"/>
              <a:t> := </a:t>
            </a:r>
            <a:r>
              <a:rPr lang="en-US" i="1" dirty="0"/>
              <a:t>(setup values)</a:t>
            </a:r>
            <a:endParaRPr lang="en-US" dirty="0"/>
          </a:p>
          <a:p>
            <a:pPr marL="474345" indent="-342900">
              <a:buFont typeface="+mj-lt"/>
              <a:buAutoNum type="arabicPeriod"/>
            </a:pPr>
            <a:r>
              <a:rPr lang="en-US" dirty="0"/>
              <a:t>The unit will inform you about the duration of the RFC test</a:t>
            </a:r>
          </a:p>
        </p:txBody>
      </p:sp>
      <p:sp>
        <p:nvSpPr>
          <p:cNvPr id="3" name="Title 2"/>
          <p:cNvSpPr>
            <a:spLocks noGrp="1"/>
          </p:cNvSpPr>
          <p:nvPr>
            <p:ph type="title"/>
          </p:nvPr>
        </p:nvSpPr>
        <p:spPr/>
        <p:txBody>
          <a:bodyPr/>
          <a:lstStyle/>
          <a:p>
            <a:r>
              <a:rPr lang="en-US" dirty="0"/>
              <a:t>Configure the RFC 2544</a:t>
            </a:r>
          </a:p>
        </p:txBody>
      </p:sp>
      <p:pic>
        <p:nvPicPr>
          <p:cNvPr id="14" name="Imagen 13">
            <a:extLst>
              <a:ext uri="{FF2B5EF4-FFF2-40B4-BE49-F238E27FC236}">
                <a16:creationId xmlns:a16="http://schemas.microsoft.com/office/drawing/2014/main" id="{045AC210-082E-C35A-FBF5-5A61D45D2575}"/>
              </a:ext>
            </a:extLst>
          </p:cNvPr>
          <p:cNvPicPr>
            <a:picLocks noChangeAspect="1"/>
          </p:cNvPicPr>
          <p:nvPr/>
        </p:nvPicPr>
        <p:blipFill>
          <a:blip r:embed="rId4"/>
          <a:stretch>
            <a:fillRect/>
          </a:stretch>
        </p:blipFill>
        <p:spPr>
          <a:xfrm>
            <a:off x="10268" y="1020455"/>
            <a:ext cx="3927161" cy="2369534"/>
          </a:xfrm>
          <a:prstGeom prst="rect">
            <a:avLst/>
          </a:prstGeom>
          <a:ln>
            <a:noFill/>
          </a:ln>
          <a:effectLst>
            <a:outerShdw blurRad="292100" dist="139700" dir="2700000" algn="tl" rotWithShape="0">
              <a:srgbClr val="333333">
                <a:alpha val="65000"/>
              </a:srgbClr>
            </a:outerShdw>
          </a:effectLst>
        </p:spPr>
      </p:pic>
      <p:grpSp>
        <p:nvGrpSpPr>
          <p:cNvPr id="16" name="Google Shape;1109;p19">
            <a:extLst>
              <a:ext uri="{FF2B5EF4-FFF2-40B4-BE49-F238E27FC236}">
                <a16:creationId xmlns:a16="http://schemas.microsoft.com/office/drawing/2014/main" id="{B145C762-2243-ECE8-8255-B659AE6A25D7}"/>
              </a:ext>
            </a:extLst>
          </p:cNvPr>
          <p:cNvGrpSpPr/>
          <p:nvPr/>
        </p:nvGrpSpPr>
        <p:grpSpPr>
          <a:xfrm>
            <a:off x="1144647" y="1535472"/>
            <a:ext cx="591940" cy="481667"/>
            <a:chOff x="1707517" y="1467106"/>
            <a:chExt cx="591940" cy="481667"/>
          </a:xfrm>
        </p:grpSpPr>
        <p:pic>
          <p:nvPicPr>
            <p:cNvPr id="17" name="Google Shape;1110;p19">
              <a:extLst>
                <a:ext uri="{FF2B5EF4-FFF2-40B4-BE49-F238E27FC236}">
                  <a16:creationId xmlns:a16="http://schemas.microsoft.com/office/drawing/2014/main" id="{93572989-F7D9-B5C3-FF29-F24CB12609BE}"/>
                </a:ext>
              </a:extLst>
            </p:cNvPr>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8" name="Google Shape;1111;p19">
              <a:extLst>
                <a:ext uri="{FF2B5EF4-FFF2-40B4-BE49-F238E27FC236}">
                  <a16:creationId xmlns:a16="http://schemas.microsoft.com/office/drawing/2014/main" id="{B0E3D2AD-70AF-64A4-D270-94B592F75C45}"/>
                </a:ext>
              </a:extLst>
            </p:cNvPr>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1</a:t>
              </a:r>
              <a:endParaRPr dirty="0"/>
            </a:p>
          </p:txBody>
        </p:sp>
      </p:grpSp>
      <p:grpSp>
        <p:nvGrpSpPr>
          <p:cNvPr id="19" name="Google Shape;1109;p19">
            <a:extLst>
              <a:ext uri="{FF2B5EF4-FFF2-40B4-BE49-F238E27FC236}">
                <a16:creationId xmlns:a16="http://schemas.microsoft.com/office/drawing/2014/main" id="{F71FBCDA-77A1-89CE-58E9-1F3032DAC1C3}"/>
              </a:ext>
            </a:extLst>
          </p:cNvPr>
          <p:cNvGrpSpPr/>
          <p:nvPr/>
        </p:nvGrpSpPr>
        <p:grpSpPr>
          <a:xfrm>
            <a:off x="3567373" y="1691406"/>
            <a:ext cx="591940" cy="481667"/>
            <a:chOff x="1707517" y="1467106"/>
            <a:chExt cx="591940" cy="481667"/>
          </a:xfrm>
        </p:grpSpPr>
        <p:pic>
          <p:nvPicPr>
            <p:cNvPr id="20" name="Google Shape;1110;p19">
              <a:extLst>
                <a:ext uri="{FF2B5EF4-FFF2-40B4-BE49-F238E27FC236}">
                  <a16:creationId xmlns:a16="http://schemas.microsoft.com/office/drawing/2014/main" id="{A297CB04-B173-5D82-4251-A31DFD7D5476}"/>
                </a:ext>
              </a:extLst>
            </p:cNvPr>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21" name="Google Shape;1111;p19">
              <a:extLst>
                <a:ext uri="{FF2B5EF4-FFF2-40B4-BE49-F238E27FC236}">
                  <a16:creationId xmlns:a16="http://schemas.microsoft.com/office/drawing/2014/main" id="{C38880E1-8D3A-38F9-6989-08442AEBFA40}"/>
                </a:ext>
              </a:extLst>
            </p:cNvPr>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grpSp>
        <p:nvGrpSpPr>
          <p:cNvPr id="22" name="Google Shape;1109;p19">
            <a:extLst>
              <a:ext uri="{FF2B5EF4-FFF2-40B4-BE49-F238E27FC236}">
                <a16:creationId xmlns:a16="http://schemas.microsoft.com/office/drawing/2014/main" id="{C06125C8-5300-E005-DA12-409BC11FCDA0}"/>
              </a:ext>
            </a:extLst>
          </p:cNvPr>
          <p:cNvGrpSpPr/>
          <p:nvPr/>
        </p:nvGrpSpPr>
        <p:grpSpPr>
          <a:xfrm>
            <a:off x="3664770" y="1912559"/>
            <a:ext cx="591940" cy="481667"/>
            <a:chOff x="1707517" y="1467106"/>
            <a:chExt cx="591940" cy="481667"/>
          </a:xfrm>
        </p:grpSpPr>
        <p:pic>
          <p:nvPicPr>
            <p:cNvPr id="23" name="Google Shape;1110;p19">
              <a:extLst>
                <a:ext uri="{FF2B5EF4-FFF2-40B4-BE49-F238E27FC236}">
                  <a16:creationId xmlns:a16="http://schemas.microsoft.com/office/drawing/2014/main" id="{3FD14D18-8EDD-5236-AB29-BA0FC8C17152}"/>
                </a:ext>
              </a:extLst>
            </p:cNvPr>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24" name="Google Shape;1111;p19">
              <a:extLst>
                <a:ext uri="{FF2B5EF4-FFF2-40B4-BE49-F238E27FC236}">
                  <a16:creationId xmlns:a16="http://schemas.microsoft.com/office/drawing/2014/main" id="{5A771AD8-C9F7-3A4A-F291-C74890C17BB4}"/>
                </a:ext>
              </a:extLst>
            </p:cNvPr>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sp>
        <p:nvSpPr>
          <p:cNvPr id="34" name="Google Shape;1057;p16">
            <a:extLst>
              <a:ext uri="{FF2B5EF4-FFF2-40B4-BE49-F238E27FC236}">
                <a16:creationId xmlns:a16="http://schemas.microsoft.com/office/drawing/2014/main" id="{A7CE2F8F-8F88-93E1-D7D2-6F272843904B}"/>
              </a:ext>
            </a:extLst>
          </p:cNvPr>
          <p:cNvSpPr/>
          <p:nvPr/>
        </p:nvSpPr>
        <p:spPr>
          <a:xfrm>
            <a:off x="4083862" y="2508751"/>
            <a:ext cx="2205077" cy="329936"/>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38" name="Google Shape;1057;p16">
            <a:extLst>
              <a:ext uri="{FF2B5EF4-FFF2-40B4-BE49-F238E27FC236}">
                <a16:creationId xmlns:a16="http://schemas.microsoft.com/office/drawing/2014/main" id="{3D5D3EA6-3022-58E3-E83F-247897B1DAA4}"/>
              </a:ext>
            </a:extLst>
          </p:cNvPr>
          <p:cNvSpPr/>
          <p:nvPr/>
        </p:nvSpPr>
        <p:spPr>
          <a:xfrm>
            <a:off x="6537681" y="1693347"/>
            <a:ext cx="2438860" cy="823151"/>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39" name="Group 27">
            <a:extLst>
              <a:ext uri="{FF2B5EF4-FFF2-40B4-BE49-F238E27FC236}">
                <a16:creationId xmlns:a16="http://schemas.microsoft.com/office/drawing/2014/main" id="{5C28EDA2-C39B-D56A-DB98-51444E18510F}"/>
              </a:ext>
            </a:extLst>
          </p:cNvPr>
          <p:cNvGrpSpPr/>
          <p:nvPr/>
        </p:nvGrpSpPr>
        <p:grpSpPr>
          <a:xfrm>
            <a:off x="5304357" y="1910185"/>
            <a:ext cx="661687" cy="606314"/>
            <a:chOff x="2428577" y="851280"/>
            <a:chExt cx="661687" cy="606314"/>
          </a:xfrm>
        </p:grpSpPr>
        <p:pic>
          <p:nvPicPr>
            <p:cNvPr id="40" name="Picture 28">
              <a:extLst>
                <a:ext uri="{FF2B5EF4-FFF2-40B4-BE49-F238E27FC236}">
                  <a16:creationId xmlns:a16="http://schemas.microsoft.com/office/drawing/2014/main" id="{AF3C6AA2-E3B5-15A0-6868-7CEB6DB0CF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1" name="TextBox 29">
              <a:extLst>
                <a:ext uri="{FF2B5EF4-FFF2-40B4-BE49-F238E27FC236}">
                  <a16:creationId xmlns:a16="http://schemas.microsoft.com/office/drawing/2014/main" id="{11B7F12C-3958-7033-0A9A-6F5B4F54CEFD}"/>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6</a:t>
              </a:r>
            </a:p>
          </p:txBody>
        </p:sp>
      </p:grpSp>
      <p:grpSp>
        <p:nvGrpSpPr>
          <p:cNvPr id="42" name="Group 27">
            <a:extLst>
              <a:ext uri="{FF2B5EF4-FFF2-40B4-BE49-F238E27FC236}">
                <a16:creationId xmlns:a16="http://schemas.microsoft.com/office/drawing/2014/main" id="{40FF6DE0-2FE6-FD41-84AD-DEE639BEAF47}"/>
              </a:ext>
            </a:extLst>
          </p:cNvPr>
          <p:cNvGrpSpPr/>
          <p:nvPr/>
        </p:nvGrpSpPr>
        <p:grpSpPr>
          <a:xfrm>
            <a:off x="7312254" y="923366"/>
            <a:ext cx="661687" cy="606314"/>
            <a:chOff x="2428577" y="851280"/>
            <a:chExt cx="661687" cy="606314"/>
          </a:xfrm>
        </p:grpSpPr>
        <p:pic>
          <p:nvPicPr>
            <p:cNvPr id="43" name="Picture 28">
              <a:extLst>
                <a:ext uri="{FF2B5EF4-FFF2-40B4-BE49-F238E27FC236}">
                  <a16:creationId xmlns:a16="http://schemas.microsoft.com/office/drawing/2014/main" id="{5705E0F0-917F-F7BB-EA39-C1411E129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4" name="TextBox 29">
              <a:extLst>
                <a:ext uri="{FF2B5EF4-FFF2-40B4-BE49-F238E27FC236}">
                  <a16:creationId xmlns:a16="http://schemas.microsoft.com/office/drawing/2014/main" id="{B5883850-9B46-A87E-C735-DBDE3553315C}"/>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spTree>
    <p:extLst>
      <p:ext uri="{BB962C8B-B14F-4D97-AF65-F5344CB8AC3E}">
        <p14:creationId xmlns:p14="http://schemas.microsoft.com/office/powerpoint/2010/main" val="279855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28564C7-B76F-CD5D-E83A-D416AA9EE2D7}"/>
              </a:ext>
            </a:extLst>
          </p:cNvPr>
          <p:cNvPicPr>
            <a:picLocks noChangeAspect="1"/>
          </p:cNvPicPr>
          <p:nvPr/>
        </p:nvPicPr>
        <p:blipFill>
          <a:blip r:embed="rId2"/>
          <a:stretch>
            <a:fillRect/>
          </a:stretch>
        </p:blipFill>
        <p:spPr>
          <a:xfrm>
            <a:off x="125111" y="1346289"/>
            <a:ext cx="4308581" cy="2590971"/>
          </a:xfrm>
          <a:prstGeom prst="rect">
            <a:avLst/>
          </a:prstGeom>
        </p:spPr>
      </p:pic>
      <p:sp>
        <p:nvSpPr>
          <p:cNvPr id="2" name="Text Placeholder 1"/>
          <p:cNvSpPr>
            <a:spLocks noGrp="1"/>
          </p:cNvSpPr>
          <p:nvPr>
            <p:ph type="body" idx="1"/>
          </p:nvPr>
        </p:nvSpPr>
        <p:spPr>
          <a:xfrm>
            <a:off x="457200" y="4332943"/>
            <a:ext cx="8220075" cy="2325031"/>
          </a:xfrm>
        </p:spPr>
        <p:txBody>
          <a:bodyPr/>
          <a:lstStyle/>
          <a:p>
            <a:pPr marL="474345" indent="-342900">
              <a:buFont typeface="+mj-lt"/>
              <a:buAutoNum type="arabicPeriod"/>
            </a:pPr>
            <a:r>
              <a:rPr lang="en-US" dirty="0"/>
              <a:t>You can spot the frame and the test profile configured at Port B and the type of traffic to be generated at Port A including the flow, the Physical layer, the Ethernet frame, MAC addresses, the PRBS generated, etc.</a:t>
            </a:r>
          </a:p>
          <a:p>
            <a:pPr marL="474345" indent="-342900">
              <a:buFont typeface="+mj-lt"/>
              <a:buAutoNum type="arabicPeriod"/>
            </a:pPr>
            <a:r>
              <a:rPr lang="en-US" dirty="0"/>
              <a:t>Press RUN to activate the traffic generation</a:t>
            </a:r>
          </a:p>
          <a:p>
            <a:pPr marL="474345" indent="-342900">
              <a:buFont typeface="+mj-lt"/>
              <a:buAutoNum type="arabicPeriod"/>
            </a:pPr>
            <a:r>
              <a:rPr lang="en-US" dirty="0"/>
              <a:t>You can see the activity how the test is progressing</a:t>
            </a:r>
            <a:br>
              <a:rPr lang="en-US" dirty="0"/>
            </a:br>
            <a:r>
              <a:rPr lang="en-US" u="sng" dirty="0"/>
              <a:t>Results</a:t>
            </a:r>
            <a:r>
              <a:rPr lang="en-US" dirty="0"/>
              <a:t> &gt; </a:t>
            </a:r>
            <a:r>
              <a:rPr lang="en-US" u="sng" dirty="0"/>
              <a:t>Port B</a:t>
            </a:r>
            <a:r>
              <a:rPr lang="en-US" dirty="0"/>
              <a:t> &gt; </a:t>
            </a:r>
            <a:r>
              <a:rPr lang="en-US" u="sng" dirty="0"/>
              <a:t>RFC2544</a:t>
            </a:r>
            <a:endParaRPr lang="en-US" dirty="0"/>
          </a:p>
          <a:p>
            <a:pPr marL="131445" indent="0">
              <a:buNone/>
            </a:pPr>
            <a:endParaRPr lang="en-US" dirty="0"/>
          </a:p>
        </p:txBody>
      </p:sp>
      <p:sp>
        <p:nvSpPr>
          <p:cNvPr id="3" name="Title 2"/>
          <p:cNvSpPr>
            <a:spLocks noGrp="1"/>
          </p:cNvSpPr>
          <p:nvPr>
            <p:ph type="title"/>
          </p:nvPr>
        </p:nvSpPr>
        <p:spPr/>
        <p:txBody>
          <a:bodyPr/>
          <a:lstStyle/>
          <a:p>
            <a:r>
              <a:rPr lang="en-US" dirty="0"/>
              <a:t>Press </a:t>
            </a:r>
            <a:r>
              <a:rPr lang="en-US" b="1" dirty="0"/>
              <a:t>RUN</a:t>
            </a:r>
          </a:p>
        </p:txBody>
      </p:sp>
      <p:sp>
        <p:nvSpPr>
          <p:cNvPr id="11" name="Google Shape;1057;p16"/>
          <p:cNvSpPr/>
          <p:nvPr/>
        </p:nvSpPr>
        <p:spPr>
          <a:xfrm>
            <a:off x="90571" y="1625994"/>
            <a:ext cx="1365425"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496206" y="3371567"/>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166361" y="2436872"/>
            <a:ext cx="1223064"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grpSp>
        <p:nvGrpSpPr>
          <p:cNvPr id="6" name="Group 14">
            <a:extLst>
              <a:ext uri="{FF2B5EF4-FFF2-40B4-BE49-F238E27FC236}">
                <a16:creationId xmlns:a16="http://schemas.microsoft.com/office/drawing/2014/main" id="{43C5243B-7273-6E3E-46AC-755A70137388}"/>
              </a:ext>
            </a:extLst>
          </p:cNvPr>
          <p:cNvGrpSpPr/>
          <p:nvPr/>
        </p:nvGrpSpPr>
        <p:grpSpPr>
          <a:xfrm>
            <a:off x="-31522" y="3565555"/>
            <a:ext cx="591940" cy="512485"/>
            <a:chOff x="1707517" y="1467106"/>
            <a:chExt cx="591940" cy="512485"/>
          </a:xfrm>
        </p:grpSpPr>
        <p:pic>
          <p:nvPicPr>
            <p:cNvPr id="7" name="Picture 15">
              <a:extLst>
                <a:ext uri="{FF2B5EF4-FFF2-40B4-BE49-F238E27FC236}">
                  <a16:creationId xmlns:a16="http://schemas.microsoft.com/office/drawing/2014/main" id="{6626BE99-16D7-6CD2-DA2E-F76686340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8" name="TextBox 16">
              <a:extLst>
                <a:ext uri="{FF2B5EF4-FFF2-40B4-BE49-F238E27FC236}">
                  <a16:creationId xmlns:a16="http://schemas.microsoft.com/office/drawing/2014/main" id="{18EF048D-D15C-311F-E90F-92863E0EC350}"/>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pic>
        <p:nvPicPr>
          <p:cNvPr id="20" name="Imagen 19">
            <a:extLst>
              <a:ext uri="{FF2B5EF4-FFF2-40B4-BE49-F238E27FC236}">
                <a16:creationId xmlns:a16="http://schemas.microsoft.com/office/drawing/2014/main" id="{6C7513CD-5CC1-2647-28B9-6CBB48BECEAB}"/>
              </a:ext>
            </a:extLst>
          </p:cNvPr>
          <p:cNvPicPr>
            <a:picLocks noChangeAspect="1"/>
          </p:cNvPicPr>
          <p:nvPr/>
        </p:nvPicPr>
        <p:blipFill>
          <a:blip r:embed="rId5"/>
          <a:stretch>
            <a:fillRect/>
          </a:stretch>
        </p:blipFill>
        <p:spPr>
          <a:xfrm>
            <a:off x="4736755" y="1346289"/>
            <a:ext cx="4316674" cy="2590971"/>
          </a:xfrm>
          <a:prstGeom prst="rect">
            <a:avLst/>
          </a:prstGeom>
        </p:spPr>
      </p:pic>
      <p:grpSp>
        <p:nvGrpSpPr>
          <p:cNvPr id="21" name="Group 27">
            <a:extLst>
              <a:ext uri="{FF2B5EF4-FFF2-40B4-BE49-F238E27FC236}">
                <a16:creationId xmlns:a16="http://schemas.microsoft.com/office/drawing/2014/main" id="{77FFF556-7D64-853F-FB38-A98B2CEBDBBD}"/>
              </a:ext>
            </a:extLst>
          </p:cNvPr>
          <p:cNvGrpSpPr/>
          <p:nvPr/>
        </p:nvGrpSpPr>
        <p:grpSpPr>
          <a:xfrm>
            <a:off x="6895092" y="762202"/>
            <a:ext cx="661687" cy="606314"/>
            <a:chOff x="2428577" y="851280"/>
            <a:chExt cx="661687" cy="606314"/>
          </a:xfrm>
        </p:grpSpPr>
        <p:pic>
          <p:nvPicPr>
            <p:cNvPr id="22" name="Picture 28">
              <a:extLst>
                <a:ext uri="{FF2B5EF4-FFF2-40B4-BE49-F238E27FC236}">
                  <a16:creationId xmlns:a16="http://schemas.microsoft.com/office/drawing/2014/main" id="{8D89B4A4-A6FA-C6DE-DF6F-7D7175BEB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3" name="TextBox 29">
              <a:extLst>
                <a:ext uri="{FF2B5EF4-FFF2-40B4-BE49-F238E27FC236}">
                  <a16:creationId xmlns:a16="http://schemas.microsoft.com/office/drawing/2014/main" id="{3ACECF57-49E2-5E00-96D1-AFFCA05D4C18}"/>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3</a:t>
              </a:r>
            </a:p>
          </p:txBody>
        </p:sp>
      </p:grpSp>
    </p:spTree>
    <p:extLst>
      <p:ext uri="{BB962C8B-B14F-4D97-AF65-F5344CB8AC3E}">
        <p14:creationId xmlns:p14="http://schemas.microsoft.com/office/powerpoint/2010/main" val="390425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8007" y="4397798"/>
            <a:ext cx="8784546" cy="2110207"/>
          </a:xfrm>
        </p:spPr>
        <p:txBody>
          <a:bodyPr/>
          <a:lstStyle/>
          <a:p>
            <a:pPr marL="228600" indent="0">
              <a:buNone/>
            </a:pPr>
            <a:r>
              <a:rPr lang="en-US" dirty="0"/>
              <a:t>You can see the results separately for each test:</a:t>
            </a:r>
          </a:p>
          <a:p>
            <a:pPr marL="571500" indent="-342900">
              <a:buFont typeface="+mj-lt"/>
              <a:buAutoNum type="arabicPeriod"/>
            </a:pPr>
            <a:r>
              <a:rPr lang="en-US" u="sng" dirty="0"/>
              <a:t>Results</a:t>
            </a:r>
            <a:r>
              <a:rPr lang="en-US" dirty="0"/>
              <a:t> &gt; </a:t>
            </a:r>
            <a:r>
              <a:rPr lang="en-US" u="sng" dirty="0"/>
              <a:t>Port B</a:t>
            </a:r>
            <a:r>
              <a:rPr lang="en-US" dirty="0"/>
              <a:t> &gt; </a:t>
            </a:r>
            <a:r>
              <a:rPr lang="en-US" u="sng" dirty="0"/>
              <a:t>RFC2544 </a:t>
            </a:r>
            <a:r>
              <a:rPr lang="en-US" dirty="0"/>
              <a:t>&gt; </a:t>
            </a:r>
            <a:r>
              <a:rPr lang="en-US" u="sng" dirty="0"/>
              <a:t>Throughput</a:t>
            </a:r>
          </a:p>
          <a:p>
            <a:pPr marL="571500" indent="-342900">
              <a:buFont typeface="+mj-lt"/>
              <a:buAutoNum type="arabicPeriod"/>
            </a:pPr>
            <a:r>
              <a:rPr lang="en-US" u="sng" dirty="0"/>
              <a:t>Results</a:t>
            </a:r>
            <a:r>
              <a:rPr lang="en-US" dirty="0"/>
              <a:t> &gt; </a:t>
            </a:r>
            <a:r>
              <a:rPr lang="en-US" u="sng" dirty="0"/>
              <a:t>Port B</a:t>
            </a:r>
            <a:r>
              <a:rPr lang="en-US" dirty="0"/>
              <a:t> &gt; </a:t>
            </a:r>
            <a:r>
              <a:rPr lang="en-US" u="sng" dirty="0"/>
              <a:t>RFC2544 </a:t>
            </a:r>
            <a:r>
              <a:rPr lang="en-US" dirty="0"/>
              <a:t>&gt; </a:t>
            </a:r>
            <a:r>
              <a:rPr lang="en-US" u="sng" dirty="0"/>
              <a:t>Latency</a:t>
            </a:r>
          </a:p>
          <a:p>
            <a:pPr marL="571500" indent="-342900">
              <a:buFont typeface="+mj-lt"/>
              <a:buAutoNum type="arabicPeriod"/>
            </a:pPr>
            <a:r>
              <a:rPr lang="en-US" u="sng" dirty="0"/>
              <a:t>Results</a:t>
            </a:r>
            <a:r>
              <a:rPr lang="en-US" dirty="0"/>
              <a:t> &gt; </a:t>
            </a:r>
            <a:r>
              <a:rPr lang="en-US" u="sng" dirty="0"/>
              <a:t>Port B</a:t>
            </a:r>
            <a:r>
              <a:rPr lang="en-US" dirty="0"/>
              <a:t> &gt; </a:t>
            </a:r>
            <a:r>
              <a:rPr lang="en-US" u="sng" dirty="0"/>
              <a:t>RFC2544 </a:t>
            </a:r>
            <a:r>
              <a:rPr lang="en-US" dirty="0"/>
              <a:t>&gt; </a:t>
            </a:r>
            <a:r>
              <a:rPr lang="en-US" u="sng" dirty="0"/>
              <a:t>Frame loss</a:t>
            </a:r>
          </a:p>
          <a:p>
            <a:pPr marL="571500" indent="-342900">
              <a:buFont typeface="+mj-lt"/>
              <a:buAutoNum type="arabicPeriod"/>
            </a:pPr>
            <a:r>
              <a:rPr lang="en-US" u="sng" dirty="0"/>
              <a:t>Results</a:t>
            </a:r>
            <a:r>
              <a:rPr lang="en-US" dirty="0"/>
              <a:t> &gt; </a:t>
            </a:r>
            <a:r>
              <a:rPr lang="en-US" u="sng" dirty="0"/>
              <a:t>Port B</a:t>
            </a:r>
            <a:r>
              <a:rPr lang="en-US" dirty="0"/>
              <a:t> &gt; </a:t>
            </a:r>
            <a:r>
              <a:rPr lang="en-US" u="sng" dirty="0"/>
              <a:t>RFC2544 </a:t>
            </a:r>
            <a:r>
              <a:rPr lang="en-US" dirty="0"/>
              <a:t>&gt; </a:t>
            </a:r>
            <a:r>
              <a:rPr lang="en-US" u="sng" dirty="0"/>
              <a:t>Back-to-back</a:t>
            </a:r>
          </a:p>
          <a:p>
            <a:pPr marL="571500" indent="-342900">
              <a:buFont typeface="+mj-lt"/>
              <a:buAutoNum type="arabicPeriod"/>
            </a:pPr>
            <a:r>
              <a:rPr lang="en-US" u="sng" dirty="0"/>
              <a:t>Results</a:t>
            </a:r>
            <a:r>
              <a:rPr lang="en-US" dirty="0"/>
              <a:t> &gt; </a:t>
            </a:r>
            <a:r>
              <a:rPr lang="en-US" u="sng" dirty="0"/>
              <a:t>Port B</a:t>
            </a:r>
            <a:r>
              <a:rPr lang="en-US" dirty="0"/>
              <a:t> &gt; </a:t>
            </a:r>
            <a:r>
              <a:rPr lang="en-US" u="sng" dirty="0"/>
              <a:t>RFC2544 </a:t>
            </a:r>
            <a:r>
              <a:rPr lang="en-US" dirty="0"/>
              <a:t>&gt; </a:t>
            </a:r>
            <a:r>
              <a:rPr lang="en-US" u="sng" dirty="0"/>
              <a:t>System recovery</a:t>
            </a:r>
          </a:p>
          <a:p>
            <a:pPr marL="228600" indent="0">
              <a:buNone/>
            </a:pPr>
            <a:endParaRPr lang="en-US" u="sng" dirty="0"/>
          </a:p>
          <a:p>
            <a:pPr marL="571500" indent="-342900">
              <a:buFont typeface="+mj-lt"/>
              <a:buAutoNum type="arabicPeriod"/>
            </a:pPr>
            <a:endParaRPr lang="en-US" u="sng" dirty="0"/>
          </a:p>
          <a:p>
            <a:pPr marL="571500" indent="-342900">
              <a:buFont typeface="+mj-lt"/>
              <a:buAutoNum type="arabicPeriod"/>
            </a:pPr>
            <a:endParaRPr lang="en-US" u="sng" dirty="0"/>
          </a:p>
          <a:p>
            <a:pPr marL="571500" indent="-342900">
              <a:buFont typeface="+mj-lt"/>
              <a:buAutoNum type="arabicPeriod"/>
            </a:pPr>
            <a:endParaRPr lang="en-US" dirty="0"/>
          </a:p>
          <a:p>
            <a:pPr marL="22860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See Results</a:t>
            </a:r>
            <a:endParaRPr lang="es-ES" dirty="0"/>
          </a:p>
        </p:txBody>
      </p:sp>
      <p:grpSp>
        <p:nvGrpSpPr>
          <p:cNvPr id="13" name="Group 12"/>
          <p:cNvGrpSpPr/>
          <p:nvPr/>
        </p:nvGrpSpPr>
        <p:grpSpPr>
          <a:xfrm>
            <a:off x="2546852" y="2377079"/>
            <a:ext cx="591940" cy="481707"/>
            <a:chOff x="1707517" y="1467106"/>
            <a:chExt cx="591940" cy="48170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4" name="Google Shape;1109;p19">
            <a:extLst>
              <a:ext uri="{FF2B5EF4-FFF2-40B4-BE49-F238E27FC236}">
                <a16:creationId xmlns:a16="http://schemas.microsoft.com/office/drawing/2014/main" id="{294372EF-5295-E196-8835-BCE567F28C01}"/>
              </a:ext>
            </a:extLst>
          </p:cNvPr>
          <p:cNvGrpSpPr/>
          <p:nvPr/>
        </p:nvGrpSpPr>
        <p:grpSpPr>
          <a:xfrm>
            <a:off x="1144647" y="1535472"/>
            <a:ext cx="591940" cy="481667"/>
            <a:chOff x="1707517" y="1467106"/>
            <a:chExt cx="591940" cy="481667"/>
          </a:xfrm>
        </p:grpSpPr>
        <p:pic>
          <p:nvPicPr>
            <p:cNvPr id="5" name="Google Shape;1110;p19">
              <a:extLst>
                <a:ext uri="{FF2B5EF4-FFF2-40B4-BE49-F238E27FC236}">
                  <a16:creationId xmlns:a16="http://schemas.microsoft.com/office/drawing/2014/main" id="{3F98854A-F13D-4E3D-9539-7D2402A5CD0A}"/>
                </a:ext>
              </a:extLst>
            </p:cNvPr>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 name="Google Shape;1111;p19">
              <a:extLst>
                <a:ext uri="{FF2B5EF4-FFF2-40B4-BE49-F238E27FC236}">
                  <a16:creationId xmlns:a16="http://schemas.microsoft.com/office/drawing/2014/main" id="{3E08E170-A4E5-E370-1945-7195E43CD8CF}"/>
                </a:ext>
              </a:extLst>
            </p:cNvPr>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1</a:t>
              </a:r>
              <a:endParaRPr dirty="0"/>
            </a:p>
          </p:txBody>
        </p:sp>
      </p:grpSp>
      <p:grpSp>
        <p:nvGrpSpPr>
          <p:cNvPr id="9" name="Group 27">
            <a:extLst>
              <a:ext uri="{FF2B5EF4-FFF2-40B4-BE49-F238E27FC236}">
                <a16:creationId xmlns:a16="http://schemas.microsoft.com/office/drawing/2014/main" id="{99801CD0-8729-FCC1-F4C6-56C8FAF6F5A7}"/>
              </a:ext>
            </a:extLst>
          </p:cNvPr>
          <p:cNvGrpSpPr/>
          <p:nvPr/>
        </p:nvGrpSpPr>
        <p:grpSpPr>
          <a:xfrm>
            <a:off x="7326660" y="832119"/>
            <a:ext cx="661687" cy="606314"/>
            <a:chOff x="2428577" y="851280"/>
            <a:chExt cx="661687" cy="606314"/>
          </a:xfrm>
        </p:grpSpPr>
        <p:pic>
          <p:nvPicPr>
            <p:cNvPr id="10" name="Picture 28">
              <a:extLst>
                <a:ext uri="{FF2B5EF4-FFF2-40B4-BE49-F238E27FC236}">
                  <a16:creationId xmlns:a16="http://schemas.microsoft.com/office/drawing/2014/main" id="{9E8C9712-C51D-CD57-BA70-D65AC0514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1" name="TextBox 29">
              <a:extLst>
                <a:ext uri="{FF2B5EF4-FFF2-40B4-BE49-F238E27FC236}">
                  <a16:creationId xmlns:a16="http://schemas.microsoft.com/office/drawing/2014/main" id="{29E12FA2-F4B8-074E-7A70-499C2448D2A1}"/>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3</a:t>
              </a:r>
            </a:p>
          </p:txBody>
        </p:sp>
      </p:grpSp>
      <p:pic>
        <p:nvPicPr>
          <p:cNvPr id="18" name="Imagen 17">
            <a:extLst>
              <a:ext uri="{FF2B5EF4-FFF2-40B4-BE49-F238E27FC236}">
                <a16:creationId xmlns:a16="http://schemas.microsoft.com/office/drawing/2014/main" id="{F29DD549-9381-39CC-4EDE-7C02CFBE3230}"/>
              </a:ext>
            </a:extLst>
          </p:cNvPr>
          <p:cNvPicPr>
            <a:picLocks noChangeAspect="1"/>
          </p:cNvPicPr>
          <p:nvPr/>
        </p:nvPicPr>
        <p:blipFill>
          <a:blip r:embed="rId5"/>
          <a:stretch>
            <a:fillRect/>
          </a:stretch>
        </p:blipFill>
        <p:spPr>
          <a:xfrm>
            <a:off x="0" y="1371623"/>
            <a:ext cx="3039969" cy="2815426"/>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17A031D9-B7C5-AF94-0487-052BAB5DDC28}"/>
              </a:ext>
            </a:extLst>
          </p:cNvPr>
          <p:cNvPicPr>
            <a:picLocks noChangeAspect="1"/>
          </p:cNvPicPr>
          <p:nvPr/>
        </p:nvPicPr>
        <p:blipFill>
          <a:blip r:embed="rId6"/>
          <a:stretch>
            <a:fillRect/>
          </a:stretch>
        </p:blipFill>
        <p:spPr>
          <a:xfrm>
            <a:off x="3112259" y="1400111"/>
            <a:ext cx="2972992" cy="2769517"/>
          </a:xfrm>
          <a:prstGeom prst="rect">
            <a:avLst/>
          </a:prstGeom>
          <a:ln>
            <a:noFill/>
          </a:ln>
          <a:effectLst>
            <a:outerShdw blurRad="292100" dist="139700" dir="2700000" algn="tl" rotWithShape="0">
              <a:srgbClr val="333333">
                <a:alpha val="65000"/>
              </a:srgbClr>
            </a:outerShdw>
          </a:effectLst>
        </p:spPr>
      </p:pic>
      <p:pic>
        <p:nvPicPr>
          <p:cNvPr id="22" name="Imagen 21">
            <a:extLst>
              <a:ext uri="{FF2B5EF4-FFF2-40B4-BE49-F238E27FC236}">
                <a16:creationId xmlns:a16="http://schemas.microsoft.com/office/drawing/2014/main" id="{BE903656-9F1E-2214-3564-95D5D9EF92FE}"/>
              </a:ext>
            </a:extLst>
          </p:cNvPr>
          <p:cNvPicPr>
            <a:picLocks noChangeAspect="1"/>
          </p:cNvPicPr>
          <p:nvPr/>
        </p:nvPicPr>
        <p:blipFill>
          <a:blip r:embed="rId7"/>
          <a:stretch>
            <a:fillRect/>
          </a:stretch>
        </p:blipFill>
        <p:spPr>
          <a:xfrm>
            <a:off x="6171008" y="1438433"/>
            <a:ext cx="2972992" cy="2748615"/>
          </a:xfrm>
          <a:prstGeom prst="rect">
            <a:avLst/>
          </a:prstGeom>
          <a:ln>
            <a:noFill/>
          </a:ln>
          <a:effectLst>
            <a:outerShdw blurRad="292100" dist="139700" dir="2700000" algn="tl" rotWithShape="0">
              <a:srgbClr val="333333">
                <a:alpha val="65000"/>
              </a:srgbClr>
            </a:outerShdw>
          </a:effectLst>
        </p:spPr>
      </p:pic>
      <p:grpSp>
        <p:nvGrpSpPr>
          <p:cNvPr id="23" name="Group 27">
            <a:extLst>
              <a:ext uri="{FF2B5EF4-FFF2-40B4-BE49-F238E27FC236}">
                <a16:creationId xmlns:a16="http://schemas.microsoft.com/office/drawing/2014/main" id="{5138788F-358A-C577-EE74-4F06AFF9B7CB}"/>
              </a:ext>
            </a:extLst>
          </p:cNvPr>
          <p:cNvGrpSpPr/>
          <p:nvPr/>
        </p:nvGrpSpPr>
        <p:grpSpPr>
          <a:xfrm>
            <a:off x="4103343" y="818272"/>
            <a:ext cx="661687" cy="606314"/>
            <a:chOff x="2428577" y="851280"/>
            <a:chExt cx="661687" cy="606314"/>
          </a:xfrm>
        </p:grpSpPr>
        <p:pic>
          <p:nvPicPr>
            <p:cNvPr id="24" name="Picture 28">
              <a:extLst>
                <a:ext uri="{FF2B5EF4-FFF2-40B4-BE49-F238E27FC236}">
                  <a16:creationId xmlns:a16="http://schemas.microsoft.com/office/drawing/2014/main" id="{E7801B07-738A-69BB-5ED9-7F5E383DFD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5" name="TextBox 29">
              <a:extLst>
                <a:ext uri="{FF2B5EF4-FFF2-40B4-BE49-F238E27FC236}">
                  <a16:creationId xmlns:a16="http://schemas.microsoft.com/office/drawing/2014/main" id="{73CA37AC-AE6F-D061-7A4C-54EEEAA2AE73}"/>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2</a:t>
              </a:r>
            </a:p>
          </p:txBody>
        </p:sp>
      </p:grpSp>
      <p:grpSp>
        <p:nvGrpSpPr>
          <p:cNvPr id="26" name="Group 27">
            <a:extLst>
              <a:ext uri="{FF2B5EF4-FFF2-40B4-BE49-F238E27FC236}">
                <a16:creationId xmlns:a16="http://schemas.microsoft.com/office/drawing/2014/main" id="{4F763F0D-1657-EB1F-FB0E-C4782C281F36}"/>
              </a:ext>
            </a:extLst>
          </p:cNvPr>
          <p:cNvGrpSpPr/>
          <p:nvPr/>
        </p:nvGrpSpPr>
        <p:grpSpPr>
          <a:xfrm>
            <a:off x="1017717" y="789265"/>
            <a:ext cx="661687" cy="606314"/>
            <a:chOff x="2428577" y="851280"/>
            <a:chExt cx="661687" cy="606314"/>
          </a:xfrm>
        </p:grpSpPr>
        <p:pic>
          <p:nvPicPr>
            <p:cNvPr id="27" name="Picture 28">
              <a:extLst>
                <a:ext uri="{FF2B5EF4-FFF2-40B4-BE49-F238E27FC236}">
                  <a16:creationId xmlns:a16="http://schemas.microsoft.com/office/drawing/2014/main" id="{29260B3B-DDCF-2582-D00B-065716BE74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8" name="TextBox 29">
              <a:extLst>
                <a:ext uri="{FF2B5EF4-FFF2-40B4-BE49-F238E27FC236}">
                  <a16:creationId xmlns:a16="http://schemas.microsoft.com/office/drawing/2014/main" id="{42B5057B-5D46-A4ED-A622-4ECEEE914CD2}"/>
                </a:ext>
              </a:extLst>
            </p:cNvPr>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spTree>
    <p:extLst>
      <p:ext uri="{BB962C8B-B14F-4D97-AF65-F5344CB8AC3E}">
        <p14:creationId xmlns:p14="http://schemas.microsoft.com/office/powerpoint/2010/main" val="2482001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1412073563"/>
              </p:ext>
            </p:extLst>
          </p:nvPr>
        </p:nvGraphicFramePr>
        <p:xfrm>
          <a:off x="1710894" y="3840071"/>
          <a:ext cx="5722210" cy="2743200"/>
        </p:xfrm>
        <a:graphic>
          <a:graphicData uri="http://schemas.openxmlformats.org/drawingml/2006/table">
            <a:tbl>
              <a:tblPr firstRow="1" bandRow="1">
                <a:tableStyleId>{775DCB02-9BB8-47FD-8907-85C794F793BA}</a:tableStyleId>
              </a:tblPr>
              <a:tblGrid>
                <a:gridCol w="440170">
                  <a:extLst>
                    <a:ext uri="{9D8B030D-6E8A-4147-A177-3AD203B41FA5}">
                      <a16:colId xmlns:a16="http://schemas.microsoft.com/office/drawing/2014/main" val="2098299660"/>
                    </a:ext>
                  </a:extLst>
                </a:gridCol>
                <a:gridCol w="440170">
                  <a:extLst>
                    <a:ext uri="{9D8B030D-6E8A-4147-A177-3AD203B41FA5}">
                      <a16:colId xmlns:a16="http://schemas.microsoft.com/office/drawing/2014/main" val="2169452902"/>
                    </a:ext>
                  </a:extLst>
                </a:gridCol>
                <a:gridCol w="440170">
                  <a:extLst>
                    <a:ext uri="{9D8B030D-6E8A-4147-A177-3AD203B41FA5}">
                      <a16:colId xmlns:a16="http://schemas.microsoft.com/office/drawing/2014/main" val="4004501259"/>
                    </a:ext>
                  </a:extLst>
                </a:gridCol>
                <a:gridCol w="440170">
                  <a:extLst>
                    <a:ext uri="{9D8B030D-6E8A-4147-A177-3AD203B41FA5}">
                      <a16:colId xmlns:a16="http://schemas.microsoft.com/office/drawing/2014/main" val="3447839562"/>
                    </a:ext>
                  </a:extLst>
                </a:gridCol>
                <a:gridCol w="440170">
                  <a:extLst>
                    <a:ext uri="{9D8B030D-6E8A-4147-A177-3AD203B41FA5}">
                      <a16:colId xmlns:a16="http://schemas.microsoft.com/office/drawing/2014/main" val="3060326413"/>
                    </a:ext>
                  </a:extLst>
                </a:gridCol>
                <a:gridCol w="440170">
                  <a:extLst>
                    <a:ext uri="{9D8B030D-6E8A-4147-A177-3AD203B41FA5}">
                      <a16:colId xmlns:a16="http://schemas.microsoft.com/office/drawing/2014/main" val="2927292507"/>
                    </a:ext>
                  </a:extLst>
                </a:gridCol>
                <a:gridCol w="440170">
                  <a:extLst>
                    <a:ext uri="{9D8B030D-6E8A-4147-A177-3AD203B41FA5}">
                      <a16:colId xmlns:a16="http://schemas.microsoft.com/office/drawing/2014/main" val="1984899054"/>
                    </a:ext>
                  </a:extLst>
                </a:gridCol>
                <a:gridCol w="440170">
                  <a:extLst>
                    <a:ext uri="{9D8B030D-6E8A-4147-A177-3AD203B41FA5}">
                      <a16:colId xmlns:a16="http://schemas.microsoft.com/office/drawing/2014/main" val="2576221161"/>
                    </a:ext>
                  </a:extLst>
                </a:gridCol>
                <a:gridCol w="440170">
                  <a:extLst>
                    <a:ext uri="{9D8B030D-6E8A-4147-A177-3AD203B41FA5}">
                      <a16:colId xmlns:a16="http://schemas.microsoft.com/office/drawing/2014/main" val="674967835"/>
                    </a:ext>
                  </a:extLst>
                </a:gridCol>
                <a:gridCol w="440170">
                  <a:extLst>
                    <a:ext uri="{9D8B030D-6E8A-4147-A177-3AD203B41FA5}">
                      <a16:colId xmlns:a16="http://schemas.microsoft.com/office/drawing/2014/main" val="1899343336"/>
                    </a:ext>
                  </a:extLst>
                </a:gridCol>
                <a:gridCol w="440170">
                  <a:extLst>
                    <a:ext uri="{9D8B030D-6E8A-4147-A177-3AD203B41FA5}">
                      <a16:colId xmlns:a16="http://schemas.microsoft.com/office/drawing/2014/main" val="312388257"/>
                    </a:ext>
                  </a:extLst>
                </a:gridCol>
                <a:gridCol w="440170">
                  <a:extLst>
                    <a:ext uri="{9D8B030D-6E8A-4147-A177-3AD203B41FA5}">
                      <a16:colId xmlns:a16="http://schemas.microsoft.com/office/drawing/2014/main" val="3196217068"/>
                    </a:ext>
                  </a:extLst>
                </a:gridCol>
                <a:gridCol w="440170">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p:cNvSpPr/>
          <p:nvPr/>
        </p:nvSpPr>
        <p:spPr>
          <a:xfrm>
            <a:off x="2571706" y="3832737"/>
            <a:ext cx="467886" cy="13005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428999"/>
            <a:ext cx="8220075" cy="3136806"/>
          </a:xfrm>
        </p:spPr>
        <p:txBody>
          <a:bodyPr/>
          <a:lstStyle/>
          <a:p>
            <a:pPr marL="131445" indent="0" algn="l">
              <a:buNone/>
            </a:pPr>
            <a:r>
              <a:rPr lang="en-US" b="0" i="0" dirty="0">
                <a:solidFill>
                  <a:srgbClr val="374151"/>
                </a:solidFill>
                <a:effectLst/>
                <a:latin typeface="Söhne"/>
              </a:rPr>
              <a:t>RFC 2544 describes a methodology for testing and evaluating the performance of devices such as routers, switches, and then networks. The  RFC 2544  aim is to provide a standardized way to asses the performance in terms of:</a:t>
            </a:r>
          </a:p>
          <a:p>
            <a:pPr algn="l">
              <a:buFont typeface="+mj-lt"/>
              <a:buAutoNum type="arabicPeriod"/>
            </a:pPr>
            <a:r>
              <a:rPr lang="en-US" b="0" i="0" dirty="0">
                <a:solidFill>
                  <a:srgbClr val="374151"/>
                </a:solidFill>
                <a:effectLst/>
                <a:latin typeface="Söhne"/>
              </a:rPr>
              <a:t>Throughput: max. rate can forward traffic without errors</a:t>
            </a:r>
          </a:p>
          <a:p>
            <a:pPr algn="l">
              <a:buFont typeface="+mj-lt"/>
              <a:buAutoNum type="arabicPeriod"/>
            </a:pPr>
            <a:r>
              <a:rPr lang="en-US" b="0" i="0" dirty="0">
                <a:solidFill>
                  <a:srgbClr val="374151"/>
                </a:solidFill>
                <a:effectLst/>
                <a:latin typeface="Söhne"/>
              </a:rPr>
              <a:t>Latency: time for a packet to travel to the destination</a:t>
            </a:r>
          </a:p>
          <a:p>
            <a:pPr algn="l">
              <a:buFont typeface="+mj-lt"/>
              <a:buAutoNum type="arabicPeriod"/>
            </a:pPr>
            <a:r>
              <a:rPr lang="en-US" b="0" i="0" dirty="0">
                <a:solidFill>
                  <a:srgbClr val="374151"/>
                </a:solidFill>
                <a:effectLst/>
                <a:latin typeface="Söhne"/>
              </a:rPr>
              <a:t>Frame Loss: % of  </a:t>
            </a:r>
            <a:r>
              <a:rPr lang="en-US" b="0" i="0" dirty="0" err="1">
                <a:solidFill>
                  <a:srgbClr val="374151"/>
                </a:solidFill>
                <a:effectLst/>
                <a:latin typeface="Söhne"/>
              </a:rPr>
              <a:t>pasckets</a:t>
            </a:r>
            <a:r>
              <a:rPr lang="en-US" b="0" i="0" dirty="0">
                <a:solidFill>
                  <a:srgbClr val="374151"/>
                </a:solidFill>
                <a:effectLst/>
                <a:latin typeface="Söhne"/>
              </a:rPr>
              <a:t> that are lost during the test</a:t>
            </a:r>
          </a:p>
          <a:p>
            <a:pPr algn="l">
              <a:buFont typeface="+mj-lt"/>
              <a:buAutoNum type="arabicPeriod"/>
            </a:pPr>
            <a:r>
              <a:rPr lang="en-US" b="0" i="0" dirty="0">
                <a:solidFill>
                  <a:srgbClr val="374151"/>
                </a:solidFill>
                <a:effectLst/>
                <a:latin typeface="Söhne"/>
              </a:rPr>
              <a:t>Back-to-Back: max. rate at which can receive/transmit frames without errors</a:t>
            </a:r>
          </a:p>
          <a:p>
            <a:pPr marL="131445" indent="0" algn="l">
              <a:buNone/>
            </a:pPr>
            <a:r>
              <a:rPr lang="en-US" b="0" i="0" dirty="0">
                <a:solidFill>
                  <a:srgbClr val="374151"/>
                </a:solidFill>
                <a:effectLst/>
                <a:latin typeface="Söhne"/>
              </a:rPr>
              <a:t>These tests are designed to be repeatable and provide a common basis for comparing different devices and Ethernet networks. </a:t>
            </a:r>
          </a:p>
          <a:p>
            <a:pPr marL="131445" indent="0" algn="l">
              <a:buNone/>
            </a:pPr>
            <a:endParaRPr lang="en-US" b="0" i="0" dirty="0">
              <a:solidFill>
                <a:srgbClr val="374151"/>
              </a:solidFill>
              <a:effectLst/>
              <a:latin typeface="Söhne"/>
            </a:endParaRPr>
          </a:p>
        </p:txBody>
      </p:sp>
      <p:sp>
        <p:nvSpPr>
          <p:cNvPr id="3" name="Title 2"/>
          <p:cNvSpPr>
            <a:spLocks noGrp="1"/>
          </p:cNvSpPr>
          <p:nvPr>
            <p:ph type="title"/>
          </p:nvPr>
        </p:nvSpPr>
        <p:spPr/>
        <p:txBody>
          <a:bodyPr/>
          <a:lstStyle/>
          <a:p>
            <a:r>
              <a:rPr lang="en-US" dirty="0"/>
              <a:t>The RFC 2544</a:t>
            </a:r>
          </a:p>
        </p:txBody>
      </p:sp>
      <p:pic>
        <p:nvPicPr>
          <p:cNvPr id="1026" name="Picture 2">
            <a:extLst>
              <a:ext uri="{FF2B5EF4-FFF2-40B4-BE49-F238E27FC236}">
                <a16:creationId xmlns:a16="http://schemas.microsoft.com/office/drawing/2014/main" id="{E9F2A978-A665-198F-2943-D1AC3AFC2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196"/>
            <a:ext cx="9144000" cy="216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3560116" y="1151337"/>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RFC 2544 test</a:t>
            </a:r>
            <a:endParaRPr dirty="0"/>
          </a:p>
        </p:txBody>
      </p:sp>
      <p:sp>
        <p:nvSpPr>
          <p:cNvPr id="671" name="Google Shape;671;p4"/>
          <p:cNvSpPr txBox="1">
            <a:spLocks noGrp="1"/>
          </p:cNvSpPr>
          <p:nvPr>
            <p:ph type="body" idx="1"/>
          </p:nvPr>
        </p:nvSpPr>
        <p:spPr>
          <a:xfrm>
            <a:off x="342900" y="4970082"/>
            <a:ext cx="8459423" cy="1745631"/>
          </a:xfrm>
          <a:prstGeom prst="rect">
            <a:avLst/>
          </a:prstGeom>
          <a:noFill/>
          <a:ln>
            <a:noFill/>
          </a:ln>
        </p:spPr>
        <p:txBody>
          <a:bodyPr spcFirstLastPara="1" wrap="square" lIns="50750" tIns="50750" rIns="90000" bIns="50750" anchor="t" anchorCtr="0">
            <a:noAutofit/>
          </a:bodyPr>
          <a:lstStyle/>
          <a:p>
            <a:pPr marL="131445" indent="0">
              <a:buNone/>
            </a:pPr>
            <a:r>
              <a:rPr lang="en-US" dirty="0"/>
              <a:t>The test described aims to teach how to set up the tester to generate and receive real traffic with specific frames, bit rates, and events. With a few changes it will be possible to evaluate other traffic parameters such as throughput, latency, frame loss rate, etc. The document also describes specific formats for tracing and reporting the results of this test.</a:t>
            </a:r>
            <a:endParaRPr lang="en-US" sz="300" dirty="0"/>
          </a:p>
        </p:txBody>
      </p:sp>
      <p:sp>
        <p:nvSpPr>
          <p:cNvPr id="1015" name="object 221"/>
          <p:cNvSpPr/>
          <p:nvPr/>
        </p:nvSpPr>
        <p:spPr>
          <a:xfrm>
            <a:off x="5212978" y="14222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5113155" y="14580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5035432" y="148622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4935610" y="152203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4858647" y="154946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4811403" y="1549469"/>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5446908" y="1925659"/>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411" name="object 22"/>
          <p:cNvSpPr txBox="1"/>
          <p:nvPr/>
        </p:nvSpPr>
        <p:spPr>
          <a:xfrm>
            <a:off x="4272021" y="1698634"/>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a:solidFill>
                  <a:srgbClr val="00007F"/>
                </a:solidFill>
                <a:latin typeface="Verdana"/>
                <a:cs typeface="Verdana"/>
              </a:rPr>
              <a:t>Routed</a:t>
            </a:r>
            <a:r>
              <a:rPr lang="es-ES" spc="5" dirty="0">
                <a:solidFill>
                  <a:srgbClr val="00007F"/>
                </a:solidFill>
                <a:latin typeface="Verdana"/>
                <a:cs typeface="Verdana"/>
              </a:rPr>
              <a:t> Network</a:t>
            </a:r>
          </a:p>
        </p:txBody>
      </p:sp>
      <p:grpSp>
        <p:nvGrpSpPr>
          <p:cNvPr id="3" name="Group 2"/>
          <p:cNvGrpSpPr/>
          <p:nvPr/>
        </p:nvGrpSpPr>
        <p:grpSpPr>
          <a:xfrm>
            <a:off x="725537" y="2035915"/>
            <a:ext cx="1126744" cy="662432"/>
            <a:chOff x="725537" y="1921611"/>
            <a:chExt cx="1126744" cy="662432"/>
          </a:xfrm>
        </p:grpSpPr>
        <p:sp>
          <p:nvSpPr>
            <p:cNvPr id="409"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410"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41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41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41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41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41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41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41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42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42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42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42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42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42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42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42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42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43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43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43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43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43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43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43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43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44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44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1</a:t>
              </a:r>
              <a:endParaRPr sz="2800" b="1" dirty="0">
                <a:solidFill>
                  <a:schemeClr val="bg1"/>
                </a:solidFill>
              </a:endParaRPr>
            </a:p>
          </p:txBody>
        </p:sp>
        <p:sp>
          <p:nvSpPr>
            <p:cNvPr id="44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44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44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44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44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44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44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44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45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45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45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45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45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45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5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45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45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46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46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46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46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46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46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46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46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46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46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47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47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47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47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47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47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47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47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47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47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480" name="Group 479"/>
          <p:cNvGrpSpPr/>
          <p:nvPr/>
        </p:nvGrpSpPr>
        <p:grpSpPr>
          <a:xfrm>
            <a:off x="2962418" y="1905972"/>
            <a:ext cx="1194137" cy="901559"/>
            <a:chOff x="8391143" y="4164634"/>
            <a:chExt cx="1013588" cy="730885"/>
          </a:xfrm>
        </p:grpSpPr>
        <p:sp>
          <p:nvSpPr>
            <p:cNvPr id="48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48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48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48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48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48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48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48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48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49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49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49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49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49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49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49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49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49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49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50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50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50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50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50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50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0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0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1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52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2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52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52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2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2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52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3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53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3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54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4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54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45"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46"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547"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548"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549"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550"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51"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552"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53"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4"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555"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56"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557"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58"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9"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0"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561"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2"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63"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64"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5"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566"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7"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568"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569"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70"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71"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72"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573"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74"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575"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6"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577"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578"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9"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580"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581"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82"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583"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584"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585"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586"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587"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588"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589"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590"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1"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592"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593"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94"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595"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596"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7"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98"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99"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00"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01"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602"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03"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04"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05"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06"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07"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608"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09"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0"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1"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2"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13"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14"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5"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16"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7"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618"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9"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0"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21"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2"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623"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4"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25"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26"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627"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28"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9"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0"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31"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2"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33"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34"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35"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36"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7"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638"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39"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40"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41"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42"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43"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4"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45"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6"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47"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648"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9"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50"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51"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652"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53"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4"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55"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6"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57"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658"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659"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660"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661"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662"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3"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64"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665"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666"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667"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668"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9"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0"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672"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3"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4"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675"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676"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7"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678"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9"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680"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681"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82"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83"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684"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685"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686"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687"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688"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689"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690"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1"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2"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693"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694"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695"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grpSp>
        <p:nvGrpSpPr>
          <p:cNvPr id="700" name="Group 699"/>
          <p:cNvGrpSpPr/>
          <p:nvPr/>
        </p:nvGrpSpPr>
        <p:grpSpPr>
          <a:xfrm>
            <a:off x="7631959" y="2021591"/>
            <a:ext cx="1126744" cy="662432"/>
            <a:chOff x="725537" y="1921611"/>
            <a:chExt cx="1126744" cy="662432"/>
          </a:xfrm>
        </p:grpSpPr>
        <p:sp>
          <p:nvSpPr>
            <p:cNvPr id="701"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702"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703"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704"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705"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706"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707"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708"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709"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710"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711"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712"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3"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714"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715"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716"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717"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718"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719"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720"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721"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722"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723"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4"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725"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6"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727"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728"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729"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730"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731"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2</a:t>
              </a:r>
              <a:endParaRPr sz="2800" b="1" dirty="0">
                <a:solidFill>
                  <a:schemeClr val="bg1"/>
                </a:solidFill>
              </a:endParaRPr>
            </a:p>
          </p:txBody>
        </p:sp>
        <p:sp>
          <p:nvSpPr>
            <p:cNvPr id="732"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733"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734"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735"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736"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737"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738"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739"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740"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741"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742"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743"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744"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745"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6"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47"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748"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749"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750"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751"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752"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753"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754"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755"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756"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757"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758"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759"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760"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761"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762"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763"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764"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765"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766"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767"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768"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769"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842" name="object 794"/>
          <p:cNvSpPr/>
          <p:nvPr/>
        </p:nvSpPr>
        <p:spPr>
          <a:xfrm>
            <a:off x="3595828" y="3162063"/>
            <a:ext cx="2273484" cy="1376045"/>
          </a:xfrm>
          <a:prstGeom prst="rect">
            <a:avLst/>
          </a:prstGeom>
          <a:blipFill>
            <a:blip r:embed="rId3" cstate="print"/>
            <a:stretch>
              <a:fillRect/>
            </a:stretch>
          </a:blipFill>
        </p:spPr>
        <p:txBody>
          <a:bodyPr wrap="square" lIns="0" tIns="0" rIns="0" bIns="0" rtlCol="0"/>
          <a:lstStyle/>
          <a:p>
            <a:endParaRPr/>
          </a:p>
        </p:txBody>
      </p:sp>
      <p:sp>
        <p:nvSpPr>
          <p:cNvPr id="843" name="object 221"/>
          <p:cNvSpPr/>
          <p:nvPr/>
        </p:nvSpPr>
        <p:spPr>
          <a:xfrm>
            <a:off x="5248690" y="343294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4" name="object 222"/>
          <p:cNvSpPr/>
          <p:nvPr/>
        </p:nvSpPr>
        <p:spPr>
          <a:xfrm>
            <a:off x="5148867" y="346875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5" name="object 224"/>
          <p:cNvSpPr/>
          <p:nvPr/>
        </p:nvSpPr>
        <p:spPr>
          <a:xfrm>
            <a:off x="5071144" y="349694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6" name="object 225"/>
          <p:cNvSpPr/>
          <p:nvPr/>
        </p:nvSpPr>
        <p:spPr>
          <a:xfrm>
            <a:off x="4971322" y="353276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7" name="object 227"/>
          <p:cNvSpPr/>
          <p:nvPr/>
        </p:nvSpPr>
        <p:spPr>
          <a:xfrm>
            <a:off x="4894359" y="356019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8" name="object 229"/>
          <p:cNvSpPr/>
          <p:nvPr/>
        </p:nvSpPr>
        <p:spPr>
          <a:xfrm>
            <a:off x="4847115" y="3560195"/>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850" name="Group 849"/>
          <p:cNvGrpSpPr/>
          <p:nvPr/>
        </p:nvGrpSpPr>
        <p:grpSpPr>
          <a:xfrm>
            <a:off x="5482620" y="3936385"/>
            <a:ext cx="1194137" cy="901559"/>
            <a:chOff x="8391143" y="4164634"/>
            <a:chExt cx="1013588" cy="730885"/>
          </a:xfrm>
        </p:grpSpPr>
        <p:sp>
          <p:nvSpPr>
            <p:cNvPr id="85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85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85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85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85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85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85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85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85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86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86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86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86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86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86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86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86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86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86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87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87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87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7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87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87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7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7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8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89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9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89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89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9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9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89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0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90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0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91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1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93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44"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85"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986"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987"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988"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989"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990"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991"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92"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3"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994"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995"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996"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997"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8"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999"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00"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1"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02"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03"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4"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05"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6"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07"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08"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9"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10"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11"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12"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013"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014"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17"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020"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022"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24"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025"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026"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27"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028"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029"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030"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031"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032"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033"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034"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035"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36"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037"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038"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39"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040"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041"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42"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43"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4"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45"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46"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47"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48"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9"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0"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51"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52"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53"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4"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5"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56"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57"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58"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9"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0"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61"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62"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063"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4"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5"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66"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7"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068"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9"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70"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1"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072"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3"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74"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5"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6"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7"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8"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79"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0"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81"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82"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083"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4"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5"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6"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87"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88"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89"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90"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1"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92"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093"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4"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95"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6"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097"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98"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99"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100"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101"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102"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103"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104"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105"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106"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107"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08"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09"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110"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111"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112"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113"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4"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5"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116"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7"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8"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119"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120"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1"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122"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3"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124"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125"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6"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7"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128"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129"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130"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131"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132"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133"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134"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5"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6"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137"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138"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139"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140" name="object 22"/>
          <p:cNvSpPr txBox="1"/>
          <p:nvPr/>
        </p:nvSpPr>
        <p:spPr>
          <a:xfrm>
            <a:off x="4307733" y="3709360"/>
            <a:ext cx="874569" cy="446276"/>
          </a:xfrm>
          <a:prstGeom prst="rect">
            <a:avLst/>
          </a:prstGeom>
        </p:spPr>
        <p:txBody>
          <a:bodyPr vert="horz" wrap="square" lIns="0" tIns="15240" rIns="0" bIns="0" rtlCol="0">
            <a:spAutoFit/>
          </a:bodyPr>
          <a:lstStyle/>
          <a:p>
            <a:pPr algn="ctr">
              <a:lnSpc>
                <a:spcPct val="100000"/>
              </a:lnSpc>
              <a:spcBef>
                <a:spcPts val="40"/>
              </a:spcBef>
            </a:pPr>
            <a:r>
              <a:rPr lang="es-ES" spc="5" dirty="0" err="1">
                <a:solidFill>
                  <a:srgbClr val="00007F"/>
                </a:solidFill>
                <a:latin typeface="Verdana"/>
                <a:cs typeface="Verdana"/>
              </a:rPr>
              <a:t>Routed</a:t>
            </a:r>
            <a:r>
              <a:rPr lang="es-ES" spc="5" dirty="0">
                <a:solidFill>
                  <a:srgbClr val="00007F"/>
                </a:solidFill>
                <a:latin typeface="Verdana"/>
                <a:cs typeface="Verdana"/>
              </a:rPr>
              <a:t> Network</a:t>
            </a:r>
          </a:p>
        </p:txBody>
      </p:sp>
      <p:sp>
        <p:nvSpPr>
          <p:cNvPr id="1141" name="object 22"/>
          <p:cNvSpPr txBox="1"/>
          <p:nvPr/>
        </p:nvSpPr>
        <p:spPr>
          <a:xfrm>
            <a:off x="737297" y="2438202"/>
            <a:ext cx="3202238"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1000BASE-T</a:t>
            </a:r>
            <a:endParaRPr sz="1050" dirty="0">
              <a:latin typeface="Verdana"/>
              <a:cs typeface="Verdana"/>
            </a:endParaRPr>
          </a:p>
        </p:txBody>
      </p:sp>
      <p:grpSp>
        <p:nvGrpSpPr>
          <p:cNvPr id="1142" name="Group 1141"/>
          <p:cNvGrpSpPr/>
          <p:nvPr/>
        </p:nvGrpSpPr>
        <p:grpSpPr>
          <a:xfrm>
            <a:off x="761249" y="4046641"/>
            <a:ext cx="1126744" cy="662432"/>
            <a:chOff x="725537" y="1921611"/>
            <a:chExt cx="1126744" cy="662432"/>
          </a:xfrm>
        </p:grpSpPr>
        <p:sp>
          <p:nvSpPr>
            <p:cNvPr id="1143"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1144"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1145"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1146"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1147"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1148"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1149"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1150"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1151"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1152"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1153"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1154"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5"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1156"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1157"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8"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1159"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1160"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1161"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1162"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1163"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1164"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1165"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6"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7"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8"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9"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1170"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1171"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1172"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1173"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1</a:t>
              </a:r>
              <a:endParaRPr sz="2800" b="1" dirty="0">
                <a:solidFill>
                  <a:schemeClr val="bg1"/>
                </a:solidFill>
              </a:endParaRPr>
            </a:p>
          </p:txBody>
        </p:sp>
        <p:sp>
          <p:nvSpPr>
            <p:cNvPr id="1174"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1175"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1176"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1177"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1178"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1179"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1180"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1181"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1182"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1183"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1184"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1185"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1186"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1187"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8"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9"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1190"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1191"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1192"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1193"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1194"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1195"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1196"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1197"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98"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1199"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1200"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1201"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1202"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1203"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1204"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1205"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1206"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207"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1208"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1209"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1210"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1211"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1212" name="Group 1211"/>
          <p:cNvGrpSpPr/>
          <p:nvPr/>
        </p:nvGrpSpPr>
        <p:grpSpPr>
          <a:xfrm>
            <a:off x="2998130" y="3916698"/>
            <a:ext cx="1194137" cy="901559"/>
            <a:chOff x="8391143" y="4164634"/>
            <a:chExt cx="1013588" cy="730885"/>
          </a:xfrm>
        </p:grpSpPr>
        <p:sp>
          <p:nvSpPr>
            <p:cNvPr id="121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21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21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21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21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21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21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122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122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122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122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122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122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122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122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122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122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123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123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123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123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123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123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123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123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3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3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125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5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125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125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126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6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126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6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7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127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7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127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7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7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127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128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128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128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28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128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28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8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28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28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28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9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29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29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29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0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0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0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0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0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0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30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30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0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30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31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1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31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31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1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31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31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31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31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31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32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32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32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32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32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2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32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32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33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3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3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3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3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3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3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3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4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4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4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4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35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5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35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5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5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35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6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6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6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6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6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37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7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7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7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7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7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38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8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38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8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8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8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39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39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39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39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39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39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39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39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39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39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40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40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40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40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40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41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41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1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41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41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41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41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41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42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42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42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42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42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1427" name="Straight Connector 1426"/>
          <p:cNvCxnSpPr/>
          <p:nvPr/>
        </p:nvCxnSpPr>
        <p:spPr>
          <a:xfrm>
            <a:off x="6410433" y="2310113"/>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29" name="object 22"/>
          <p:cNvSpPr txBox="1"/>
          <p:nvPr/>
        </p:nvSpPr>
        <p:spPr>
          <a:xfrm>
            <a:off x="7177241" y="274827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PHY </a:t>
            </a:r>
            <a:r>
              <a:rPr lang="es-ES" sz="1050" spc="5" dirty="0" err="1">
                <a:solidFill>
                  <a:srgbClr val="00007F"/>
                </a:solidFill>
                <a:latin typeface="Verdana"/>
                <a:cs typeface="Verdana"/>
              </a:rPr>
              <a:t>Loop</a:t>
            </a:r>
            <a:endParaRPr sz="1050" dirty="0">
              <a:latin typeface="Verdana"/>
              <a:cs typeface="Verdana"/>
            </a:endParaRPr>
          </a:p>
        </p:txBody>
      </p:sp>
      <p:sp>
        <p:nvSpPr>
          <p:cNvPr id="7" name="Arc 6"/>
          <p:cNvSpPr/>
          <p:nvPr/>
        </p:nvSpPr>
        <p:spPr>
          <a:xfrm>
            <a:off x="5724235" y="4245101"/>
            <a:ext cx="1453006" cy="224138"/>
          </a:xfrm>
          <a:prstGeom prst="arc">
            <a:avLst>
              <a:gd name="adj1" fmla="val 15516331"/>
              <a:gd name="adj2" fmla="val 5847402"/>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1" name="object 22"/>
          <p:cNvSpPr txBox="1"/>
          <p:nvPr/>
        </p:nvSpPr>
        <p:spPr>
          <a:xfrm>
            <a:off x="1336890" y="209005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503" name="Straight Connector 1502"/>
          <p:cNvCxnSpPr/>
          <p:nvPr/>
        </p:nvCxnSpPr>
        <p:spPr>
          <a:xfrm>
            <a:off x="6410433" y="2473138"/>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4" name="object 22"/>
          <p:cNvSpPr txBox="1"/>
          <p:nvPr/>
        </p:nvSpPr>
        <p:spPr>
          <a:xfrm>
            <a:off x="6122017" y="2104280"/>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B</a:t>
            </a:r>
            <a:endParaRPr sz="1050" dirty="0">
              <a:latin typeface="Verdana"/>
              <a:cs typeface="Verdana"/>
            </a:endParaRPr>
          </a:p>
        </p:txBody>
      </p:sp>
      <p:sp>
        <p:nvSpPr>
          <p:cNvPr id="1505" name="object 22"/>
          <p:cNvSpPr txBox="1"/>
          <p:nvPr/>
        </p:nvSpPr>
        <p:spPr>
          <a:xfrm>
            <a:off x="1371012" y="4149202"/>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sp>
        <p:nvSpPr>
          <p:cNvPr id="8" name="Rectangle 7"/>
          <p:cNvSpPr/>
          <p:nvPr/>
        </p:nvSpPr>
        <p:spPr>
          <a:xfrm>
            <a:off x="3739374" y="892439"/>
            <a:ext cx="2192317" cy="307777"/>
          </a:xfrm>
          <a:prstGeom prst="rect">
            <a:avLst/>
          </a:prstGeom>
        </p:spPr>
        <p:txBody>
          <a:bodyPr wrap="square">
            <a:spAutoFit/>
          </a:bodyPr>
          <a:lstStyle/>
          <a:p>
            <a:pPr algn="ctr">
              <a:spcBef>
                <a:spcPts val="40"/>
              </a:spcBef>
            </a:pPr>
            <a:r>
              <a:rPr lang="es-ES" b="1" spc="5" dirty="0" err="1">
                <a:solidFill>
                  <a:schemeClr val="bg2"/>
                </a:solidFill>
                <a:latin typeface="Verdana"/>
                <a:cs typeface="Verdana"/>
              </a:rPr>
              <a:t>Using</a:t>
            </a:r>
            <a:r>
              <a:rPr lang="es-ES" b="1" spc="5" dirty="0">
                <a:solidFill>
                  <a:schemeClr val="bg2"/>
                </a:solidFill>
                <a:latin typeface="Verdana"/>
                <a:cs typeface="Verdana"/>
              </a:rPr>
              <a:t> 2 </a:t>
            </a:r>
            <a:r>
              <a:rPr lang="es-ES" b="1" spc="5" dirty="0" err="1">
                <a:solidFill>
                  <a:schemeClr val="bg2"/>
                </a:solidFill>
                <a:latin typeface="Verdana"/>
                <a:cs typeface="Verdana"/>
              </a:rPr>
              <a:t>testers</a:t>
            </a:r>
            <a:endParaRPr lang="es-ES" b="1" spc="5" dirty="0">
              <a:solidFill>
                <a:schemeClr val="bg2"/>
              </a:solidFill>
              <a:latin typeface="Verdana"/>
              <a:cs typeface="Verdana"/>
            </a:endParaRPr>
          </a:p>
        </p:txBody>
      </p:sp>
      <p:sp>
        <p:nvSpPr>
          <p:cNvPr id="1506" name="Rectangle 1505"/>
          <p:cNvSpPr/>
          <p:nvPr/>
        </p:nvSpPr>
        <p:spPr>
          <a:xfrm>
            <a:off x="670501" y="1794645"/>
            <a:ext cx="1146054" cy="276999"/>
          </a:xfrm>
          <a:prstGeom prst="rect">
            <a:avLst/>
          </a:prstGeom>
        </p:spPr>
        <p:txBody>
          <a:bodyPr wrap="square">
            <a:spAutoFit/>
          </a:bodyPr>
          <a:lstStyle/>
          <a:p>
            <a:pPr algn="ctr">
              <a:spcBef>
                <a:spcPts val="40"/>
              </a:spcBef>
            </a:pPr>
            <a:r>
              <a:rPr lang="es-ES" sz="1200" spc="5" dirty="0">
                <a:solidFill>
                  <a:schemeClr val="bg2"/>
                </a:solidFill>
                <a:latin typeface="Verdana"/>
                <a:cs typeface="Verdana"/>
              </a:rPr>
              <a:t>Test 1</a:t>
            </a:r>
          </a:p>
        </p:txBody>
      </p:sp>
      <p:sp>
        <p:nvSpPr>
          <p:cNvPr id="1428" name="Rectangle 1427"/>
          <p:cNvSpPr/>
          <p:nvPr/>
        </p:nvSpPr>
        <p:spPr>
          <a:xfrm>
            <a:off x="3707336" y="2906632"/>
            <a:ext cx="2192317" cy="307777"/>
          </a:xfrm>
          <a:prstGeom prst="rect">
            <a:avLst/>
          </a:prstGeom>
        </p:spPr>
        <p:txBody>
          <a:bodyPr wrap="square">
            <a:spAutoFit/>
          </a:bodyPr>
          <a:lstStyle/>
          <a:p>
            <a:pPr algn="ctr">
              <a:spcBef>
                <a:spcPts val="40"/>
              </a:spcBef>
            </a:pPr>
            <a:r>
              <a:rPr lang="es-ES" b="1" spc="5" dirty="0" err="1">
                <a:solidFill>
                  <a:schemeClr val="bg2"/>
                </a:solidFill>
                <a:latin typeface="Verdana"/>
                <a:cs typeface="Verdana"/>
              </a:rPr>
              <a:t>Using</a:t>
            </a:r>
            <a:r>
              <a:rPr lang="es-ES" b="1" spc="5" dirty="0">
                <a:solidFill>
                  <a:schemeClr val="bg2"/>
                </a:solidFill>
                <a:latin typeface="Verdana"/>
                <a:cs typeface="Verdana"/>
              </a:rPr>
              <a:t> 1 tester</a:t>
            </a:r>
          </a:p>
        </p:txBody>
      </p:sp>
      <p:sp>
        <p:nvSpPr>
          <p:cNvPr id="1430" name="Rectangle 1429"/>
          <p:cNvSpPr/>
          <p:nvPr/>
        </p:nvSpPr>
        <p:spPr>
          <a:xfrm>
            <a:off x="7577161" y="1782694"/>
            <a:ext cx="1146054" cy="276999"/>
          </a:xfrm>
          <a:prstGeom prst="rect">
            <a:avLst/>
          </a:prstGeom>
        </p:spPr>
        <p:txBody>
          <a:bodyPr wrap="square">
            <a:spAutoFit/>
          </a:bodyPr>
          <a:lstStyle/>
          <a:p>
            <a:pPr algn="ctr">
              <a:spcBef>
                <a:spcPts val="40"/>
              </a:spcBef>
            </a:pPr>
            <a:r>
              <a:rPr lang="es-ES" sz="1200" spc="5" dirty="0">
                <a:solidFill>
                  <a:schemeClr val="bg2"/>
                </a:solidFill>
                <a:latin typeface="Verdana"/>
                <a:cs typeface="Verdana"/>
              </a:rPr>
              <a:t>Test 2</a:t>
            </a:r>
          </a:p>
        </p:txBody>
      </p:sp>
      <p:cxnSp>
        <p:nvCxnSpPr>
          <p:cNvPr id="1431" name="Straight Connector 1430"/>
          <p:cNvCxnSpPr/>
          <p:nvPr/>
        </p:nvCxnSpPr>
        <p:spPr>
          <a:xfrm>
            <a:off x="1773691" y="4335379"/>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2" name="Straight Connector 1431"/>
          <p:cNvCxnSpPr/>
          <p:nvPr/>
        </p:nvCxnSpPr>
        <p:spPr>
          <a:xfrm>
            <a:off x="1773691" y="4498404"/>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3" name="Straight Connector 1432"/>
          <p:cNvCxnSpPr/>
          <p:nvPr/>
        </p:nvCxnSpPr>
        <p:spPr>
          <a:xfrm>
            <a:off x="1701771" y="2281822"/>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4" name="Straight Connector 1433"/>
          <p:cNvCxnSpPr/>
          <p:nvPr/>
        </p:nvCxnSpPr>
        <p:spPr>
          <a:xfrm>
            <a:off x="1701771" y="2444847"/>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a:t>
            </a:r>
          </a:p>
          <a:p>
            <a:pPr marL="104775" lvl="0" indent="0" algn="l" rtl="0">
              <a:spcBef>
                <a:spcPts val="0"/>
              </a:spcBef>
              <a:spcAft>
                <a:spcPts val="0"/>
              </a:spcAft>
              <a:buClr>
                <a:srgbClr val="0000FF"/>
              </a:buClr>
              <a:buSzPts val="1620"/>
              <a:buNone/>
            </a:pPr>
            <a:r>
              <a:rPr lang="en-US" dirty="0"/>
              <a:t>xGenius also support optical media and higher bit rates but we are going to execute this test in 1000BASE-T</a:t>
            </a:r>
            <a:endParaRPr dirty="0"/>
          </a:p>
          <a:p>
            <a:pPr marL="447675" lvl="0" indent="-342900">
              <a:buClr>
                <a:srgbClr val="0000FF"/>
              </a:buClr>
              <a:buSzPts val="1620"/>
              <a:buFont typeface="Century Gothic"/>
              <a:buAutoNum type="arabicPeriod"/>
            </a:pPr>
            <a:r>
              <a:rPr lang="en-US" dirty="0"/>
              <a:t>Connect the Cable to Port A in tester A </a:t>
            </a:r>
          </a:p>
          <a:p>
            <a:pPr marL="447675" indent="-342900">
              <a:buClr>
                <a:srgbClr val="0000FF"/>
              </a:buClr>
              <a:buSzPts val="1620"/>
              <a:buFont typeface="Century Gothic"/>
              <a:buAutoNum type="arabicPeriod"/>
            </a:pPr>
            <a:r>
              <a:rPr lang="en-US" dirty="0"/>
              <a:t>Connect the Cable to Port B in tester B</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4"/>
          <a:stretch>
            <a:fillRect/>
          </a:stretch>
        </p:blipFill>
        <p:spPr>
          <a:xfrm>
            <a:off x="305441" y="1823763"/>
            <a:ext cx="5088056" cy="1291099"/>
          </a:xfrm>
          <a:prstGeom prst="rect">
            <a:avLst/>
          </a:prstGeom>
        </p:spPr>
      </p:pic>
      <p:pic>
        <p:nvPicPr>
          <p:cNvPr id="15" name="Picture 14"/>
          <p:cNvPicPr>
            <a:picLocks noChangeAspect="1"/>
          </p:cNvPicPr>
          <p:nvPr/>
        </p:nvPicPr>
        <p:blipFill>
          <a:blip r:embed="rId5"/>
          <a:stretch>
            <a:fillRect/>
          </a:stretch>
        </p:blipFill>
        <p:spPr>
          <a:xfrm>
            <a:off x="533904" y="2004195"/>
            <a:ext cx="1207496" cy="907147"/>
          </a:xfrm>
          <a:prstGeom prst="rect">
            <a:avLst/>
          </a:prstGeom>
        </p:spPr>
      </p:pic>
      <p:sp>
        <p:nvSpPr>
          <p:cNvPr id="17" name="Google Shape;1057;p16"/>
          <p:cNvSpPr/>
          <p:nvPr/>
        </p:nvSpPr>
        <p:spPr>
          <a:xfrm>
            <a:off x="4249246" y="1910631"/>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oogle Shape;852;p5"/>
          <p:cNvGrpSpPr/>
          <p:nvPr/>
        </p:nvGrpSpPr>
        <p:grpSpPr>
          <a:xfrm>
            <a:off x="3633298" y="1849360"/>
            <a:ext cx="872955" cy="712130"/>
            <a:chOff x="1627051" y="1351168"/>
            <a:chExt cx="752871" cy="712130"/>
          </a:xfrm>
        </p:grpSpPr>
        <p:pic>
          <p:nvPicPr>
            <p:cNvPr id="29" name="Google Shape;853;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1290156"/>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19291" y="2161132"/>
            <a:ext cx="1540063" cy="7100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98259"/>
            <a:ext cx="8453470" cy="2301212"/>
          </a:xfrm>
        </p:spPr>
        <p:txBody>
          <a:bodyPr/>
          <a:lstStyle/>
          <a:p>
            <a:pPr marL="474345" indent="-342900">
              <a:buFont typeface="+mj-lt"/>
              <a:buAutoNum type="arabicPeriod"/>
            </a:pPr>
            <a:r>
              <a:rPr lang="en-US" dirty="0"/>
              <a:t>Restore defaults: </a:t>
            </a: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a:p>
            <a:pPr marL="474345" indent="-342900">
              <a:buFont typeface="+mj-lt"/>
              <a:buAutoNum type="arabicPeriod"/>
            </a:pPr>
            <a:r>
              <a:rPr lang="en-US" dirty="0"/>
              <a:t>Set operation mode: </a:t>
            </a:r>
            <a:r>
              <a:rPr lang="en-US" u="sng" dirty="0"/>
              <a:t>Home</a:t>
            </a:r>
            <a:r>
              <a:rPr lang="en-US" dirty="0"/>
              <a:t> &gt; </a:t>
            </a:r>
            <a:r>
              <a:rPr lang="en-US" u="sng" dirty="0"/>
              <a:t>Test</a:t>
            </a:r>
            <a:r>
              <a:rPr lang="en-US" dirty="0"/>
              <a:t> &gt; </a:t>
            </a:r>
            <a:r>
              <a:rPr lang="en-US" u="sng" dirty="0"/>
              <a:t>Mode</a:t>
            </a:r>
            <a:r>
              <a:rPr lang="en-US" dirty="0"/>
              <a:t> := </a:t>
            </a:r>
            <a:r>
              <a:rPr lang="en-US" i="1" dirty="0"/>
              <a:t>Ethernet endpoint</a:t>
            </a:r>
          </a:p>
        </p:txBody>
      </p:sp>
      <p:sp>
        <p:nvSpPr>
          <p:cNvPr id="3" name="Title 2"/>
          <p:cNvSpPr>
            <a:spLocks noGrp="1"/>
          </p:cNvSpPr>
          <p:nvPr>
            <p:ph type="title"/>
          </p:nvPr>
        </p:nvSpPr>
        <p:spPr/>
        <p:txBody>
          <a:bodyPr/>
          <a:lstStyle/>
          <a:p>
            <a:r>
              <a:rPr lang="en-US" dirty="0"/>
              <a:t>Configure the tester</a:t>
            </a:r>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3" name="Google Shape;1109;p19"/>
          <p:cNvGrpSpPr/>
          <p:nvPr/>
        </p:nvGrpSpPr>
        <p:grpSpPr>
          <a:xfrm>
            <a:off x="1305268" y="1352657"/>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80160B60-700E-908C-E25D-4118C46B8591}"/>
              </a:ext>
            </a:extLst>
          </p:cNvPr>
          <p:cNvPicPr>
            <a:picLocks noChangeAspect="1"/>
          </p:cNvPicPr>
          <p:nvPr/>
        </p:nvPicPr>
        <p:blipFill>
          <a:blip r:embed="rId2"/>
          <a:stretch>
            <a:fillRect/>
          </a:stretch>
        </p:blipFill>
        <p:spPr>
          <a:xfrm>
            <a:off x="4714894" y="1044017"/>
            <a:ext cx="4239217" cy="2534004"/>
          </a:xfrm>
          <a:prstGeom prst="rect">
            <a:avLst/>
          </a:prstGeom>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the Physical layer in Port A to generate traffic:</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Port Mode</a:t>
            </a:r>
            <a:r>
              <a:rPr lang="en-US" dirty="0"/>
              <a:t> := </a:t>
            </a:r>
            <a:r>
              <a:rPr lang="en-US" i="1" dirty="0" err="1"/>
              <a:t>Tx</a:t>
            </a:r>
            <a:r>
              <a:rPr lang="en-US" i="1" dirty="0"/>
              <a:t>/Rx</a:t>
            </a:r>
          </a:p>
          <a:p>
            <a:pPr marL="474345" indent="-342900">
              <a:buFont typeface="+mj-lt"/>
              <a:buAutoNum type="arabicPeriod"/>
            </a:pPr>
            <a:endParaRPr lang="en-US" i="1" dirty="0"/>
          </a:p>
          <a:p>
            <a:pPr marL="131445" indent="0">
              <a:buNone/>
            </a:pPr>
            <a:r>
              <a:rPr lang="en-US" dirty="0"/>
              <a:t>Results are in Port B in the case we use only one tester:</a:t>
            </a:r>
          </a:p>
          <a:p>
            <a:pPr marL="474345" indent="-342900">
              <a:buFont typeface="+mj-lt"/>
              <a:buAutoNum type="arabicPeriod" startAt="3"/>
            </a:pPr>
            <a:r>
              <a:rPr lang="en-US" u="sng" dirty="0"/>
              <a:t>Config</a:t>
            </a:r>
            <a:r>
              <a:rPr lang="en-US" dirty="0"/>
              <a:t> &gt; </a:t>
            </a:r>
            <a:r>
              <a:rPr lang="en-US" u="sng" dirty="0"/>
              <a:t>Port B</a:t>
            </a:r>
            <a:r>
              <a:rPr lang="en-US" dirty="0"/>
              <a:t> &gt; </a:t>
            </a:r>
            <a:r>
              <a:rPr lang="en-US" u="sng" dirty="0"/>
              <a:t>Port Mode</a:t>
            </a:r>
            <a:r>
              <a:rPr lang="en-US" dirty="0"/>
              <a:t> := </a:t>
            </a:r>
            <a:r>
              <a:rPr lang="en-US" i="1" dirty="0"/>
              <a:t>Rx</a:t>
            </a:r>
            <a:endParaRPr lang="en-US" sz="1050" i="1" dirty="0"/>
          </a:p>
          <a:p>
            <a:pPr marL="131445" indent="0">
              <a:buNone/>
            </a:pPr>
            <a:r>
              <a:rPr lang="en-US" sz="1050" dirty="0">
                <a:solidFill>
                  <a:schemeClr val="tx1">
                    <a:lumMod val="50000"/>
                    <a:lumOff val="50000"/>
                  </a:schemeClr>
                </a:solidFill>
              </a:rPr>
              <a:t> </a:t>
            </a:r>
            <a:br>
              <a:rPr lang="en-US" sz="1600" dirty="0">
                <a:solidFill>
                  <a:schemeClr val="tx1">
                    <a:lumMod val="50000"/>
                    <a:lumOff val="50000"/>
                  </a:schemeClr>
                </a:solidFill>
              </a:rPr>
            </a:br>
            <a:r>
              <a:rPr lang="en-US" sz="1600" dirty="0">
                <a:solidFill>
                  <a:schemeClr val="tx1">
                    <a:lumMod val="50000"/>
                    <a:lumOff val="50000"/>
                  </a:schemeClr>
                </a:solidFill>
              </a:rPr>
              <a:t>(*) The RFC can also be executed with two testers</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PHY</a:t>
            </a:r>
            <a:r>
              <a:rPr lang="en-US" dirty="0"/>
              <a:t> layer Tester 1</a:t>
            </a:r>
          </a:p>
        </p:txBody>
      </p:sp>
      <p:pic>
        <p:nvPicPr>
          <p:cNvPr id="4" name="Picture 3"/>
          <p:cNvPicPr>
            <a:picLocks noChangeAspect="1"/>
          </p:cNvPicPr>
          <p:nvPr/>
        </p:nvPicPr>
        <p:blipFill>
          <a:blip r:embed="rId3"/>
          <a:stretch>
            <a:fillRect/>
          </a:stretch>
        </p:blipFill>
        <p:spPr>
          <a:xfrm>
            <a:off x="176608" y="1063724"/>
            <a:ext cx="4252500"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5854711" y="1966952"/>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954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A6B45FA-31A4-05A4-545F-7F913E36BB3D}"/>
              </a:ext>
            </a:extLst>
          </p:cNvPr>
          <p:cNvPicPr>
            <a:picLocks noChangeAspect="1"/>
          </p:cNvPicPr>
          <p:nvPr/>
        </p:nvPicPr>
        <p:blipFill>
          <a:blip r:embed="rId2"/>
          <a:stretch>
            <a:fillRect/>
          </a:stretch>
        </p:blipFill>
        <p:spPr>
          <a:xfrm>
            <a:off x="4464772" y="1071245"/>
            <a:ext cx="4231638" cy="2529473"/>
          </a:xfrm>
          <a:prstGeom prst="rect">
            <a:avLst/>
          </a:prstGeom>
        </p:spPr>
      </p:pic>
      <p:pic>
        <p:nvPicPr>
          <p:cNvPr id="13" name="Imagen 12">
            <a:extLst>
              <a:ext uri="{FF2B5EF4-FFF2-40B4-BE49-F238E27FC236}">
                <a16:creationId xmlns:a16="http://schemas.microsoft.com/office/drawing/2014/main" id="{44D5D82E-5B5D-B9F9-AECA-19268561A6B2}"/>
              </a:ext>
            </a:extLst>
          </p:cNvPr>
          <p:cNvPicPr>
            <a:picLocks noChangeAspect="1"/>
          </p:cNvPicPr>
          <p:nvPr/>
        </p:nvPicPr>
        <p:blipFill>
          <a:blip r:embed="rId3"/>
          <a:stretch>
            <a:fillRect/>
          </a:stretch>
        </p:blipFill>
        <p:spPr>
          <a:xfrm>
            <a:off x="167458" y="1071246"/>
            <a:ext cx="4231639" cy="2540883"/>
          </a:xfrm>
          <a:prstGeom prst="rect">
            <a:avLst/>
          </a:prstGeom>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Select RFC 2544, define Objectives:</a:t>
            </a:r>
          </a:p>
          <a:p>
            <a:pPr marL="474345" indent="-342900">
              <a:buFont typeface="+mj-lt"/>
              <a:buAutoNum type="arabicPeriod"/>
            </a:pPr>
            <a:r>
              <a:rPr lang="en-US" u="sng" dirty="0"/>
              <a:t>Test</a:t>
            </a:r>
            <a:r>
              <a:rPr lang="en-US" dirty="0"/>
              <a:t> &gt; </a:t>
            </a:r>
            <a:r>
              <a:rPr lang="en-US" u="sng" dirty="0"/>
              <a:t>Performance test</a:t>
            </a:r>
            <a:r>
              <a:rPr lang="en-US" dirty="0"/>
              <a:t> := </a:t>
            </a:r>
            <a:r>
              <a:rPr lang="en-US" i="1" dirty="0"/>
              <a:t>RFC 2544</a:t>
            </a:r>
          </a:p>
          <a:p>
            <a:pPr marL="474345" indent="-342900">
              <a:buFont typeface="+mj-lt"/>
              <a:buAutoNum type="arabicPeriod"/>
            </a:pPr>
            <a:r>
              <a:rPr lang="en-US" u="sng" dirty="0" err="1"/>
              <a:t>Config</a:t>
            </a:r>
            <a:r>
              <a:rPr lang="en-US" dirty="0"/>
              <a:t> &gt; </a:t>
            </a:r>
            <a:r>
              <a:rPr lang="en-US" u="sng" dirty="0"/>
              <a:t>Port B</a:t>
            </a:r>
            <a:r>
              <a:rPr lang="en-US" dirty="0"/>
              <a:t> &gt; </a:t>
            </a:r>
            <a:r>
              <a:rPr lang="en-US" u="sng" dirty="0"/>
              <a:t>Port Mode</a:t>
            </a:r>
            <a:r>
              <a:rPr lang="en-US" dirty="0"/>
              <a:t> := </a:t>
            </a:r>
            <a:r>
              <a:rPr lang="en-US" i="1" dirty="0" err="1"/>
              <a:t>LoopBack</a:t>
            </a:r>
            <a:endParaRPr lang="en-US" sz="1050" dirty="0">
              <a:solidFill>
                <a:schemeClr val="tx1">
                  <a:lumMod val="50000"/>
                  <a:lumOff val="50000"/>
                </a:schemeClr>
              </a:solidFill>
            </a:endParaRPr>
          </a:p>
          <a:p>
            <a:pPr marL="131445" indent="0">
              <a:buNone/>
            </a:pPr>
            <a:r>
              <a:rPr lang="en-US" sz="1050" dirty="0">
                <a:solidFill>
                  <a:schemeClr val="tx1">
                    <a:lumMod val="50000"/>
                    <a:lumOff val="50000"/>
                  </a:schemeClr>
                </a:solidFill>
              </a:rPr>
              <a:t> </a:t>
            </a:r>
            <a:br>
              <a:rPr lang="en-US" sz="1600" dirty="0">
                <a:solidFill>
                  <a:schemeClr val="tx1">
                    <a:lumMod val="50000"/>
                    <a:lumOff val="50000"/>
                  </a:schemeClr>
                </a:solidFill>
              </a:rPr>
            </a:br>
            <a:r>
              <a:rPr lang="en-US" sz="1600" dirty="0">
                <a:solidFill>
                  <a:schemeClr val="tx1">
                    <a:lumMod val="50000"/>
                    <a:lumOff val="50000"/>
                  </a:schemeClr>
                </a:solidFill>
              </a:rPr>
              <a:t>(*) If you want just to learn how to program you can use Port A and B of the same tester</a:t>
            </a:r>
          </a:p>
          <a:p>
            <a:pPr marL="131445" indent="0">
              <a:buNone/>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RFC </a:t>
            </a:r>
            <a:endParaRPr lang="en-US" dirty="0"/>
          </a:p>
        </p:txBody>
      </p:sp>
      <p:grpSp>
        <p:nvGrpSpPr>
          <p:cNvPr id="6" name="Google Shape;1109;p19"/>
          <p:cNvGrpSpPr/>
          <p:nvPr/>
        </p:nvGrpSpPr>
        <p:grpSpPr>
          <a:xfrm>
            <a:off x="5854711" y="2287598"/>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392336" y="2242611"/>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7088938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963</Words>
  <Application>Microsoft Office PowerPoint</Application>
  <PresentationFormat>On-screen Show (4:3)</PresentationFormat>
  <Paragraphs>184</Paragraphs>
  <Slides>13</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SimSun</vt:lpstr>
      <vt:lpstr>Arial</vt:lpstr>
      <vt:lpstr>Arial Black</vt:lpstr>
      <vt:lpstr>Calibri</vt:lpstr>
      <vt:lpstr>Century Gothic</vt:lpstr>
      <vt:lpstr>Franklin Gothic Medium</vt:lpstr>
      <vt:lpstr>Myriad Pro</vt:lpstr>
      <vt:lpstr>Myriad Pro Cond</vt:lpstr>
      <vt:lpstr>Noto Sans Symbols</vt:lpstr>
      <vt:lpstr>Open Sans</vt:lpstr>
      <vt:lpstr>Söhne</vt:lpstr>
      <vt:lpstr>Times New Roman</vt:lpstr>
      <vt:lpstr>Verdana</vt:lpstr>
      <vt:lpstr>Wingdings</vt:lpstr>
      <vt:lpstr>Office Theme</vt:lpstr>
      <vt:lpstr>Custom Design</vt:lpstr>
      <vt:lpstr>PowerPoint Presentation</vt:lpstr>
      <vt:lpstr>Zeus &amp; xGenius</vt:lpstr>
      <vt:lpstr>Interfaces &amp; time References</vt:lpstr>
      <vt:lpstr>The RFC 2544</vt:lpstr>
      <vt:lpstr>RFC 2544 test</vt:lpstr>
      <vt:lpstr>Connecting the BNC cables to Port C</vt:lpstr>
      <vt:lpstr>Configure the tester</vt:lpstr>
      <vt:lpstr>Configure the PHY layer Tester 1</vt:lpstr>
      <vt:lpstr>Configure the RFC </vt:lpstr>
      <vt:lpstr>Configure the RFC 2544</vt:lpstr>
      <vt:lpstr>Press RUN</vt:lpstr>
      <vt:lpstr>See Results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Pepe Caballero</cp:lastModifiedBy>
  <cp:revision>93</cp:revision>
  <dcterms:created xsi:type="dcterms:W3CDTF">1601-01-01T00:00:00Z</dcterms:created>
  <dcterms:modified xsi:type="dcterms:W3CDTF">2024-02-23T20:51:53Z</dcterms:modified>
</cp:coreProperties>
</file>