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15"/>
  </p:notesMasterIdLst>
  <p:sldIdLst>
    <p:sldId id="256" r:id="rId3"/>
    <p:sldId id="257" r:id="rId4"/>
    <p:sldId id="303" r:id="rId5"/>
    <p:sldId id="258" r:id="rId6"/>
    <p:sldId id="299" r:id="rId7"/>
    <p:sldId id="259" r:id="rId8"/>
    <p:sldId id="283" r:id="rId9"/>
    <p:sldId id="284" r:id="rId10"/>
    <p:sldId id="305" r:id="rId11"/>
    <p:sldId id="306" r:id="rId12"/>
    <p:sldId id="307" r:id="rId13"/>
    <p:sldId id="276" r:id="rId14"/>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3" d="100"/>
          <a:sy n="93" d="100"/>
        </p:scale>
        <p:origin x="84" y="11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46"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79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54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923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183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7559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‹Nº›</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1606337" y="3307937"/>
            <a:ext cx="7429713" cy="738623"/>
          </a:xfrm>
          <a:prstGeom prst="rect">
            <a:avLst/>
          </a:prstGeom>
          <a:noFill/>
          <a:ln>
            <a:noFill/>
          </a:ln>
        </p:spPr>
        <p:txBody>
          <a:bodyPr spcFirstLastPara="1" wrap="square" lIns="91425" tIns="45700" rIns="91425" bIns="45700" anchor="t" anchorCtr="0">
            <a:spAutoFit/>
          </a:bodyPr>
          <a:lstStyle/>
          <a:p>
            <a:pPr lvl="0" algn="r"/>
            <a:r>
              <a:rPr lang="en-US" sz="2800" u="sng" kern="1200" dirty="0">
                <a:solidFill>
                  <a:srgbClr val="1F4E79"/>
                </a:solidFill>
                <a:latin typeface="Myriad Pro Cond" panose="020B0506030403020204" pitchFamily="34" charset="0"/>
                <a:ea typeface="SimSun" pitchFamily="2" charset="-122"/>
                <a:cs typeface="+mn-cs"/>
                <a:sym typeface="Open Sans"/>
              </a:rPr>
              <a:t>Using the Traffic Reflector</a:t>
            </a:r>
            <a:br>
              <a:rPr lang="en-US" sz="2800" u="sng" kern="1200" dirty="0">
                <a:solidFill>
                  <a:srgbClr val="1F4E79"/>
                </a:solidFill>
                <a:latin typeface="Myriad Pro Cond" panose="020B0506030403020204" pitchFamily="34" charset="0"/>
                <a:ea typeface="SimSun" pitchFamily="2" charset="-122"/>
                <a:cs typeface="+mn-cs"/>
                <a:sym typeface="Open Sans"/>
              </a:rPr>
            </a:br>
            <a:r>
              <a:rPr lang="en-US"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2.10.5</a:t>
            </a:r>
            <a:endParaRPr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8" name="Google Shape;58;p1" descr="ALBEDO Telecom"/>
          <p:cNvPicPr preferRelativeResize="0"/>
          <p:nvPr/>
        </p:nvPicPr>
        <p:blipFill rotWithShape="1">
          <a:blip r:embed="rId7">
            <a:alphaModFix/>
          </a:blip>
          <a:srcRect/>
          <a:stretch/>
        </p:blipFill>
        <p:spPr>
          <a:xfrm>
            <a:off x="7174484" y="5961096"/>
            <a:ext cx="1831180" cy="747948"/>
          </a:xfrm>
          <a:prstGeom prst="rect">
            <a:avLst/>
          </a:prstGeom>
          <a:noFill/>
          <a:ln>
            <a:noFill/>
          </a:ln>
        </p:spPr>
      </p:pic>
      <p:sp>
        <p:nvSpPr>
          <p:cNvPr id="59" name="Google Shape;59;p1"/>
          <p:cNvSpPr/>
          <p:nvPr/>
        </p:nvSpPr>
        <p:spPr>
          <a:xfrm>
            <a:off x="1" y="855525"/>
            <a:ext cx="9005664" cy="738664"/>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b="1" dirty="0">
                <a:solidFill>
                  <a:srgbClr val="0070C0"/>
                </a:solidFill>
                <a:latin typeface="Myriad Pro Cond" panose="020B0506030403020204" pitchFamily="34" charset="0"/>
              </a:rPr>
              <a:t>Loop </a:t>
            </a:r>
            <a:r>
              <a:rPr lang="en-US" sz="4800" b="1" dirty="0">
                <a:solidFill>
                  <a:schemeClr val="tx1"/>
                </a:solidFill>
                <a:latin typeface="Myriad Pro Cond" panose="020B0506030403020204" pitchFamily="34" charset="0"/>
              </a:rPr>
              <a:t>Mode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6608" y="3972910"/>
            <a:ext cx="8799933" cy="2520000"/>
          </a:xfrm>
        </p:spPr>
        <p:txBody>
          <a:bodyPr/>
          <a:lstStyle/>
          <a:p>
            <a:pPr marL="131445" indent="0">
              <a:buNone/>
            </a:pPr>
            <a:r>
              <a:rPr lang="en-US" dirty="0"/>
              <a:t>To avoid Ethernet broadcast frames to proliferate and potentially flood the network, looping broadcast MAC frames is by default disabled. </a:t>
            </a:r>
          </a:p>
          <a:p>
            <a:pPr marL="474345" indent="-342900">
              <a:buFont typeface="+mj-lt"/>
              <a:buAutoNum type="arabicPeriod"/>
            </a:pPr>
            <a:r>
              <a:rPr lang="en-US" dirty="0"/>
              <a:t>To enable looping broadcast MAC frames: </a:t>
            </a:r>
            <a:r>
              <a:rPr lang="en-US" u="sng" dirty="0"/>
              <a:t>Config</a:t>
            </a:r>
            <a:r>
              <a:rPr lang="en-US" dirty="0"/>
              <a:t> &gt; </a:t>
            </a:r>
            <a:r>
              <a:rPr lang="en-US" u="sng" dirty="0"/>
              <a:t>Port A | B</a:t>
            </a:r>
            <a:r>
              <a:rPr lang="en-US" dirty="0"/>
              <a:t> &gt; </a:t>
            </a:r>
            <a:r>
              <a:rPr lang="en-US" u="sng" dirty="0"/>
              <a:t>Loopback</a:t>
            </a:r>
            <a:r>
              <a:rPr lang="en-US" dirty="0"/>
              <a:t>&gt; </a:t>
            </a:r>
            <a:r>
              <a:rPr lang="en-US" u="sng" dirty="0"/>
              <a:t>Loop broadcast MAC frames</a:t>
            </a:r>
            <a:r>
              <a:rPr lang="en-US" dirty="0"/>
              <a:t>:= [</a:t>
            </a:r>
            <a:r>
              <a:rPr lang="en-US" i="1" dirty="0"/>
              <a:t>Yes</a:t>
            </a:r>
            <a:r>
              <a:rPr lang="en-US" dirty="0"/>
              <a:t>]*</a:t>
            </a:r>
            <a:endParaRPr lang="en-US" i="1" dirty="0"/>
          </a:p>
          <a:p>
            <a:pPr marL="474345" indent="-342900">
              <a:buFont typeface="+mj-lt"/>
              <a:buAutoNum type="arabicPeriod"/>
            </a:pPr>
            <a:endParaRPr lang="en-US" dirty="0"/>
          </a:p>
          <a:p>
            <a:pPr marL="131445" indent="0">
              <a:buNone/>
            </a:pPr>
            <a:r>
              <a:rPr lang="en-US" dirty="0">
                <a:solidFill>
                  <a:schemeClr val="tx1">
                    <a:lumMod val="50000"/>
                    <a:lumOff val="50000"/>
                  </a:schemeClr>
                </a:solidFill>
              </a:rPr>
              <a:t>(*) Not available when the operation mode is set to L1 endpoint</a:t>
            </a:r>
          </a:p>
        </p:txBody>
      </p:sp>
      <p:sp>
        <p:nvSpPr>
          <p:cNvPr id="3" name="Title 2"/>
          <p:cNvSpPr>
            <a:spLocks noGrp="1"/>
          </p:cNvSpPr>
          <p:nvPr>
            <p:ph type="title"/>
          </p:nvPr>
        </p:nvSpPr>
        <p:spPr/>
        <p:txBody>
          <a:bodyPr/>
          <a:lstStyle/>
          <a:p>
            <a:r>
              <a:rPr lang="en-US" dirty="0"/>
              <a:t>Looping broadcast MAC frames</a:t>
            </a:r>
          </a:p>
        </p:txBody>
      </p:sp>
      <p:pic>
        <p:nvPicPr>
          <p:cNvPr id="4" name="Picture 3"/>
          <p:cNvPicPr>
            <a:picLocks noChangeAspect="1"/>
          </p:cNvPicPr>
          <p:nvPr/>
        </p:nvPicPr>
        <p:blipFill rotWithShape="1">
          <a:blip r:embed="rId3"/>
          <a:srcRect t="6341"/>
          <a:stretch/>
        </p:blipFill>
        <p:spPr>
          <a:xfrm>
            <a:off x="2464692" y="1204388"/>
            <a:ext cx="4214615" cy="2520003"/>
          </a:xfrm>
          <a:prstGeom prst="rect">
            <a:avLst/>
          </a:prstGeom>
          <a:ln>
            <a:noFill/>
          </a:ln>
          <a:effectLst>
            <a:outerShdw blurRad="190500" algn="tl" rotWithShape="0">
              <a:srgbClr val="000000">
                <a:alpha val="70000"/>
              </a:srgbClr>
            </a:outerShdw>
          </a:effectLst>
        </p:spPr>
      </p:pic>
      <p:grpSp>
        <p:nvGrpSpPr>
          <p:cNvPr id="9" name="Google Shape;1109;p19"/>
          <p:cNvGrpSpPr/>
          <p:nvPr/>
        </p:nvGrpSpPr>
        <p:grpSpPr>
          <a:xfrm>
            <a:off x="3604762" y="232292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69457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6608" y="3972910"/>
            <a:ext cx="8799933" cy="2520000"/>
          </a:xfrm>
        </p:spPr>
        <p:txBody>
          <a:bodyPr/>
          <a:lstStyle/>
          <a:p>
            <a:pPr marL="131445" indent="0">
              <a:buNone/>
            </a:pPr>
            <a:r>
              <a:rPr lang="en-US" dirty="0"/>
              <a:t>While a port is operating in loopback mode it still replies to network protocols like ARP or ICMP echo request (ping) but does not loop them back to avoid ICMP packet proliferation network.</a:t>
            </a:r>
          </a:p>
          <a:p>
            <a:pPr marL="474345" indent="-342900">
              <a:buFont typeface="+mj-lt"/>
              <a:buAutoNum type="arabicPeriod"/>
            </a:pPr>
            <a:r>
              <a:rPr lang="en-US" dirty="0"/>
              <a:t>To enable looping ICMP packets: </a:t>
            </a:r>
            <a:r>
              <a:rPr lang="en-US" u="sng" dirty="0"/>
              <a:t>Config</a:t>
            </a:r>
            <a:r>
              <a:rPr lang="en-US" dirty="0"/>
              <a:t> &gt; </a:t>
            </a:r>
            <a:r>
              <a:rPr lang="en-US" u="sng" dirty="0"/>
              <a:t>Port A | B</a:t>
            </a:r>
            <a:r>
              <a:rPr lang="en-US" dirty="0"/>
              <a:t> &gt; </a:t>
            </a:r>
            <a:r>
              <a:rPr lang="en-US" u="sng" dirty="0"/>
              <a:t>Loopback</a:t>
            </a:r>
            <a:r>
              <a:rPr lang="en-US" dirty="0"/>
              <a:t>&gt; </a:t>
            </a:r>
            <a:r>
              <a:rPr lang="en-US" u="sng" dirty="0"/>
              <a:t>Looping ICMP packets</a:t>
            </a:r>
            <a:r>
              <a:rPr lang="en-US" dirty="0"/>
              <a:t>:= [</a:t>
            </a:r>
            <a:r>
              <a:rPr lang="en-US" i="1" dirty="0"/>
              <a:t>Yes</a:t>
            </a:r>
            <a:r>
              <a:rPr lang="en-US" dirty="0"/>
              <a:t>]*</a:t>
            </a:r>
            <a:endParaRPr lang="en-US" i="1" dirty="0"/>
          </a:p>
          <a:p>
            <a:pPr marL="131445" indent="0">
              <a:buNone/>
            </a:pPr>
            <a:endParaRPr lang="en-US" dirty="0"/>
          </a:p>
          <a:p>
            <a:pPr marL="131445" indent="0">
              <a:buNone/>
            </a:pPr>
            <a:r>
              <a:rPr lang="en-US" dirty="0">
                <a:solidFill>
                  <a:schemeClr val="tx1">
                    <a:lumMod val="50000"/>
                    <a:lumOff val="50000"/>
                  </a:schemeClr>
                </a:solidFill>
              </a:rPr>
              <a:t>(*) Only available in layer 3 (IP) and 4 (UDP) loopback mode (IP endpoint operation mode)</a:t>
            </a:r>
          </a:p>
        </p:txBody>
      </p:sp>
      <p:sp>
        <p:nvSpPr>
          <p:cNvPr id="3" name="Title 2"/>
          <p:cNvSpPr>
            <a:spLocks noGrp="1"/>
          </p:cNvSpPr>
          <p:nvPr>
            <p:ph type="title"/>
          </p:nvPr>
        </p:nvSpPr>
        <p:spPr/>
        <p:txBody>
          <a:bodyPr/>
          <a:lstStyle/>
          <a:p>
            <a:r>
              <a:rPr lang="en-US" dirty="0"/>
              <a:t>Looping ICMP packets</a:t>
            </a:r>
          </a:p>
        </p:txBody>
      </p:sp>
      <p:pic>
        <p:nvPicPr>
          <p:cNvPr id="4" name="Picture 3"/>
          <p:cNvPicPr>
            <a:picLocks noChangeAspect="1"/>
          </p:cNvPicPr>
          <p:nvPr/>
        </p:nvPicPr>
        <p:blipFill rotWithShape="1">
          <a:blip r:embed="rId3"/>
          <a:srcRect t="6593"/>
          <a:stretch/>
        </p:blipFill>
        <p:spPr>
          <a:xfrm>
            <a:off x="2439266" y="1112049"/>
            <a:ext cx="4265468" cy="2543548"/>
          </a:xfrm>
          <a:prstGeom prst="rect">
            <a:avLst/>
          </a:prstGeom>
          <a:ln>
            <a:noFill/>
          </a:ln>
          <a:effectLst>
            <a:outerShdw blurRad="190500" algn="tl" rotWithShape="0">
              <a:srgbClr val="000000">
                <a:alpha val="70000"/>
              </a:srgbClr>
            </a:outerShdw>
          </a:effectLst>
        </p:spPr>
      </p:pic>
      <p:grpSp>
        <p:nvGrpSpPr>
          <p:cNvPr id="9" name="Google Shape;1109;p19"/>
          <p:cNvGrpSpPr/>
          <p:nvPr/>
        </p:nvGrpSpPr>
        <p:grpSpPr>
          <a:xfrm>
            <a:off x="3650482" y="227720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421164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dirty="0">
                <a:solidFill>
                  <a:schemeClr val="tx1"/>
                </a:solidFill>
                <a:ea typeface="SimSun"/>
              </a:rPr>
              <a:t>Zeus </a:t>
            </a:r>
            <a:r>
              <a:rPr lang="en-US" sz="2400" dirty="0">
                <a:solidFill>
                  <a:schemeClr val="tx1"/>
                </a:solidFill>
                <a:ea typeface="SimSun"/>
              </a:rPr>
              <a:t>&amp; </a:t>
            </a:r>
            <a:r>
              <a:rPr lang="en-US" sz="2400" b="1" dirty="0" err="1">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a:t>
            </a:r>
            <a:r>
              <a:rPr lang="en-US" dirty="0" err="1">
                <a:solidFill>
                  <a:schemeClr val="tx1"/>
                </a:solidFill>
                <a:ea typeface="SimSun"/>
              </a:rPr>
              <a:t>SyncE</a:t>
            </a:r>
            <a:r>
              <a:rPr lang="en-US" dirty="0">
                <a:solidFill>
                  <a:schemeClr val="tx1"/>
                </a:solidFill>
                <a:ea typeface="SimSun"/>
              </a:rPr>
              <a:t>, PTP, </a:t>
            </a:r>
            <a:r>
              <a:rPr lang="en-US" dirty="0" err="1">
                <a:solidFill>
                  <a:schemeClr val="tx1"/>
                </a:solidFill>
                <a:ea typeface="SimSun"/>
              </a:rPr>
              <a:t>GbE</a:t>
            </a:r>
            <a:r>
              <a:rPr lang="en-US" dirty="0">
                <a:solidFill>
                  <a:schemeClr val="tx1"/>
                </a:solidFill>
                <a:ea typeface="SimSun"/>
              </a:rPr>
              <a:t>,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endParaRPr lang="en-US" dirty="0">
              <a:solidFill>
                <a:schemeClr val="bg1">
                  <a:lumMod val="50000"/>
                </a:schemeClr>
              </a:solidFill>
            </a:endParaRPr>
          </a:p>
          <a:p>
            <a:pPr marL="0" indent="0">
              <a:buFont typeface="Noto Sans Symbols"/>
              <a:buNone/>
            </a:pPr>
            <a:r>
              <a:rPr lang="en-US" dirty="0">
                <a:solidFill>
                  <a:schemeClr val="bg1">
                    <a:lumMod val="50000"/>
                  </a:schemeClr>
                </a:solidFill>
              </a:rPr>
              <a:t>It 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bg1"/>
                </a:solidFill>
                <a:latin typeface="Myriad Pro Cond" panose="020B0506030403020204" pitchFamily="34" charset="0"/>
              </a:rPr>
              <a:t>Loop </a:t>
            </a:r>
            <a:r>
              <a:rPr lang="en-US" altLang="en-US" sz="4800" dirty="0">
                <a:solidFill>
                  <a:schemeClr val="bg1"/>
                </a:solidFill>
                <a:latin typeface="Myriad Pro Cond" panose="020B0506030403020204" pitchFamily="34" charset="0"/>
              </a:rPr>
              <a:t>mode</a:t>
            </a:r>
            <a:endParaRPr sz="4800" dirty="0">
              <a:solidFill>
                <a:schemeClr val="bg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None/>
            </a:pPr>
            <a:r>
              <a:rPr lang="en-US" dirty="0"/>
              <a:t>The Loop mode is a traffic reflector equipped with two independent ports that can be set up and operate independently and simultaneously. Any remote tester loopback functions can relay on this advanced device when installing, maintaining or commissioning telecom services.</a:t>
            </a:r>
            <a:endParaRPr lang="es-ES" dirty="0"/>
          </a:p>
        </p:txBody>
      </p:sp>
    </p:spTree>
    <p:extLst>
      <p:ext uri="{BB962C8B-B14F-4D97-AF65-F5344CB8AC3E}">
        <p14:creationId xmlns:p14="http://schemas.microsoft.com/office/powerpoint/2010/main" val="134120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6105526" y="1145027"/>
            <a:ext cx="2889317" cy="4168117"/>
          </a:xfrm>
          <a:prstGeom prst="rect">
            <a:avLst/>
          </a:prstGeom>
          <a:noFill/>
          <a:ln>
            <a:noFill/>
          </a:ln>
        </p:spPr>
        <p:txBody>
          <a:bodyPr spcFirstLastPara="1" wrap="square" lIns="50750" tIns="50750" rIns="90000" bIns="50750" anchor="t" anchorCtr="0">
            <a:noAutofit/>
          </a:bodyPr>
          <a:lstStyle/>
          <a:p>
            <a:pPr marL="0" indent="0">
              <a:buNone/>
            </a:pPr>
            <a:r>
              <a:rPr lang="en-US" dirty="0"/>
              <a:t>The Loop mode is a traffic reflector equipped with two independent ports that can be set up and operate independently and simultaneously. Any remote tester loopback functions can relay on this advanced device when installing, maintaining or commissioning telecom services.</a:t>
            </a:r>
            <a:endParaRPr lang="es-ES"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dirty="0">
                <a:latin typeface="Century Gothic"/>
                <a:ea typeface="Century Gothic"/>
                <a:cs typeface="Century Gothic"/>
                <a:sym typeface="Century Gothic"/>
              </a:rPr>
              <a:t>Interfaces</a:t>
            </a:r>
            <a:endParaRPr b="1" dirty="0"/>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896620" y="996585"/>
            <a:ext cx="636864"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PHM</a:t>
            </a:r>
          </a:p>
        </p:txBody>
      </p:sp>
      <p:sp>
        <p:nvSpPr>
          <p:cNvPr id="94" name="TextBox 93"/>
          <p:cNvSpPr txBox="1"/>
          <p:nvPr/>
        </p:nvSpPr>
        <p:spPr>
          <a:xfrm>
            <a:off x="1756904" y="996585"/>
            <a:ext cx="7999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RJ45-C</a:t>
            </a:r>
          </a:p>
        </p:txBody>
      </p:sp>
      <p:sp>
        <p:nvSpPr>
          <p:cNvPr id="95" name="TextBox 94"/>
          <p:cNvSpPr txBox="1"/>
          <p:nvPr/>
        </p:nvSpPr>
        <p:spPr>
          <a:xfrm>
            <a:off x="2484862" y="987842"/>
            <a:ext cx="642772"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BNC-C</a:t>
            </a:r>
          </a:p>
        </p:txBody>
      </p:sp>
      <p:sp>
        <p:nvSpPr>
          <p:cNvPr id="96" name="TextBox 95"/>
          <p:cNvSpPr txBox="1"/>
          <p:nvPr/>
        </p:nvSpPr>
        <p:spPr>
          <a:xfrm>
            <a:off x="3233754" y="877712"/>
            <a:ext cx="744777"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SFP+ B</a:t>
            </a:r>
          </a:p>
        </p:txBody>
      </p:sp>
      <p:sp>
        <p:nvSpPr>
          <p:cNvPr id="98" name="TextBox 97"/>
          <p:cNvSpPr txBox="1"/>
          <p:nvPr/>
        </p:nvSpPr>
        <p:spPr>
          <a:xfrm>
            <a:off x="4246869" y="858471"/>
            <a:ext cx="775424"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RJ45-A</a:t>
            </a:r>
          </a:p>
        </p:txBody>
      </p:sp>
      <p:sp>
        <p:nvSpPr>
          <p:cNvPr id="99" name="TextBox 98"/>
          <p:cNvSpPr txBox="1"/>
          <p:nvPr/>
        </p:nvSpPr>
        <p:spPr>
          <a:xfrm>
            <a:off x="4779948" y="996585"/>
            <a:ext cx="863385"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SFP-A</a:t>
            </a:r>
          </a:p>
        </p:txBody>
      </p:sp>
      <p:sp>
        <p:nvSpPr>
          <p:cNvPr id="101" name="TextBox 100"/>
          <p:cNvSpPr txBox="1"/>
          <p:nvPr/>
        </p:nvSpPr>
        <p:spPr>
          <a:xfrm>
            <a:off x="4349284" y="3245879"/>
            <a:ext cx="817611"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Micro SD</a:t>
            </a:r>
          </a:p>
        </p:txBody>
      </p:sp>
      <p:sp>
        <p:nvSpPr>
          <p:cNvPr id="102" name="TextBox 101"/>
          <p:cNvSpPr txBox="1"/>
          <p:nvPr/>
        </p:nvSpPr>
        <p:spPr>
          <a:xfrm>
            <a:off x="3541699" y="3134832"/>
            <a:ext cx="6655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SMB-2</a:t>
            </a:r>
          </a:p>
        </p:txBody>
      </p:sp>
      <p:sp>
        <p:nvSpPr>
          <p:cNvPr id="103" name="TextBox 102"/>
          <p:cNvSpPr txBox="1"/>
          <p:nvPr/>
        </p:nvSpPr>
        <p:spPr>
          <a:xfrm>
            <a:off x="3149556" y="3002634"/>
            <a:ext cx="6655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SMB-1</a:t>
            </a:r>
          </a:p>
        </p:txBody>
      </p:sp>
      <p:sp>
        <p:nvSpPr>
          <p:cNvPr id="104" name="TextBox 103"/>
          <p:cNvSpPr txBox="1"/>
          <p:nvPr/>
        </p:nvSpPr>
        <p:spPr>
          <a:xfrm>
            <a:off x="2830437" y="3139516"/>
            <a:ext cx="502547"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SMA</a:t>
            </a:r>
          </a:p>
        </p:txBody>
      </p:sp>
      <p:sp>
        <p:nvSpPr>
          <p:cNvPr id="105" name="TextBox 104"/>
          <p:cNvSpPr txBox="1"/>
          <p:nvPr/>
        </p:nvSpPr>
        <p:spPr>
          <a:xfrm>
            <a:off x="2262081" y="3049024"/>
            <a:ext cx="721635"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SMB-C</a:t>
            </a:r>
          </a:p>
        </p:txBody>
      </p:sp>
      <p:sp>
        <p:nvSpPr>
          <p:cNvPr id="106" name="TextBox 105"/>
          <p:cNvSpPr txBox="1"/>
          <p:nvPr/>
        </p:nvSpPr>
        <p:spPr>
          <a:xfrm>
            <a:off x="1770376" y="3049024"/>
            <a:ext cx="6655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RJ45</a:t>
            </a:r>
            <a:endParaRPr lang="en-US" dirty="0">
              <a:solidFill>
                <a:schemeClr val="tx1"/>
              </a:solidFill>
              <a:latin typeface="Myriad Pro Cond" panose="020B0506030403020204" pitchFamily="34" charset="0"/>
            </a:endParaRPr>
          </a:p>
        </p:txBody>
      </p:sp>
      <p:sp>
        <p:nvSpPr>
          <p:cNvPr id="107" name="Right Brace 106"/>
          <p:cNvSpPr/>
          <p:nvPr/>
        </p:nvSpPr>
        <p:spPr bwMode="auto">
          <a:xfrm rot="16200000">
            <a:off x="2756368" y="1033580"/>
            <a:ext cx="141814" cy="52374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sz="1200"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3295230411"/>
              </p:ext>
            </p:extLst>
          </p:nvPr>
        </p:nvGraphicFramePr>
        <p:xfrm>
          <a:off x="438894" y="3688695"/>
          <a:ext cx="5285631" cy="2655937"/>
        </p:xfrm>
        <a:graphic>
          <a:graphicData uri="http://schemas.openxmlformats.org/drawingml/2006/table">
            <a:tbl>
              <a:tblPr firstRow="1" bandRow="1">
                <a:tableStyleId>{775DCB02-9BB8-47FD-8907-85C794F793BA}</a:tableStyleId>
              </a:tblPr>
              <a:tblGrid>
                <a:gridCol w="406587">
                  <a:extLst>
                    <a:ext uri="{9D8B030D-6E8A-4147-A177-3AD203B41FA5}">
                      <a16:colId xmlns:a16="http://schemas.microsoft.com/office/drawing/2014/main" val="2098299660"/>
                    </a:ext>
                  </a:extLst>
                </a:gridCol>
                <a:gridCol w="406587">
                  <a:extLst>
                    <a:ext uri="{9D8B030D-6E8A-4147-A177-3AD203B41FA5}">
                      <a16:colId xmlns:a16="http://schemas.microsoft.com/office/drawing/2014/main" val="2169452902"/>
                    </a:ext>
                  </a:extLst>
                </a:gridCol>
                <a:gridCol w="406587">
                  <a:extLst>
                    <a:ext uri="{9D8B030D-6E8A-4147-A177-3AD203B41FA5}">
                      <a16:colId xmlns:a16="http://schemas.microsoft.com/office/drawing/2014/main" val="4004501259"/>
                    </a:ext>
                  </a:extLst>
                </a:gridCol>
                <a:gridCol w="406587">
                  <a:extLst>
                    <a:ext uri="{9D8B030D-6E8A-4147-A177-3AD203B41FA5}">
                      <a16:colId xmlns:a16="http://schemas.microsoft.com/office/drawing/2014/main" val="3447839562"/>
                    </a:ext>
                  </a:extLst>
                </a:gridCol>
                <a:gridCol w="406587">
                  <a:extLst>
                    <a:ext uri="{9D8B030D-6E8A-4147-A177-3AD203B41FA5}">
                      <a16:colId xmlns:a16="http://schemas.microsoft.com/office/drawing/2014/main" val="3060326413"/>
                    </a:ext>
                  </a:extLst>
                </a:gridCol>
                <a:gridCol w="406587">
                  <a:extLst>
                    <a:ext uri="{9D8B030D-6E8A-4147-A177-3AD203B41FA5}">
                      <a16:colId xmlns:a16="http://schemas.microsoft.com/office/drawing/2014/main" val="2927292507"/>
                    </a:ext>
                  </a:extLst>
                </a:gridCol>
                <a:gridCol w="406587">
                  <a:extLst>
                    <a:ext uri="{9D8B030D-6E8A-4147-A177-3AD203B41FA5}">
                      <a16:colId xmlns:a16="http://schemas.microsoft.com/office/drawing/2014/main" val="1984899054"/>
                    </a:ext>
                  </a:extLst>
                </a:gridCol>
                <a:gridCol w="406587">
                  <a:extLst>
                    <a:ext uri="{9D8B030D-6E8A-4147-A177-3AD203B41FA5}">
                      <a16:colId xmlns:a16="http://schemas.microsoft.com/office/drawing/2014/main" val="2576221161"/>
                    </a:ext>
                  </a:extLst>
                </a:gridCol>
                <a:gridCol w="406587">
                  <a:extLst>
                    <a:ext uri="{9D8B030D-6E8A-4147-A177-3AD203B41FA5}">
                      <a16:colId xmlns:a16="http://schemas.microsoft.com/office/drawing/2014/main" val="674967835"/>
                    </a:ext>
                  </a:extLst>
                </a:gridCol>
                <a:gridCol w="406587">
                  <a:extLst>
                    <a:ext uri="{9D8B030D-6E8A-4147-A177-3AD203B41FA5}">
                      <a16:colId xmlns:a16="http://schemas.microsoft.com/office/drawing/2014/main" val="1899343336"/>
                    </a:ext>
                  </a:extLst>
                </a:gridCol>
                <a:gridCol w="406587">
                  <a:extLst>
                    <a:ext uri="{9D8B030D-6E8A-4147-A177-3AD203B41FA5}">
                      <a16:colId xmlns:a16="http://schemas.microsoft.com/office/drawing/2014/main" val="312388257"/>
                    </a:ext>
                  </a:extLst>
                </a:gridCol>
                <a:gridCol w="406587">
                  <a:extLst>
                    <a:ext uri="{9D8B030D-6E8A-4147-A177-3AD203B41FA5}">
                      <a16:colId xmlns:a16="http://schemas.microsoft.com/office/drawing/2014/main" val="3196217068"/>
                    </a:ext>
                  </a:extLst>
                </a:gridCol>
                <a:gridCol w="406587">
                  <a:extLst>
                    <a:ext uri="{9D8B030D-6E8A-4147-A177-3AD203B41FA5}">
                      <a16:colId xmlns:a16="http://schemas.microsoft.com/office/drawing/2014/main" val="1887900484"/>
                    </a:ext>
                  </a:extLst>
                </a:gridCol>
              </a:tblGrid>
              <a:tr h="159431">
                <a:tc>
                  <a:txBody>
                    <a:bodyPr/>
                    <a:lstStyle/>
                    <a:p>
                      <a:pPr algn="ctr"/>
                      <a:endParaRPr lang="en-US" sz="10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solidFill>
                            <a:schemeClr val="bg1"/>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92490">
                <a:tc>
                  <a:txBody>
                    <a:bodyPr/>
                    <a:lstStyle/>
                    <a:p>
                      <a:pPr algn="ct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92490">
                <a:tc>
                  <a:txBody>
                    <a:bodyPr/>
                    <a:lstStyle/>
                    <a:p>
                      <a:pPr algn="ct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59431">
                <a:tc>
                  <a:txBody>
                    <a:bodyPr/>
                    <a:lstStyle/>
                    <a:p>
                      <a:pPr algn="ct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0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594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0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92490">
                <a:tc>
                  <a:txBody>
                    <a:bodyPr/>
                    <a:lstStyle/>
                    <a:p>
                      <a:pPr algn="ct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0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594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0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924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0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92490">
                <a:tc>
                  <a:txBody>
                    <a:bodyPr/>
                    <a:lstStyle/>
                    <a:p>
                      <a:pPr algn="ctr"/>
                      <a:r>
                        <a:rPr lang="en-US" sz="10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92490">
                <a:tc>
                  <a:txBody>
                    <a:bodyPr/>
                    <a:lstStyle/>
                    <a:p>
                      <a:pPr algn="ctr"/>
                      <a:r>
                        <a:rPr lang="en-US" sz="10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59431">
                <a:tc>
                  <a:txBody>
                    <a:bodyPr/>
                    <a:lstStyle/>
                    <a:p>
                      <a:pPr algn="ctr"/>
                      <a:r>
                        <a:rPr lang="en-US" sz="10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0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92490">
                <a:tc>
                  <a:txBody>
                    <a:bodyPr/>
                    <a:lstStyle/>
                    <a:p>
                      <a:pPr algn="ctr"/>
                      <a:r>
                        <a:rPr lang="en-US" sz="10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0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92490">
                <a:tc>
                  <a:txBody>
                    <a:bodyPr/>
                    <a:lstStyle/>
                    <a:p>
                      <a:pPr algn="ctr"/>
                      <a:r>
                        <a:rPr lang="en-US" sz="10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59431">
                <a:tc>
                  <a:txBody>
                    <a:bodyPr/>
                    <a:lstStyle/>
                    <a:p>
                      <a:pPr algn="ctr"/>
                      <a:r>
                        <a:rPr lang="en-US" sz="10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59431">
                <a:tc>
                  <a:txBody>
                    <a:bodyPr/>
                    <a:lstStyle/>
                    <a:p>
                      <a:pPr algn="ctr"/>
                      <a:r>
                        <a:rPr lang="en-US" sz="10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0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0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a:extLst>
              <a:ext uri="{FF2B5EF4-FFF2-40B4-BE49-F238E27FC236}">
                <a16:creationId xmlns:a16="http://schemas.microsoft.com/office/drawing/2014/main" id="{71B54C92-8081-473F-899C-49A94F749C85}"/>
              </a:ext>
            </a:extLst>
          </p:cNvPr>
          <p:cNvSpPr/>
          <p:nvPr/>
        </p:nvSpPr>
        <p:spPr>
          <a:xfrm>
            <a:off x="4260244" y="1663236"/>
            <a:ext cx="961638" cy="829933"/>
          </a:xfrm>
          <a:prstGeom prst="roundRect">
            <a:avLst>
              <a:gd name="adj" fmla="val 11078"/>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7" name="Google Shape;1057;p16">
            <a:extLst>
              <a:ext uri="{FF2B5EF4-FFF2-40B4-BE49-F238E27FC236}">
                <a16:creationId xmlns:a16="http://schemas.microsoft.com/office/drawing/2014/main" id="{D327C5BD-51DC-491B-8042-0EC4BDD37839}"/>
              </a:ext>
            </a:extLst>
          </p:cNvPr>
          <p:cNvSpPr/>
          <p:nvPr/>
        </p:nvSpPr>
        <p:spPr>
          <a:xfrm>
            <a:off x="1249243" y="3688695"/>
            <a:ext cx="414458" cy="1210330"/>
          </a:xfrm>
          <a:prstGeom prst="roundRect">
            <a:avLst>
              <a:gd name="adj" fmla="val 11078"/>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8" name="Google Shape;1057;p16">
            <a:extLst>
              <a:ext uri="{FF2B5EF4-FFF2-40B4-BE49-F238E27FC236}">
                <a16:creationId xmlns:a16="http://schemas.microsoft.com/office/drawing/2014/main" id="{ED8ACDB9-3555-468B-B722-9CA8329D8325}"/>
              </a:ext>
            </a:extLst>
          </p:cNvPr>
          <p:cNvSpPr/>
          <p:nvPr/>
        </p:nvSpPr>
        <p:spPr>
          <a:xfrm>
            <a:off x="3314304" y="1724794"/>
            <a:ext cx="916156" cy="444273"/>
          </a:xfrm>
          <a:prstGeom prst="roundRect">
            <a:avLst>
              <a:gd name="adj" fmla="val 11078"/>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31" name="Google Shape;844;p5"/>
          <p:cNvPicPr preferRelativeResize="0"/>
          <p:nvPr/>
        </p:nvPicPr>
        <p:blipFill rotWithShape="1">
          <a:blip r:embed="rId3">
            <a:alphaModFix/>
          </a:blip>
          <a:srcRect/>
          <a:stretch/>
        </p:blipFill>
        <p:spPr>
          <a:xfrm>
            <a:off x="1539439" y="3030866"/>
            <a:ext cx="2576986" cy="989844"/>
          </a:xfrm>
          <a:prstGeom prst="rect">
            <a:avLst/>
          </a:prstGeom>
          <a:noFill/>
          <a:ln>
            <a:noFill/>
          </a:ln>
        </p:spPr>
      </p:pic>
      <p:sp>
        <p:nvSpPr>
          <p:cNvPr id="846" name="Google Shape;846;p5"/>
          <p:cNvSpPr txBox="1">
            <a:spLocks noGrp="1"/>
          </p:cNvSpPr>
          <p:nvPr>
            <p:ph type="body" idx="1"/>
          </p:nvPr>
        </p:nvSpPr>
        <p:spPr>
          <a:xfrm>
            <a:off x="831642" y="4345279"/>
            <a:ext cx="7856348"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 and SFP for optical media. Connect the selected interface:</a:t>
            </a:r>
            <a:endParaRPr dirty="0"/>
          </a:p>
          <a:p>
            <a:pPr marL="447675" lvl="0" indent="-342900">
              <a:buClr>
                <a:srgbClr val="0000FF"/>
              </a:buClr>
              <a:buSzPts val="1620"/>
              <a:buFont typeface="Century Gothic"/>
              <a:buAutoNum type="arabicPeriod"/>
            </a:pPr>
            <a:r>
              <a:rPr lang="en-US" dirty="0"/>
              <a:t>For electrical the Cable directly </a:t>
            </a:r>
          </a:p>
          <a:p>
            <a:pPr marL="447675" indent="-342900">
              <a:buClr>
                <a:srgbClr val="0000FF"/>
              </a:buClr>
              <a:buSzPts val="1620"/>
              <a:buFont typeface="Century Gothic"/>
              <a:buAutoNum type="arabicPeriod"/>
            </a:pPr>
            <a:r>
              <a:rPr lang="en-US" dirty="0"/>
              <a:t>For Optical introduce a compatible SFP into Port A*</a:t>
            </a:r>
          </a:p>
          <a:p>
            <a:pPr marL="447675" indent="-342900">
              <a:buClr>
                <a:srgbClr val="0000FF"/>
              </a:buClr>
              <a:buSzPts val="1620"/>
              <a:buFont typeface="Century Gothic"/>
              <a:buAutoNum type="arabicPeriod"/>
            </a:pPr>
            <a:r>
              <a:rPr lang="en-US" dirty="0"/>
              <a:t>Connect the optical cables to the SFP in Port A</a:t>
            </a: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Electrical or Optical cables</a:t>
            </a:r>
            <a:endParaRPr b="1" dirty="0"/>
          </a:p>
        </p:txBody>
      </p:sp>
      <p:grpSp>
        <p:nvGrpSpPr>
          <p:cNvPr id="849" name="Google Shape;849;p5"/>
          <p:cNvGrpSpPr/>
          <p:nvPr/>
        </p:nvGrpSpPr>
        <p:grpSpPr>
          <a:xfrm>
            <a:off x="4619840" y="1732333"/>
            <a:ext cx="752871" cy="712130"/>
            <a:chOff x="1627051" y="1351168"/>
            <a:chExt cx="752871" cy="712130"/>
          </a:xfrm>
        </p:grpSpPr>
        <p:pic>
          <p:nvPicPr>
            <p:cNvPr id="850" name="Google Shape;850;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5"/>
          <a:stretch>
            <a:fillRect/>
          </a:stretch>
        </p:blipFill>
        <p:spPr>
          <a:xfrm>
            <a:off x="323622" y="1295045"/>
            <a:ext cx="5088056" cy="1291099"/>
          </a:xfrm>
          <a:prstGeom prst="rect">
            <a:avLst/>
          </a:prstGeom>
        </p:spPr>
      </p:pic>
      <p:sp>
        <p:nvSpPr>
          <p:cNvPr id="17" name="Google Shape;1057;p16"/>
          <p:cNvSpPr/>
          <p:nvPr/>
        </p:nvSpPr>
        <p:spPr>
          <a:xfrm>
            <a:off x="4294642" y="1406714"/>
            <a:ext cx="936829" cy="42857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879755"/>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30593" y="1749789"/>
            <a:ext cx="1646343" cy="5415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
        <p:nvSpPr>
          <p:cNvPr id="22" name="Google Shape;1057;p16"/>
          <p:cNvSpPr/>
          <p:nvPr/>
        </p:nvSpPr>
        <p:spPr>
          <a:xfrm>
            <a:off x="4291402" y="1835288"/>
            <a:ext cx="936829" cy="423013"/>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3" name="Google Shape;852;p5"/>
          <p:cNvGrpSpPr/>
          <p:nvPr/>
        </p:nvGrpSpPr>
        <p:grpSpPr>
          <a:xfrm>
            <a:off x="3768754" y="1822911"/>
            <a:ext cx="686355" cy="481667"/>
            <a:chOff x="1707517" y="1467106"/>
            <a:chExt cx="591940" cy="481667"/>
          </a:xfrm>
        </p:grpSpPr>
        <p:pic>
          <p:nvPicPr>
            <p:cNvPr id="24"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25" name="Google Shape;854;p5"/>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cxnSp>
        <p:nvCxnSpPr>
          <p:cNvPr id="26" name="Google Shape;848;p5"/>
          <p:cNvCxnSpPr/>
          <p:nvPr/>
        </p:nvCxnSpPr>
        <p:spPr>
          <a:xfrm rot="10800000" flipV="1">
            <a:off x="3481158" y="2291356"/>
            <a:ext cx="1238327" cy="1114278"/>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grpSp>
        <p:nvGrpSpPr>
          <p:cNvPr id="33" name="Google Shape;852;p5"/>
          <p:cNvGrpSpPr/>
          <p:nvPr/>
        </p:nvGrpSpPr>
        <p:grpSpPr>
          <a:xfrm flipH="1">
            <a:off x="7185893" y="2473933"/>
            <a:ext cx="686355" cy="481667"/>
            <a:chOff x="1707517" y="1467106"/>
            <a:chExt cx="591940" cy="481667"/>
          </a:xfrm>
        </p:grpSpPr>
        <p:pic>
          <p:nvPicPr>
            <p:cNvPr id="34"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35" name="Google Shape;854;p5"/>
            <p:cNvSpPr txBox="1"/>
            <p:nvPr/>
          </p:nvSpPr>
          <p:spPr>
            <a:xfrm>
              <a:off x="1776617"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1</a:t>
              </a:r>
              <a:endParaRPr dirty="0"/>
            </a:p>
          </p:txBody>
        </p:sp>
      </p:grpSp>
      <p:grpSp>
        <p:nvGrpSpPr>
          <p:cNvPr id="39" name="Google Shape;852;p5"/>
          <p:cNvGrpSpPr/>
          <p:nvPr/>
        </p:nvGrpSpPr>
        <p:grpSpPr>
          <a:xfrm flipH="1">
            <a:off x="3918513" y="2831599"/>
            <a:ext cx="872955" cy="712130"/>
            <a:chOff x="1627051" y="1351168"/>
            <a:chExt cx="752871" cy="712130"/>
          </a:xfrm>
        </p:grpSpPr>
        <p:pic>
          <p:nvPicPr>
            <p:cNvPr id="40"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41"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spTree>
    <p:extLst>
      <p:ext uri="{BB962C8B-B14F-4D97-AF65-F5344CB8AC3E}">
        <p14:creationId xmlns:p14="http://schemas.microsoft.com/office/powerpoint/2010/main" val="78305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015" name="object 221"/>
          <p:cNvSpPr/>
          <p:nvPr/>
        </p:nvSpPr>
        <p:spPr>
          <a:xfrm>
            <a:off x="5212978" y="14222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5113155" y="14580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5035432" y="148622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4935610" y="152203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4858647" y="154946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4811403" y="1549469"/>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sp>
        <p:nvSpPr>
          <p:cNvPr id="815" name="Google Shape;873;p7"/>
          <p:cNvSpPr txBox="1">
            <a:spLocks noGrp="1"/>
          </p:cNvSpPr>
          <p:nvPr>
            <p:ph type="title" idx="4294967295"/>
          </p:nvPr>
        </p:nvSpPr>
        <p:spPr>
          <a:xfrm>
            <a:off x="0" y="0"/>
            <a:ext cx="9144000" cy="836613"/>
          </a:xfrm>
          <a:prstGeom prst="rect">
            <a:avLst/>
          </a:prstGeom>
          <a:noFill/>
          <a:ln>
            <a:noFill/>
          </a:ln>
        </p:spPr>
        <p:txBody>
          <a:bodyPr spcFirstLastPara="1" wrap="square" lIns="50750" tIns="50750" rIns="90000" bIns="50750" anchor="ctr" anchorCtr="0">
            <a:noAutofit/>
          </a:bodyPr>
          <a:lstStyle/>
          <a:p>
            <a:pPr lvl="0"/>
            <a:r>
              <a:rPr lang="en-US" b="1" dirty="0"/>
              <a:t>Loop-back </a:t>
            </a:r>
            <a:r>
              <a:rPr lang="en-US" dirty="0"/>
              <a:t>operation </a:t>
            </a:r>
            <a:endParaRPr dirty="0"/>
          </a:p>
        </p:txBody>
      </p:sp>
      <p:sp>
        <p:nvSpPr>
          <p:cNvPr id="816" name="Google Shape;874;p7"/>
          <p:cNvSpPr txBox="1">
            <a:spLocks noGrp="1"/>
          </p:cNvSpPr>
          <p:nvPr>
            <p:ph type="body" idx="1"/>
          </p:nvPr>
        </p:nvSpPr>
        <p:spPr>
          <a:xfrm>
            <a:off x="951545" y="3664851"/>
            <a:ext cx="7642233" cy="1720773"/>
          </a:xfrm>
          <a:prstGeom prst="rect">
            <a:avLst/>
          </a:prstGeom>
          <a:noFill/>
          <a:ln>
            <a:noFill/>
          </a:ln>
        </p:spPr>
        <p:txBody>
          <a:bodyPr spcFirstLastPara="1" wrap="square" lIns="50750" tIns="50750" rIns="90000" bIns="50750" anchor="t" anchorCtr="0">
            <a:noAutofit/>
          </a:bodyPr>
          <a:lstStyle/>
          <a:p>
            <a:pPr marL="0" lvl="0" indent="0">
              <a:spcBef>
                <a:spcPts val="0"/>
              </a:spcBef>
              <a:buNone/>
            </a:pPr>
            <a:r>
              <a:rPr lang="en-US" dirty="0"/>
              <a:t>You can configure the test unit ports in loopback mode so that the traffic they receive is forwarded toward their originator. This is very useful in many test and measurement applications where the traffic generator receives the transmitted frames back and runs some kind of analysis over this traffic requiring correlation between received and transmitted frames.</a:t>
            </a:r>
            <a:endParaRPr dirty="0"/>
          </a:p>
        </p:txBody>
      </p:sp>
      <p:pic>
        <p:nvPicPr>
          <p:cNvPr id="817" name="Google Shape;875;p7"/>
          <p:cNvPicPr preferRelativeResize="0"/>
          <p:nvPr/>
        </p:nvPicPr>
        <p:blipFill rotWithShape="1">
          <a:blip r:embed="rId3">
            <a:alphaModFix/>
          </a:blip>
          <a:srcRect/>
          <a:stretch/>
        </p:blipFill>
        <p:spPr>
          <a:xfrm>
            <a:off x="128252" y="1664578"/>
            <a:ext cx="1743284" cy="1175703"/>
          </a:xfrm>
          <a:prstGeom prst="rect">
            <a:avLst/>
          </a:prstGeom>
          <a:noFill/>
          <a:ln>
            <a:noFill/>
          </a:ln>
        </p:spPr>
      </p:pic>
      <p:pic>
        <p:nvPicPr>
          <p:cNvPr id="819" name="Google Shape;877;p7"/>
          <p:cNvPicPr preferRelativeResize="0"/>
          <p:nvPr/>
        </p:nvPicPr>
        <p:blipFill rotWithShape="1">
          <a:blip r:embed="rId4">
            <a:alphaModFix/>
          </a:blip>
          <a:srcRect/>
          <a:stretch/>
        </p:blipFill>
        <p:spPr>
          <a:xfrm>
            <a:off x="2298277" y="1709404"/>
            <a:ext cx="1409068" cy="1093496"/>
          </a:xfrm>
          <a:prstGeom prst="rect">
            <a:avLst/>
          </a:prstGeom>
          <a:noFill/>
          <a:ln>
            <a:noFill/>
          </a:ln>
        </p:spPr>
      </p:pic>
      <p:pic>
        <p:nvPicPr>
          <p:cNvPr id="821" name="Google Shape;879;p7"/>
          <p:cNvPicPr preferRelativeResize="0"/>
          <p:nvPr/>
        </p:nvPicPr>
        <p:blipFill rotWithShape="1">
          <a:blip r:embed="rId5">
            <a:alphaModFix/>
          </a:blip>
          <a:srcRect/>
          <a:stretch/>
        </p:blipFill>
        <p:spPr>
          <a:xfrm>
            <a:off x="3835932" y="1425816"/>
            <a:ext cx="1645713" cy="1143000"/>
          </a:xfrm>
          <a:prstGeom prst="rect">
            <a:avLst/>
          </a:prstGeom>
          <a:noFill/>
          <a:ln>
            <a:noFill/>
          </a:ln>
        </p:spPr>
      </p:pic>
      <p:sp>
        <p:nvSpPr>
          <p:cNvPr id="824" name="Google Shape;882;p7"/>
          <p:cNvSpPr/>
          <p:nvPr/>
        </p:nvSpPr>
        <p:spPr>
          <a:xfrm>
            <a:off x="3900069" y="1998548"/>
            <a:ext cx="1522047" cy="246221"/>
          </a:xfrm>
          <a:prstGeom prst="rect">
            <a:avLst/>
          </a:prstGeom>
          <a:noFill/>
          <a:ln>
            <a:noFill/>
          </a:ln>
        </p:spPr>
        <p:txBody>
          <a:bodyPr spcFirstLastPara="1" wrap="square" lIns="0" tIns="0" rIns="39225" bIns="0" anchor="t" anchorCtr="0">
            <a:spAutoFit/>
          </a:bodyPr>
          <a:lstStyle/>
          <a:p>
            <a:pPr marL="0" marR="0" lvl="0" indent="0" algn="ctr" rtl="0">
              <a:lnSpc>
                <a:spcPct val="100000"/>
              </a:lnSpc>
              <a:spcBef>
                <a:spcPts val="0"/>
              </a:spcBef>
              <a:spcAft>
                <a:spcPts val="0"/>
              </a:spcAft>
              <a:buClr>
                <a:srgbClr val="21218A"/>
              </a:buClr>
              <a:buSzPts val="1600"/>
              <a:buFont typeface="Times New Roman"/>
              <a:buNone/>
            </a:pPr>
            <a:r>
              <a:rPr lang="en-US" sz="1600" dirty="0">
                <a:solidFill>
                  <a:srgbClr val="21218A"/>
                </a:solidFill>
                <a:latin typeface="Arial"/>
                <a:ea typeface="Arial"/>
                <a:cs typeface="Arial"/>
                <a:sym typeface="Arial"/>
              </a:rPr>
              <a:t>Eth / IP</a:t>
            </a:r>
            <a:endParaRPr sz="1600" dirty="0">
              <a:solidFill>
                <a:srgbClr val="21218A"/>
              </a:solidFill>
              <a:latin typeface="Arial"/>
              <a:ea typeface="Arial"/>
              <a:cs typeface="Arial"/>
              <a:sym typeface="Arial"/>
            </a:endParaRPr>
          </a:p>
        </p:txBody>
      </p:sp>
      <p:pic>
        <p:nvPicPr>
          <p:cNvPr id="825" name="Google Shape;883;p7"/>
          <p:cNvPicPr preferRelativeResize="0"/>
          <p:nvPr/>
        </p:nvPicPr>
        <p:blipFill rotWithShape="1">
          <a:blip r:embed="rId3">
            <a:alphaModFix/>
          </a:blip>
          <a:srcRect/>
          <a:stretch/>
        </p:blipFill>
        <p:spPr>
          <a:xfrm>
            <a:off x="7340031" y="1568333"/>
            <a:ext cx="1743284" cy="1175703"/>
          </a:xfrm>
          <a:prstGeom prst="rect">
            <a:avLst/>
          </a:prstGeom>
          <a:noFill/>
          <a:ln>
            <a:noFill/>
          </a:ln>
        </p:spPr>
      </p:pic>
      <p:pic>
        <p:nvPicPr>
          <p:cNvPr id="826" name="Google Shape;884;p7"/>
          <p:cNvPicPr preferRelativeResize="0"/>
          <p:nvPr/>
        </p:nvPicPr>
        <p:blipFill rotWithShape="1">
          <a:blip r:embed="rId4">
            <a:alphaModFix/>
          </a:blip>
          <a:srcRect/>
          <a:stretch/>
        </p:blipFill>
        <p:spPr>
          <a:xfrm>
            <a:off x="5706586" y="1597415"/>
            <a:ext cx="1409068" cy="1093496"/>
          </a:xfrm>
          <a:prstGeom prst="rect">
            <a:avLst/>
          </a:prstGeom>
          <a:noFill/>
          <a:ln>
            <a:noFill/>
          </a:ln>
        </p:spPr>
      </p:pic>
      <p:sp>
        <p:nvSpPr>
          <p:cNvPr id="829" name="Google Shape;887;p7"/>
          <p:cNvSpPr/>
          <p:nvPr/>
        </p:nvSpPr>
        <p:spPr>
          <a:xfrm>
            <a:off x="518943" y="2726899"/>
            <a:ext cx="1040122" cy="430887"/>
          </a:xfrm>
          <a:prstGeom prst="rect">
            <a:avLst/>
          </a:prstGeom>
          <a:noFill/>
          <a:ln>
            <a:noFill/>
          </a:ln>
        </p:spPr>
        <p:txBody>
          <a:bodyPr spcFirstLastPara="1" wrap="square" lIns="0" tIns="0" rIns="39225" bIns="0" anchor="t" anchorCtr="0">
            <a:spAutoFit/>
          </a:bodyPr>
          <a:lstStyle/>
          <a:p>
            <a:pPr marL="0" marR="0" lvl="0" indent="0" algn="ctr" rtl="0">
              <a:lnSpc>
                <a:spcPct val="100000"/>
              </a:lnSpc>
              <a:spcBef>
                <a:spcPts val="0"/>
              </a:spcBef>
              <a:spcAft>
                <a:spcPts val="0"/>
              </a:spcAft>
              <a:buClr>
                <a:srgbClr val="21218A"/>
              </a:buClr>
              <a:buSzPts val="1400"/>
              <a:buFont typeface="Times New Roman"/>
              <a:buNone/>
            </a:pPr>
            <a:r>
              <a:rPr lang="en-US" sz="1400">
                <a:solidFill>
                  <a:srgbClr val="21218A"/>
                </a:solidFill>
                <a:latin typeface="Arial"/>
                <a:ea typeface="Arial"/>
                <a:cs typeface="Arial"/>
                <a:sym typeface="Arial"/>
              </a:rPr>
              <a:t>Generation</a:t>
            </a:r>
            <a:br>
              <a:rPr lang="en-US" sz="1400">
                <a:solidFill>
                  <a:srgbClr val="21218A"/>
                </a:solidFill>
                <a:latin typeface="Arial"/>
                <a:ea typeface="Arial"/>
                <a:cs typeface="Arial"/>
                <a:sym typeface="Arial"/>
              </a:rPr>
            </a:br>
            <a:r>
              <a:rPr lang="en-US" sz="1400">
                <a:solidFill>
                  <a:srgbClr val="21218A"/>
                </a:solidFill>
                <a:latin typeface="Arial"/>
                <a:ea typeface="Arial"/>
                <a:cs typeface="Arial"/>
                <a:sym typeface="Arial"/>
              </a:rPr>
              <a:t>Analysis</a:t>
            </a:r>
            <a:endParaRPr sz="1600">
              <a:solidFill>
                <a:srgbClr val="21218A"/>
              </a:solidFill>
              <a:latin typeface="Arial"/>
              <a:ea typeface="Arial"/>
              <a:cs typeface="Arial"/>
              <a:sym typeface="Arial"/>
            </a:endParaRPr>
          </a:p>
        </p:txBody>
      </p:sp>
      <p:sp>
        <p:nvSpPr>
          <p:cNvPr id="830" name="Google Shape;888;p7"/>
          <p:cNvSpPr/>
          <p:nvPr/>
        </p:nvSpPr>
        <p:spPr>
          <a:xfrm>
            <a:off x="7450649" y="2615283"/>
            <a:ext cx="1522047" cy="246221"/>
          </a:xfrm>
          <a:prstGeom prst="rect">
            <a:avLst/>
          </a:prstGeom>
          <a:noFill/>
          <a:ln>
            <a:noFill/>
          </a:ln>
        </p:spPr>
        <p:txBody>
          <a:bodyPr spcFirstLastPara="1" wrap="square" lIns="0" tIns="0" rIns="39225" bIns="0" anchor="t" anchorCtr="0">
            <a:spAutoFit/>
          </a:bodyPr>
          <a:lstStyle/>
          <a:p>
            <a:pPr marL="0" marR="0" lvl="0" indent="0" algn="ctr" rtl="0">
              <a:lnSpc>
                <a:spcPct val="100000"/>
              </a:lnSpc>
              <a:spcBef>
                <a:spcPts val="0"/>
              </a:spcBef>
              <a:spcAft>
                <a:spcPts val="0"/>
              </a:spcAft>
              <a:buClr>
                <a:srgbClr val="21218A"/>
              </a:buClr>
              <a:buSzPts val="1600"/>
              <a:buFont typeface="Times New Roman"/>
              <a:buNone/>
            </a:pPr>
            <a:r>
              <a:rPr lang="en-US" sz="1600">
                <a:solidFill>
                  <a:srgbClr val="21218A"/>
                </a:solidFill>
                <a:latin typeface="Arial"/>
                <a:ea typeface="Arial"/>
                <a:cs typeface="Arial"/>
                <a:sym typeface="Arial"/>
              </a:rPr>
              <a:t>Loopback</a:t>
            </a:r>
            <a:endParaRPr sz="1600">
              <a:solidFill>
                <a:srgbClr val="21218A"/>
              </a:solidFill>
              <a:latin typeface="Arial"/>
              <a:ea typeface="Arial"/>
              <a:cs typeface="Arial"/>
              <a:sym typeface="Arial"/>
            </a:endParaRPr>
          </a:p>
        </p:txBody>
      </p:sp>
      <p:sp>
        <p:nvSpPr>
          <p:cNvPr id="831" name="Google Shape;889;p7"/>
          <p:cNvSpPr/>
          <p:nvPr/>
        </p:nvSpPr>
        <p:spPr>
          <a:xfrm>
            <a:off x="391931" y="1974638"/>
            <a:ext cx="1119229" cy="492443"/>
          </a:xfrm>
          <a:prstGeom prst="rect">
            <a:avLst/>
          </a:prstGeom>
          <a:noFill/>
          <a:ln>
            <a:noFill/>
          </a:ln>
        </p:spPr>
        <p:txBody>
          <a:bodyPr spcFirstLastPara="1" wrap="square" lIns="0" tIns="0" rIns="39225" bIns="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a:solidFill>
                  <a:schemeClr val="lt1"/>
                </a:solidFill>
                <a:latin typeface="Arial"/>
                <a:ea typeface="Arial"/>
                <a:cs typeface="Arial"/>
                <a:sym typeface="Arial"/>
              </a:rPr>
              <a:t>A</a:t>
            </a:r>
            <a:endParaRPr sz="1600" b="1">
              <a:solidFill>
                <a:schemeClr val="lt1"/>
              </a:solidFill>
              <a:latin typeface="Arial"/>
              <a:ea typeface="Arial"/>
              <a:cs typeface="Arial"/>
              <a:sym typeface="Arial"/>
            </a:endParaRPr>
          </a:p>
        </p:txBody>
      </p:sp>
      <p:sp>
        <p:nvSpPr>
          <p:cNvPr id="832" name="Google Shape;890;p7"/>
          <p:cNvSpPr/>
          <p:nvPr/>
        </p:nvSpPr>
        <p:spPr>
          <a:xfrm>
            <a:off x="7629188" y="1911627"/>
            <a:ext cx="1119229" cy="492443"/>
          </a:xfrm>
          <a:prstGeom prst="rect">
            <a:avLst/>
          </a:prstGeom>
          <a:noFill/>
          <a:ln>
            <a:noFill/>
          </a:ln>
        </p:spPr>
        <p:txBody>
          <a:bodyPr spcFirstLastPara="1" wrap="square" lIns="0" tIns="0" rIns="39225" bIns="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a:solidFill>
                  <a:schemeClr val="lt1"/>
                </a:solidFill>
                <a:latin typeface="Arial"/>
                <a:ea typeface="Arial"/>
                <a:cs typeface="Arial"/>
                <a:sym typeface="Arial"/>
              </a:rPr>
              <a:t>B</a:t>
            </a:r>
            <a:endParaRPr sz="1600" b="1">
              <a:solidFill>
                <a:schemeClr val="lt1"/>
              </a:solidFill>
              <a:latin typeface="Arial"/>
              <a:ea typeface="Arial"/>
              <a:cs typeface="Arial"/>
              <a:sym typeface="Arial"/>
            </a:endParaRPr>
          </a:p>
        </p:txBody>
      </p:sp>
      <p:cxnSp>
        <p:nvCxnSpPr>
          <p:cNvPr id="838" name="Straight Connector 837"/>
          <p:cNvCxnSpPr>
            <a:endCxn id="819" idx="1"/>
          </p:cNvCxnSpPr>
          <p:nvPr/>
        </p:nvCxnSpPr>
        <p:spPr>
          <a:xfrm flipV="1">
            <a:off x="1640763" y="2256152"/>
            <a:ext cx="657514" cy="5464"/>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9" name="Straight Connector 848"/>
          <p:cNvCxnSpPr/>
          <p:nvPr/>
        </p:nvCxnSpPr>
        <p:spPr>
          <a:xfrm>
            <a:off x="1623618" y="2140117"/>
            <a:ext cx="72736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445935" y="2129064"/>
            <a:ext cx="531590" cy="113171"/>
            <a:chOff x="3393237" y="2982580"/>
            <a:chExt cx="730016" cy="104156"/>
          </a:xfrm>
        </p:grpSpPr>
        <p:cxnSp>
          <p:nvCxnSpPr>
            <p:cNvPr id="850" name="Straight Connector 849"/>
            <p:cNvCxnSpPr/>
            <p:nvPr/>
          </p:nvCxnSpPr>
          <p:spPr>
            <a:xfrm flipV="1">
              <a:off x="3393237" y="3081272"/>
              <a:ext cx="657514" cy="5464"/>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1" name="Straight Connector 850"/>
            <p:cNvCxnSpPr/>
            <p:nvPr/>
          </p:nvCxnSpPr>
          <p:spPr>
            <a:xfrm>
              <a:off x="3395886" y="2982580"/>
              <a:ext cx="72736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53" name="Group 852"/>
          <p:cNvGrpSpPr/>
          <p:nvPr/>
        </p:nvGrpSpPr>
        <p:grpSpPr>
          <a:xfrm>
            <a:off x="5276099" y="2083531"/>
            <a:ext cx="531590" cy="113171"/>
            <a:chOff x="3393237" y="2982580"/>
            <a:chExt cx="730016" cy="104156"/>
          </a:xfrm>
        </p:grpSpPr>
        <p:cxnSp>
          <p:nvCxnSpPr>
            <p:cNvPr id="854" name="Straight Connector 853"/>
            <p:cNvCxnSpPr/>
            <p:nvPr/>
          </p:nvCxnSpPr>
          <p:spPr>
            <a:xfrm flipV="1">
              <a:off x="3393237" y="3081272"/>
              <a:ext cx="657514" cy="5464"/>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5" name="Straight Connector 854"/>
            <p:cNvCxnSpPr/>
            <p:nvPr/>
          </p:nvCxnSpPr>
          <p:spPr>
            <a:xfrm>
              <a:off x="3395886" y="2982580"/>
              <a:ext cx="72736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856" name="Straight Connector 855"/>
          <p:cNvCxnSpPr/>
          <p:nvPr/>
        </p:nvCxnSpPr>
        <p:spPr>
          <a:xfrm flipV="1">
            <a:off x="6859486" y="2167358"/>
            <a:ext cx="657514" cy="5464"/>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7" name="Straight Connector 856"/>
          <p:cNvCxnSpPr/>
          <p:nvPr/>
        </p:nvCxnSpPr>
        <p:spPr>
          <a:xfrm>
            <a:off x="6842341" y="2051323"/>
            <a:ext cx="72736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87229" y="2071246"/>
            <a:ext cx="3269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0" name="Straight Arrow Connector 859"/>
          <p:cNvCxnSpPr/>
          <p:nvPr/>
        </p:nvCxnSpPr>
        <p:spPr>
          <a:xfrm flipH="1">
            <a:off x="1876994" y="2363283"/>
            <a:ext cx="315998" cy="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4" name="Straight Arrow Connector 863"/>
          <p:cNvCxnSpPr/>
          <p:nvPr/>
        </p:nvCxnSpPr>
        <p:spPr>
          <a:xfrm>
            <a:off x="3559581" y="2038369"/>
            <a:ext cx="3269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5" name="Straight Arrow Connector 864"/>
          <p:cNvCxnSpPr/>
          <p:nvPr/>
        </p:nvCxnSpPr>
        <p:spPr>
          <a:xfrm flipH="1">
            <a:off x="3549346" y="2330406"/>
            <a:ext cx="315998" cy="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6" name="Straight Arrow Connector 865"/>
          <p:cNvCxnSpPr/>
          <p:nvPr/>
        </p:nvCxnSpPr>
        <p:spPr>
          <a:xfrm>
            <a:off x="5375924" y="2001300"/>
            <a:ext cx="3269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7" name="Straight Arrow Connector 866"/>
          <p:cNvCxnSpPr/>
          <p:nvPr/>
        </p:nvCxnSpPr>
        <p:spPr>
          <a:xfrm flipH="1">
            <a:off x="5365689" y="2293337"/>
            <a:ext cx="315998" cy="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p:cNvCxnSpPr/>
          <p:nvPr/>
        </p:nvCxnSpPr>
        <p:spPr>
          <a:xfrm>
            <a:off x="7047585" y="1950375"/>
            <a:ext cx="3269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p:cNvCxnSpPr/>
          <p:nvPr/>
        </p:nvCxnSpPr>
        <p:spPr>
          <a:xfrm flipH="1">
            <a:off x="7037350" y="2242412"/>
            <a:ext cx="315998" cy="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a:off x="7230737" y="1937271"/>
            <a:ext cx="430608" cy="306840"/>
          </a:xfrm>
          <a:prstGeom prst="arc">
            <a:avLst>
              <a:gd name="adj1" fmla="val 16200000"/>
              <a:gd name="adj2" fmla="val 553622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0821" y="3998259"/>
            <a:ext cx="8847250" cy="2301212"/>
          </a:xfrm>
        </p:spPr>
        <p:txBody>
          <a:bodyPr/>
          <a:lstStyle/>
          <a:p>
            <a:pPr marL="474345" indent="-342900">
              <a:buFont typeface="+mj-lt"/>
              <a:buAutoNum type="arabicPeriod"/>
            </a:pPr>
            <a:r>
              <a:rPr lang="en-US" dirty="0"/>
              <a:t>Set operation mode: </a:t>
            </a:r>
            <a:r>
              <a:rPr lang="en-US" u="sng" dirty="0"/>
              <a:t>Home</a:t>
            </a:r>
            <a:r>
              <a:rPr lang="en-US" dirty="0"/>
              <a:t> &gt; </a:t>
            </a:r>
            <a:r>
              <a:rPr lang="en-US" u="sng" dirty="0"/>
              <a:t>Config</a:t>
            </a:r>
            <a:r>
              <a:rPr lang="en-US" dirty="0"/>
              <a:t> &gt; </a:t>
            </a:r>
            <a:r>
              <a:rPr lang="en-US" u="sng" dirty="0"/>
              <a:t>Mode</a:t>
            </a:r>
            <a:r>
              <a:rPr lang="en-US" dirty="0"/>
              <a:t> := </a:t>
            </a:r>
            <a:r>
              <a:rPr lang="es-ES" dirty="0"/>
              <a:t>[</a:t>
            </a:r>
            <a:r>
              <a:rPr lang="en-US" dirty="0"/>
              <a:t>Ethernet endpoint | IP endpoint | Ethernet cable test | L1 endpoint](*)(**)</a:t>
            </a:r>
          </a:p>
          <a:p>
            <a:pPr marL="474345" indent="-342900">
              <a:buFont typeface="+mj-lt"/>
              <a:buAutoNum type="arabicPeriod"/>
            </a:pPr>
            <a:endParaRPr lang="es-ES" i="1" dirty="0"/>
          </a:p>
          <a:p>
            <a:pPr marL="131445" indent="0">
              <a:buNone/>
            </a:pPr>
            <a:r>
              <a:rPr lang="en-US" dirty="0">
                <a:solidFill>
                  <a:schemeClr val="tx1">
                    <a:lumMod val="50000"/>
                    <a:lumOff val="50000"/>
                  </a:schemeClr>
                </a:solidFill>
              </a:rPr>
              <a:t>(*) Some other operation modes may be available depending on the hardware /</a:t>
            </a:r>
          </a:p>
          <a:p>
            <a:pPr marL="131445" indent="0">
              <a:buNone/>
            </a:pPr>
            <a:r>
              <a:rPr lang="en-US" dirty="0">
                <a:solidFill>
                  <a:schemeClr val="tx1">
                    <a:lumMod val="50000"/>
                    <a:lumOff val="50000"/>
                  </a:schemeClr>
                </a:solidFill>
              </a:rPr>
              <a:t>software options available in your test unit.</a:t>
            </a:r>
          </a:p>
          <a:p>
            <a:pPr marL="131445" indent="0">
              <a:buNone/>
            </a:pPr>
            <a:r>
              <a:rPr lang="en-US" dirty="0">
                <a:solidFill>
                  <a:schemeClr val="tx1">
                    <a:lumMod val="50000"/>
                    <a:lumOff val="50000"/>
                  </a:schemeClr>
                </a:solidFill>
              </a:rPr>
              <a:t>(**) For layer 3 (IP) and 4 (UDP) loopback modes, choose IP endpoint mode</a:t>
            </a:r>
            <a:endParaRPr lang="en-US" dirty="0"/>
          </a:p>
        </p:txBody>
      </p:sp>
      <p:sp>
        <p:nvSpPr>
          <p:cNvPr id="3" name="Title 2"/>
          <p:cNvSpPr>
            <a:spLocks noGrp="1"/>
          </p:cNvSpPr>
          <p:nvPr>
            <p:ph type="title"/>
          </p:nvPr>
        </p:nvSpPr>
        <p:spPr/>
        <p:txBody>
          <a:bodyPr/>
          <a:lstStyle/>
          <a:p>
            <a:r>
              <a:rPr lang="en-US" dirty="0"/>
              <a:t>Configuring operation mode</a:t>
            </a:r>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grpSp>
        <p:nvGrpSpPr>
          <p:cNvPr id="13" name="Google Shape;1109;p19"/>
          <p:cNvGrpSpPr/>
          <p:nvPr/>
        </p:nvGrpSpPr>
        <p:grpSpPr>
          <a:xfrm>
            <a:off x="2009467" y="1660425"/>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6432"/>
          <a:stretch/>
        </p:blipFill>
        <p:spPr>
          <a:xfrm>
            <a:off x="4714894" y="1063724"/>
            <a:ext cx="4218667" cy="2519999"/>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76608" y="3972910"/>
            <a:ext cx="8799933" cy="1656613"/>
          </a:xfrm>
        </p:spPr>
        <p:txBody>
          <a:bodyPr/>
          <a:lstStyle/>
          <a:p>
            <a:pPr marL="474345" indent="-342900">
              <a:buFont typeface="+mj-lt"/>
              <a:buAutoNum type="arabicPeriod"/>
            </a:pPr>
            <a:r>
              <a:rPr lang="es-ES" dirty="0" err="1"/>
              <a:t>Select</a:t>
            </a:r>
            <a:r>
              <a:rPr lang="es-ES" dirty="0"/>
              <a:t> </a:t>
            </a:r>
            <a:r>
              <a:rPr lang="es-ES" dirty="0" err="1"/>
              <a:t>port</a:t>
            </a:r>
            <a:r>
              <a:rPr lang="es-ES" dirty="0"/>
              <a:t> </a:t>
            </a:r>
            <a:r>
              <a:rPr lang="es-ES" dirty="0" err="1"/>
              <a:t>connector</a:t>
            </a:r>
            <a:r>
              <a:rPr lang="es-ES" dirty="0"/>
              <a:t>: </a:t>
            </a:r>
            <a:r>
              <a:rPr lang="en-US" u="sng" dirty="0"/>
              <a:t>Config</a:t>
            </a:r>
            <a:r>
              <a:rPr lang="en-US" dirty="0"/>
              <a:t> &gt; </a:t>
            </a:r>
            <a:r>
              <a:rPr lang="en-US" u="sng" dirty="0"/>
              <a:t>Port A | B</a:t>
            </a:r>
            <a:r>
              <a:rPr lang="en-US" dirty="0"/>
              <a:t> &gt; </a:t>
            </a:r>
            <a:r>
              <a:rPr lang="en-US" u="sng" dirty="0"/>
              <a:t>Physical Layer</a:t>
            </a:r>
            <a:r>
              <a:rPr lang="en-US" dirty="0"/>
              <a:t> &gt; </a:t>
            </a:r>
            <a:r>
              <a:rPr lang="en-US" u="sng" dirty="0"/>
              <a:t>Connector</a:t>
            </a:r>
            <a:r>
              <a:rPr lang="en-US" dirty="0"/>
              <a:t> := [</a:t>
            </a:r>
            <a:r>
              <a:rPr lang="en-US" i="1" dirty="0"/>
              <a:t>Electrical |Optical</a:t>
            </a:r>
            <a:r>
              <a:rPr lang="en-US" dirty="0"/>
              <a:t>]</a:t>
            </a:r>
            <a:endParaRPr lang="en-US" i="1" dirty="0"/>
          </a:p>
          <a:p>
            <a:pPr marL="474345" indent="-342900">
              <a:buFont typeface="+mj-lt"/>
              <a:buAutoNum type="arabicPeriod"/>
            </a:pPr>
            <a:r>
              <a:rPr lang="es-ES" dirty="0" err="1"/>
              <a:t>Select</a:t>
            </a:r>
            <a:r>
              <a:rPr lang="es-ES" dirty="0"/>
              <a:t> </a:t>
            </a:r>
            <a:r>
              <a:rPr lang="es-ES" dirty="0" err="1"/>
              <a:t>port</a:t>
            </a:r>
            <a:r>
              <a:rPr lang="es-ES" dirty="0"/>
              <a:t> </a:t>
            </a:r>
            <a:r>
              <a:rPr lang="es-ES" dirty="0" err="1"/>
              <a:t>mode</a:t>
            </a:r>
            <a:r>
              <a:rPr lang="es-ES" dirty="0"/>
              <a:t>: </a:t>
            </a:r>
            <a:r>
              <a:rPr lang="en-US" u="sng" dirty="0"/>
              <a:t>Home</a:t>
            </a:r>
            <a:r>
              <a:rPr lang="en-US" dirty="0"/>
              <a:t> &gt; </a:t>
            </a:r>
            <a:r>
              <a:rPr lang="en-US" u="sng" dirty="0"/>
              <a:t>Config</a:t>
            </a:r>
            <a:r>
              <a:rPr lang="en-US" dirty="0"/>
              <a:t> &gt; </a:t>
            </a:r>
            <a:r>
              <a:rPr lang="en-US" u="sng" dirty="0"/>
              <a:t>[Port A | B] </a:t>
            </a:r>
            <a:r>
              <a:rPr lang="en-US" dirty="0"/>
              <a:t>&gt; </a:t>
            </a:r>
            <a:r>
              <a:rPr lang="en-US" u="sng" dirty="0"/>
              <a:t>Port mode</a:t>
            </a:r>
            <a:r>
              <a:rPr lang="en-US" dirty="0"/>
              <a:t> := [</a:t>
            </a:r>
            <a:r>
              <a:rPr lang="en-US" i="1" dirty="0"/>
              <a:t>Loopback</a:t>
            </a:r>
            <a:r>
              <a:rPr lang="en-US" dirty="0"/>
              <a:t>]</a:t>
            </a: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Enabling the loopback mode</a:t>
            </a:r>
          </a:p>
        </p:txBody>
      </p:sp>
      <p:pic>
        <p:nvPicPr>
          <p:cNvPr id="4" name="Picture 3"/>
          <p:cNvPicPr>
            <a:picLocks noChangeAspect="1"/>
          </p:cNvPicPr>
          <p:nvPr/>
        </p:nvPicPr>
        <p:blipFill>
          <a:blip r:embed="rId3"/>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906602" y="2380874"/>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dirty="0">
                  <a:solidFill>
                    <a:srgbClr val="3E1FF5"/>
                  </a:solidFill>
                </a:rPr>
                <a:t>2</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954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6432"/>
          <a:stretch/>
        </p:blipFill>
        <p:spPr>
          <a:xfrm>
            <a:off x="4714892" y="1063723"/>
            <a:ext cx="4218669"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76608" y="3972910"/>
            <a:ext cx="8799933" cy="2520000"/>
          </a:xfrm>
        </p:spPr>
        <p:txBody>
          <a:bodyPr/>
          <a:lstStyle/>
          <a:p>
            <a:pPr marL="474345" indent="-342900">
              <a:buFont typeface="+mj-lt"/>
              <a:buAutoNum type="arabicPeriod"/>
            </a:pPr>
            <a:r>
              <a:rPr lang="en-US" dirty="0"/>
              <a:t>Select loopback mode: </a:t>
            </a:r>
            <a:r>
              <a:rPr lang="en-US" u="sng" dirty="0"/>
              <a:t>Config</a:t>
            </a:r>
            <a:r>
              <a:rPr lang="en-US" dirty="0"/>
              <a:t> &gt; </a:t>
            </a:r>
            <a:r>
              <a:rPr lang="en-US" u="sng" dirty="0"/>
              <a:t>Port A | B</a:t>
            </a:r>
            <a:r>
              <a:rPr lang="en-US" dirty="0"/>
              <a:t> &gt; </a:t>
            </a:r>
            <a:r>
              <a:rPr lang="en-US" u="sng" dirty="0"/>
              <a:t>Loopback</a:t>
            </a:r>
            <a:r>
              <a:rPr lang="en-US" dirty="0"/>
              <a:t>&gt; </a:t>
            </a:r>
            <a:r>
              <a:rPr lang="en-US" u="sng" dirty="0"/>
              <a:t>Loopback mode</a:t>
            </a:r>
            <a:r>
              <a:rPr lang="en-US" dirty="0"/>
              <a:t> := [</a:t>
            </a:r>
            <a:r>
              <a:rPr lang="en-US" i="1" dirty="0"/>
              <a:t>MAC loop | Physical loop</a:t>
            </a:r>
            <a:r>
              <a:rPr lang="en-US" dirty="0"/>
              <a:t>]*</a:t>
            </a:r>
            <a:endParaRPr lang="en-US" i="1" dirty="0"/>
          </a:p>
          <a:p>
            <a:pPr marL="474345" indent="-342900">
              <a:buFont typeface="+mj-lt"/>
              <a:buAutoNum type="arabicPeriod"/>
            </a:pPr>
            <a:r>
              <a:rPr lang="en-US" dirty="0"/>
              <a:t>Choose looped traffic: </a:t>
            </a:r>
            <a:r>
              <a:rPr lang="en-US" u="sng" dirty="0"/>
              <a:t>Config</a:t>
            </a:r>
            <a:r>
              <a:rPr lang="en-US" dirty="0"/>
              <a:t> &gt; </a:t>
            </a:r>
            <a:r>
              <a:rPr lang="en-US" u="sng" dirty="0"/>
              <a:t>Port A | B</a:t>
            </a:r>
            <a:r>
              <a:rPr lang="en-US" dirty="0"/>
              <a:t> &gt; </a:t>
            </a:r>
            <a:r>
              <a:rPr lang="en-US" u="sng" dirty="0"/>
              <a:t>Loopback</a:t>
            </a:r>
            <a:r>
              <a:rPr lang="en-US" dirty="0"/>
              <a:t>&gt; </a:t>
            </a:r>
            <a:r>
              <a:rPr lang="en-US" u="sng" dirty="0"/>
              <a:t>Traffic to loop</a:t>
            </a:r>
            <a:r>
              <a:rPr lang="en-US" dirty="0"/>
              <a:t> := [</a:t>
            </a:r>
            <a:r>
              <a:rPr lang="en-US" i="1" dirty="0"/>
              <a:t>All frames | Filtered frames</a:t>
            </a:r>
            <a:r>
              <a:rPr lang="en-US" dirty="0"/>
              <a:t>]**</a:t>
            </a:r>
          </a:p>
          <a:p>
            <a:pPr marL="474345" indent="-342900">
              <a:buFont typeface="+mj-lt"/>
              <a:buAutoNum type="arabicPeriod"/>
            </a:pPr>
            <a:endParaRPr lang="en-US" dirty="0"/>
          </a:p>
          <a:p>
            <a:pPr marL="131445" indent="0">
              <a:buNone/>
            </a:pPr>
            <a:r>
              <a:rPr lang="en-US" dirty="0">
                <a:solidFill>
                  <a:schemeClr val="tx1">
                    <a:lumMod val="50000"/>
                    <a:lumOff val="50000"/>
                  </a:schemeClr>
                </a:solidFill>
              </a:rPr>
              <a:t>(*) MAC loop mode not available when the operation mode is set to L1 endpoint</a:t>
            </a:r>
          </a:p>
          <a:p>
            <a:pPr marL="131445" indent="0">
              <a:buNone/>
            </a:pPr>
            <a:r>
              <a:rPr lang="en-US" dirty="0">
                <a:solidFill>
                  <a:schemeClr val="tx1">
                    <a:lumMod val="50000"/>
                    <a:lumOff val="50000"/>
                  </a:schemeClr>
                </a:solidFill>
              </a:rPr>
              <a:t>(**) Looped traffic selection is not available on the L1 endpoint operation mode</a:t>
            </a:r>
            <a:endParaRPr lang="en-US" dirty="0"/>
          </a:p>
          <a:p>
            <a:pPr marL="131445" indent="0">
              <a:buNone/>
            </a:pPr>
            <a:endParaRPr lang="en-US" dirty="0"/>
          </a:p>
        </p:txBody>
      </p:sp>
      <p:sp>
        <p:nvSpPr>
          <p:cNvPr id="3" name="Title 2"/>
          <p:cNvSpPr>
            <a:spLocks noGrp="1"/>
          </p:cNvSpPr>
          <p:nvPr>
            <p:ph type="title"/>
          </p:nvPr>
        </p:nvSpPr>
        <p:spPr/>
        <p:txBody>
          <a:bodyPr/>
          <a:lstStyle/>
          <a:p>
            <a:r>
              <a:rPr lang="en-US" dirty="0"/>
              <a:t>Configuring loopback settings</a:t>
            </a:r>
          </a:p>
        </p:txBody>
      </p:sp>
      <p:pic>
        <p:nvPicPr>
          <p:cNvPr id="4" name="Picture 3"/>
          <p:cNvPicPr>
            <a:picLocks noChangeAspect="1"/>
          </p:cNvPicPr>
          <p:nvPr/>
        </p:nvPicPr>
        <p:blipFill rotWithShape="1">
          <a:blip r:embed="rId4"/>
          <a:srcRect t="6432"/>
          <a:stretch/>
        </p:blipFill>
        <p:spPr>
          <a:xfrm>
            <a:off x="210439" y="1063724"/>
            <a:ext cx="4218670"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3262" y="2068454"/>
            <a:ext cx="591940" cy="481667"/>
            <a:chOff x="1707517" y="1467106"/>
            <a:chExt cx="591940" cy="481667"/>
          </a:xfrm>
        </p:grpSpPr>
        <p:pic>
          <p:nvPicPr>
            <p:cNvPr id="7"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dirty="0">
                  <a:solidFill>
                    <a:srgbClr val="3E1FF5"/>
                  </a:solidFill>
                </a:rPr>
                <a:t>2</a:t>
              </a:r>
              <a:endParaRPr dirty="0"/>
            </a:p>
          </p:txBody>
        </p:sp>
      </p:grpSp>
      <p:grpSp>
        <p:nvGrpSpPr>
          <p:cNvPr id="9" name="Google Shape;1109;p19"/>
          <p:cNvGrpSpPr/>
          <p:nvPr/>
        </p:nvGrpSpPr>
        <p:grpSpPr>
          <a:xfrm>
            <a:off x="1365752" y="2052410"/>
            <a:ext cx="591940" cy="481667"/>
            <a:chOff x="1707517" y="1467106"/>
            <a:chExt cx="591940" cy="481667"/>
          </a:xfrm>
        </p:grpSpPr>
        <p:pic>
          <p:nvPicPr>
            <p:cNvPr id="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25407863"/>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TotalTime>
  <Words>833</Words>
  <Application>Microsoft Office PowerPoint</Application>
  <PresentationFormat>Presentación en pantalla (4:3)</PresentationFormat>
  <Paragraphs>141</Paragraphs>
  <Slides>12</Slides>
  <Notes>10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12</vt:i4>
      </vt:variant>
    </vt:vector>
  </HeadingPairs>
  <TitlesOfParts>
    <vt:vector size="24" baseType="lpstr">
      <vt:lpstr>SimSun</vt:lpstr>
      <vt:lpstr>Arial</vt:lpstr>
      <vt:lpstr>Arial Black</vt:lpstr>
      <vt:lpstr>Calibri</vt:lpstr>
      <vt:lpstr>Century Gothic</vt:lpstr>
      <vt:lpstr>Myriad Pro Cond</vt:lpstr>
      <vt:lpstr>Noto Sans Symbols</vt:lpstr>
      <vt:lpstr>Open Sans</vt:lpstr>
      <vt:lpstr>Times New Roman</vt:lpstr>
      <vt:lpstr>Verdana</vt:lpstr>
      <vt:lpstr>Office Theme</vt:lpstr>
      <vt:lpstr>Custom Design</vt:lpstr>
      <vt:lpstr>Presentación de PowerPoint</vt:lpstr>
      <vt:lpstr>Zeus &amp; xGenius</vt:lpstr>
      <vt:lpstr>Loop mode</vt:lpstr>
      <vt:lpstr>Interfaces</vt:lpstr>
      <vt:lpstr>Connecting the Electrical or Optical cables</vt:lpstr>
      <vt:lpstr>Loop-back operation </vt:lpstr>
      <vt:lpstr>Configuring operation mode</vt:lpstr>
      <vt:lpstr>Enabling the loopback mode</vt:lpstr>
      <vt:lpstr>Configuring loopback settings</vt:lpstr>
      <vt:lpstr>Looping broadcast MAC frames</vt:lpstr>
      <vt:lpstr>Looping ICMP packets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137</cp:revision>
  <dcterms:created xsi:type="dcterms:W3CDTF">1601-01-01T00:00:00Z</dcterms:created>
  <dcterms:modified xsi:type="dcterms:W3CDTF">2024-01-25T11:10:12Z</dcterms:modified>
</cp:coreProperties>
</file>