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05" r:id="rId2"/>
  </p:sldMasterIdLst>
  <p:notesMasterIdLst>
    <p:notesMasterId r:id="rId21"/>
  </p:notesMasterIdLst>
  <p:handoutMasterIdLst>
    <p:handoutMasterId r:id="rId22"/>
  </p:handoutMasterIdLst>
  <p:sldIdLst>
    <p:sldId id="273" r:id="rId3"/>
    <p:sldId id="510" r:id="rId4"/>
    <p:sldId id="455" r:id="rId5"/>
    <p:sldId id="509" r:id="rId6"/>
    <p:sldId id="456" r:id="rId7"/>
    <p:sldId id="482" r:id="rId8"/>
    <p:sldId id="483" r:id="rId9"/>
    <p:sldId id="484" r:id="rId10"/>
    <p:sldId id="485" r:id="rId11"/>
    <p:sldId id="495" r:id="rId12"/>
    <p:sldId id="459" r:id="rId13"/>
    <p:sldId id="494" r:id="rId14"/>
    <p:sldId id="511" r:id="rId15"/>
    <p:sldId id="496" r:id="rId16"/>
    <p:sldId id="512" r:id="rId17"/>
    <p:sldId id="490" r:id="rId18"/>
    <p:sldId id="474" r:id="rId19"/>
    <p:sldId id="385" r:id="rId20"/>
  </p:sldIdLst>
  <p:sldSz cx="9144000" cy="6858000" type="screen4x3"/>
  <p:notesSz cx="6769100" cy="9906000"/>
  <p:defaultTextStyle>
    <a:defPPr>
      <a:defRPr lang="en-GB"/>
    </a:defPPr>
    <a:lvl1pPr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1pPr>
    <a:lvl2pPr marL="742950" indent="-28575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2pPr>
    <a:lvl3pPr marL="11430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3pPr>
    <a:lvl4pPr marL="16002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4pPr>
    <a:lvl5pPr marL="20574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5pPr>
    <a:lvl6pPr marL="2286000" algn="l" defTabSz="914400" rtl="0" eaLnBrk="1" latinLnBrk="0" hangingPunct="1">
      <a:defRPr sz="1200" kern="1200">
        <a:solidFill>
          <a:schemeClr val="bg1"/>
        </a:solidFill>
        <a:latin typeface="Arial" charset="0"/>
        <a:ea typeface="SimSun" pitchFamily="2" charset="-122"/>
        <a:cs typeface="+mn-cs"/>
      </a:defRPr>
    </a:lvl6pPr>
    <a:lvl7pPr marL="2743200" algn="l" defTabSz="914400" rtl="0" eaLnBrk="1" latinLnBrk="0" hangingPunct="1">
      <a:defRPr sz="1200" kern="1200">
        <a:solidFill>
          <a:schemeClr val="bg1"/>
        </a:solidFill>
        <a:latin typeface="Arial" charset="0"/>
        <a:ea typeface="SimSun" pitchFamily="2" charset="-122"/>
        <a:cs typeface="+mn-cs"/>
      </a:defRPr>
    </a:lvl7pPr>
    <a:lvl8pPr marL="3200400" algn="l" defTabSz="914400" rtl="0" eaLnBrk="1" latinLnBrk="0" hangingPunct="1">
      <a:defRPr sz="1200" kern="1200">
        <a:solidFill>
          <a:schemeClr val="bg1"/>
        </a:solidFill>
        <a:latin typeface="Arial" charset="0"/>
        <a:ea typeface="SimSun" pitchFamily="2" charset="-122"/>
        <a:cs typeface="+mn-cs"/>
      </a:defRPr>
    </a:lvl8pPr>
    <a:lvl9pPr marL="3657600" algn="l" defTabSz="914400" rtl="0" eaLnBrk="1" latinLnBrk="0" hangingPunct="1">
      <a:defRPr sz="1200" kern="1200">
        <a:solidFill>
          <a:schemeClr val="bg1"/>
        </a:solidFill>
        <a:latin typeface="Arial" charset="0"/>
        <a:ea typeface="SimSun"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pe" initials="P" lastIdx="1" clrIdx="0">
    <p:extLst>
      <p:ext uri="{19B8F6BF-5375-455C-9EA6-DF929625EA0E}">
        <p15:presenceInfo xmlns:p15="http://schemas.microsoft.com/office/powerpoint/2012/main" userId="Pepe" providerId="None"/>
      </p:ext>
    </p:extLst>
  </p:cmAuthor>
  <p:cmAuthor id="2" name="Jose Caballero" initials="JC" lastIdx="2" clrIdx="1">
    <p:extLst>
      <p:ext uri="{19B8F6BF-5375-455C-9EA6-DF929625EA0E}">
        <p15:presenceInfo xmlns:p15="http://schemas.microsoft.com/office/powerpoint/2012/main" userId="d445ae9fa4b0f0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B95"/>
    <a:srgbClr val="3E1FF5"/>
    <a:srgbClr val="14A444"/>
    <a:srgbClr val="0951BD"/>
    <a:srgbClr val="2609D3"/>
    <a:srgbClr val="4B1561"/>
    <a:srgbClr val="FF9900"/>
    <a:srgbClr val="800000"/>
    <a:srgbClr val="651303"/>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8D10F1-72DF-47ED-949E-706521DE864B}" v="9" dt="2020-02-28T13:30:37.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5132" autoAdjust="0"/>
  </p:normalViewPr>
  <p:slideViewPr>
    <p:cSldViewPr snapToGrid="0">
      <p:cViewPr varScale="1">
        <p:scale>
          <a:sx n="93" d="100"/>
          <a:sy n="93" d="100"/>
        </p:scale>
        <p:origin x="44" y="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120"/>
        <p:guide pos="21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o Hens" userId="dc8f5c61326881be" providerId="Windows Live" clId="Web-{748D10F1-72DF-47ED-949E-706521DE864B}"/>
    <pc:docChg chg="delSld modSld">
      <pc:chgData name="Francisco Hens" userId="dc8f5c61326881be" providerId="Windows Live" clId="Web-{748D10F1-72DF-47ED-949E-706521DE864B}" dt="2020-02-28T13:30:37.081" v="6"/>
      <pc:docMkLst>
        <pc:docMk/>
      </pc:docMkLst>
      <pc:sldChg chg="modSp">
        <pc:chgData name="Francisco Hens" userId="dc8f5c61326881be" providerId="Windows Live" clId="Web-{748D10F1-72DF-47ED-949E-706521DE864B}" dt="2020-02-28T13:30:27.612" v="5"/>
        <pc:sldMkLst>
          <pc:docMk/>
          <pc:sldMk cId="2429718254" sldId="427"/>
        </pc:sldMkLst>
        <pc:graphicFrameChg chg="mod modGraphic">
          <ac:chgData name="Francisco Hens" userId="dc8f5c61326881be" providerId="Windows Live" clId="Web-{748D10F1-72DF-47ED-949E-706521DE864B}" dt="2020-02-28T13:30:27.612" v="5"/>
          <ac:graphicFrameMkLst>
            <pc:docMk/>
            <pc:sldMk cId="2429718254" sldId="427"/>
            <ac:graphicFrameMk id="6" creationId="{00000000-0000-0000-0000-000000000000}"/>
          </ac:graphicFrameMkLst>
        </pc:graphicFrameChg>
      </pc:sldChg>
      <pc:sldChg chg="del">
        <pc:chgData name="Francisco Hens" userId="dc8f5c61326881be" providerId="Windows Live" clId="Web-{748D10F1-72DF-47ED-949E-706521DE864B}" dt="2020-02-28T13:30:37.081" v="6"/>
        <pc:sldMkLst>
          <pc:docMk/>
          <pc:sldMk cId="1056927809" sldId="4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buFont typeface="Times New Roman" pitchFamily="16" charset="0"/>
              <a:buNone/>
              <a:defRPr sz="1200">
                <a:ea typeface="SimSun" charset="-122"/>
              </a:defRPr>
            </a:lvl1pPr>
          </a:lstStyle>
          <a:p>
            <a:pPr>
              <a:defRPr/>
            </a:pPr>
            <a:endParaRPr lang="es-ES"/>
          </a:p>
        </p:txBody>
      </p:sp>
      <p:sp>
        <p:nvSpPr>
          <p:cNvPr id="3" name="Date Placeholder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buFont typeface="Times New Roman" pitchFamily="16" charset="0"/>
              <a:buNone/>
              <a:defRPr sz="1200">
                <a:ea typeface="SimSun" charset="-122"/>
              </a:defRPr>
            </a:lvl1pPr>
          </a:lstStyle>
          <a:p>
            <a:pPr>
              <a:defRPr/>
            </a:pPr>
            <a:fld id="{9D74CCFD-52EF-4AAA-BC55-7101C628BCDA}" type="datetimeFigureOut">
              <a:rPr lang="es-ES"/>
              <a:pPr>
                <a:defRPr/>
              </a:pPr>
              <a:t>24/01/2024</a:t>
            </a:fld>
            <a:endParaRPr lang="es-ES"/>
          </a:p>
        </p:txBody>
      </p:sp>
      <p:sp>
        <p:nvSpPr>
          <p:cNvPr id="4" name="Footer Placeholder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buFont typeface="Times New Roman" pitchFamily="16" charset="0"/>
              <a:buNone/>
              <a:defRPr sz="1200">
                <a:ea typeface="SimSun" charset="-122"/>
              </a:defRPr>
            </a:lvl1pPr>
          </a:lstStyle>
          <a:p>
            <a:pPr>
              <a:defRPr/>
            </a:pPr>
            <a:endParaRPr lang="es-ES"/>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buFont typeface="Times New Roman" pitchFamily="16" charset="0"/>
              <a:buNone/>
              <a:defRPr sz="1200">
                <a:ea typeface="SimSun" charset="-122"/>
              </a:defRPr>
            </a:lvl1pPr>
          </a:lstStyle>
          <a:p>
            <a:pPr>
              <a:defRPr/>
            </a:pPr>
            <a:fld id="{9A390C25-E115-42E1-AA1C-2FCE176D5FAE}" type="slidenum">
              <a:rPr lang="es-ES"/>
              <a:pPr>
                <a:defRPr/>
              </a:pPr>
              <a:t>‹Nº›</a:t>
            </a:fld>
            <a:endParaRPr lang="es-ES"/>
          </a:p>
        </p:txBody>
      </p:sp>
    </p:spTree>
    <p:extLst>
      <p:ext uri="{BB962C8B-B14F-4D97-AF65-F5344CB8AC3E}">
        <p14:creationId xmlns:p14="http://schemas.microsoft.com/office/powerpoint/2010/main" val="128141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69100" cy="9906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s-ES">
              <a:ea typeface="SimSun" charset="-122"/>
            </a:endParaRPr>
          </a:p>
        </p:txBody>
      </p:sp>
      <p:sp>
        <p:nvSpPr>
          <p:cNvPr id="2050" name="AutoShape 2"/>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2051" name="AutoShape 3"/>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9221" name="Rectangle 4"/>
          <p:cNvSpPr>
            <a:spLocks noGrp="1" noRot="1" noChangeAspect="1" noChangeArrowheads="1"/>
          </p:cNvSpPr>
          <p:nvPr>
            <p:ph type="sldImg"/>
          </p:nvPr>
        </p:nvSpPr>
        <p:spPr bwMode="auto">
          <a:xfrm>
            <a:off x="909638" y="742950"/>
            <a:ext cx="4945062" cy="3709988"/>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676910" y="4705350"/>
            <a:ext cx="5410580" cy="4452541"/>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s-ES" noProof="0"/>
          </a:p>
        </p:txBody>
      </p:sp>
    </p:spTree>
    <p:extLst>
      <p:ext uri="{BB962C8B-B14F-4D97-AF65-F5344CB8AC3E}">
        <p14:creationId xmlns:p14="http://schemas.microsoft.com/office/powerpoint/2010/main" val="66416345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79032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1165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5577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9" name="Straight Connector 8"/>
          <p:cNvCxnSpPr/>
          <p:nvPr userDrawn="1"/>
        </p:nvCxnSpPr>
        <p:spPr bwMode="auto">
          <a:xfrm>
            <a:off x="4572000" y="762000"/>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0" name="Straight Connector 9"/>
          <p:cNvCxnSpPr/>
          <p:nvPr userDrawn="1"/>
        </p:nvCxnSpPr>
        <p:spPr bwMode="auto">
          <a:xfrm>
            <a:off x="180000" y="766775"/>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1" name="Straight Connector 10"/>
          <p:cNvCxnSpPr/>
          <p:nvPr userDrawn="1"/>
        </p:nvCxnSpPr>
        <p:spPr bwMode="auto">
          <a:xfrm>
            <a:off x="0"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2" name="Straight Connector 11"/>
          <p:cNvCxnSpPr/>
          <p:nvPr userDrawn="1"/>
        </p:nvCxnSpPr>
        <p:spPr bwMode="auto">
          <a:xfrm>
            <a:off x="0" y="108000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3" name="Straight Connector 12"/>
          <p:cNvCxnSpPr/>
          <p:nvPr userDrawn="1"/>
        </p:nvCxnSpPr>
        <p:spPr bwMode="auto">
          <a:xfrm>
            <a:off x="9098393"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4" name="Straight Connector 13"/>
          <p:cNvCxnSpPr/>
          <p:nvPr userDrawn="1"/>
        </p:nvCxnSpPr>
        <p:spPr bwMode="auto">
          <a:xfrm>
            <a:off x="9098393" y="107365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sp>
        <p:nvSpPr>
          <p:cNvPr id="5" name="Rectangle 3"/>
          <p:cNvSpPr>
            <a:spLocks noChangeArrowheads="1"/>
          </p:cNvSpPr>
          <p:nvPr/>
        </p:nvSpPr>
        <p:spPr bwMode="auto">
          <a:xfrm>
            <a:off x="0" y="742950"/>
            <a:ext cx="9144000" cy="161925"/>
          </a:xfrm>
          <a:prstGeom prst="rect">
            <a:avLst/>
          </a:prstGeom>
          <a:gradFill rotWithShape="0">
            <a:gsLst>
              <a:gs pos="0">
                <a:srgbClr val="000000"/>
              </a:gs>
              <a:gs pos="100000">
                <a:srgbClr val="FFFFFF"/>
              </a:gs>
            </a:gsLst>
            <a:lin ang="5400000" scaled="1"/>
          </a:gra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6" name="Rectangle 6"/>
          <p:cNvSpPr>
            <a:spLocks noChangeArrowheads="1"/>
          </p:cNvSpPr>
          <p:nvPr userDrawn="1"/>
        </p:nvSpPr>
        <p:spPr bwMode="auto">
          <a:xfrm>
            <a:off x="0" y="0"/>
            <a:ext cx="9144000" cy="762000"/>
          </a:xfrm>
          <a:prstGeom prst="rect">
            <a:avLst/>
          </a:prstGeom>
          <a:solidFill>
            <a:srgbClr val="0084D1"/>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3" name="Content Placeholder 2"/>
          <p:cNvSpPr>
            <a:spLocks noGrp="1"/>
          </p:cNvSpPr>
          <p:nvPr>
            <p:ph idx="1"/>
          </p:nvPr>
        </p:nvSpPr>
        <p:spPr>
          <a:xfrm>
            <a:off x="457200" y="1142984"/>
            <a:ext cx="8220075" cy="5238344"/>
          </a:xfrm>
        </p:spPr>
        <p:txBody>
          <a:bodyPr/>
          <a:lstStyle>
            <a:lvl1pPr>
              <a:buClr>
                <a:srgbClr val="006BFF"/>
              </a:buClr>
              <a:buSzPct val="85000"/>
              <a:buFont typeface="Wingdings" pitchFamily="2" charset="2"/>
              <a:buChar char=""/>
              <a:defRPr sz="1800"/>
            </a:lvl1pPr>
            <a:lvl2pPr>
              <a:buClr>
                <a:srgbClr val="FF0000"/>
              </a:buClr>
              <a:buSzPct val="90000"/>
              <a:buFont typeface="Wingdings" pitchFamily="2" charset="2"/>
              <a:buChar char=""/>
              <a:defRPr sz="1800"/>
            </a:lvl2pPr>
            <a:lvl3pPr>
              <a:buClr>
                <a:srgbClr val="000000"/>
              </a:buClr>
              <a:buSzPct val="90000"/>
              <a:buFont typeface="Wingdings" pitchFamily="2" charset="2"/>
              <a:buChar char=""/>
              <a:defRPr sz="1400"/>
            </a:lvl3pPr>
          </a:lstStyle>
          <a:p>
            <a:pPr lvl="0"/>
            <a:r>
              <a:rPr lang="en-US"/>
              <a:t>Click to edit Master text styles</a:t>
            </a:r>
          </a:p>
          <a:p>
            <a:pPr lvl="1"/>
            <a:r>
              <a:rPr lang="en-US"/>
              <a:t>Second level</a:t>
            </a:r>
          </a:p>
          <a:p>
            <a:pPr lvl="2"/>
            <a:r>
              <a:rPr lang="en-US"/>
              <a:t>Third level</a:t>
            </a:r>
          </a:p>
          <a:p>
            <a:pPr lvl="4"/>
            <a:endParaRPr lang="en-US"/>
          </a:p>
          <a:p>
            <a:pPr lvl="0"/>
            <a:endParaRPr lang="es-ES"/>
          </a:p>
        </p:txBody>
      </p:sp>
      <p:sp>
        <p:nvSpPr>
          <p:cNvPr id="8" name="Rectangle 8"/>
          <p:cNvSpPr>
            <a:spLocks noGrp="1" noChangeArrowheads="1"/>
          </p:cNvSpPr>
          <p:nvPr>
            <p:ph type="title" idx="4294967295"/>
          </p:nvPr>
        </p:nvSpPr>
        <p:spPr>
          <a:xfrm>
            <a:off x="0" y="0"/>
            <a:ext cx="9144000" cy="836613"/>
          </a:xfrm>
        </p:spPr>
        <p:txBody>
          <a:bodyPr rIns="129240"/>
          <a:lstStyle>
            <a:lvl1pPr>
              <a:defRPr b="0" i="0">
                <a:latin typeface="+mj-lt"/>
              </a:defRPr>
            </a:lvl1pPr>
          </a:lstStyle>
          <a:p>
            <a:r>
              <a:rPr lang="en-US"/>
              <a:t>Click to edit Master title style</a:t>
            </a:r>
          </a:p>
        </p:txBody>
      </p:sp>
      <p:sp>
        <p:nvSpPr>
          <p:cNvPr id="7" name="TextBox 6"/>
          <p:cNvSpPr txBox="1"/>
          <p:nvPr userDrawn="1"/>
        </p:nvSpPr>
        <p:spPr>
          <a:xfrm>
            <a:off x="8538359" y="275044"/>
            <a:ext cx="548884" cy="276999"/>
          </a:xfrm>
          <a:prstGeom prst="rect">
            <a:avLst/>
          </a:prstGeom>
          <a:noFill/>
        </p:spPr>
        <p:txBody>
          <a:bodyPr wrap="square" rtlCol="0">
            <a:spAutoFit/>
          </a:bodyPr>
          <a:lstStyle/>
          <a:p>
            <a:pPr algn="r"/>
            <a:fld id="{BDCD2390-82A7-49AE-A52E-14D58375305E}" type="slidenum">
              <a:rPr lang="en-US" smtClean="0"/>
              <a:pPr algn="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M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‹Nº›</a:t>
            </a:fld>
            <a:endParaRPr lang="fr-M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fr-M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‹Nº›</a:t>
            </a:fld>
            <a:endParaRPr lang="fr-M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0"/>
            <a:ext cx="9134475" cy="827088"/>
          </a:xfrm>
          <a:prstGeom prst="rect">
            <a:avLst/>
          </a:prstGeom>
          <a:noFill/>
          <a:ln w="9525">
            <a:noFill/>
            <a:round/>
            <a:headEnd/>
            <a:tailEnd/>
          </a:ln>
        </p:spPr>
        <p:txBody>
          <a:bodyPr vert="horz" wrap="square" lIns="50760" tIns="50760" rIns="90000" bIns="5076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052513"/>
            <a:ext cx="8220075" cy="5800725"/>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p>
            <a:pPr lvl="0"/>
            <a:r>
              <a:rPr lang="en-GB"/>
              <a:t>Click to edit the outline text format</a:t>
            </a:r>
          </a:p>
          <a:p>
            <a:pPr lvl="0"/>
            <a:r>
              <a:rPr lang="en-GB"/>
              <a:t>Dfd</a:t>
            </a:r>
          </a:p>
          <a:p>
            <a:pPr lvl="1"/>
            <a:r>
              <a:rPr lang="en-GB"/>
              <a:t>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804" r:id="rId1"/>
    <p:sldLayoutId id="2147483803" r:id="rId2"/>
  </p:sldLayoutIdLst>
  <p:hf hdr="0" ftr="0" dt="0"/>
  <p:txStyles>
    <p:titleStyle>
      <a:lvl1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2pPr>
      <a:lvl3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3pPr>
      <a:lvl4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4pPr>
      <a:lvl5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5pPr>
      <a:lvl6pPr marL="25146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6pPr>
      <a:lvl7pPr marL="29718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7pPr>
      <a:lvl8pPr marL="34290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8pPr>
      <a:lvl9pPr marL="38862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9pPr>
    </p:titleStyle>
    <p:bodyStyle>
      <a:lvl1pPr marL="342900" indent="-3429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Wingdings" pitchFamily="2" charset="2"/>
        <a:buChar char="§"/>
        <a:defRPr sz="20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
          <p:cNvSpPr>
            <a:spLocks noChangeArrowheads="1"/>
          </p:cNvSpPr>
          <p:nvPr userDrawn="1"/>
        </p:nvSpPr>
        <p:spPr bwMode="auto">
          <a:xfrm rot="16200000">
            <a:off x="7753350" y="2051050"/>
            <a:ext cx="2527300" cy="241300"/>
          </a:xfrm>
          <a:prstGeom prst="rect">
            <a:avLst/>
          </a:prstGeom>
          <a:noFill/>
          <a:ln w="9525">
            <a:noFill/>
            <a:round/>
            <a:headEnd/>
            <a:tailEnd/>
          </a:ln>
        </p:spPr>
        <p:txBody>
          <a:bodyPr lIns="0" tIns="0" rIns="39240" bIns="0"/>
          <a:lstStyle/>
          <a:p>
            <a:pPr marL="38100" algn="r">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808080"/>
                </a:solidFill>
                <a:cs typeface="Arial" charset="0"/>
              </a:rPr>
              <a:t>© Albedo Telecom. All rights reserved</a:t>
            </a:r>
          </a:p>
        </p:txBody>
      </p:sp>
      <p:pic>
        <p:nvPicPr>
          <p:cNvPr id="8" name="Picture 9"/>
          <p:cNvPicPr>
            <a:picLocks noChangeAspect="1" noChangeArrowheads="1"/>
          </p:cNvPicPr>
          <p:nvPr userDrawn="1"/>
        </p:nvPicPr>
        <p:blipFill>
          <a:blip r:embed="rId6" cstate="print"/>
          <a:srcRect/>
          <a:stretch>
            <a:fillRect/>
          </a:stretch>
        </p:blipFill>
        <p:spPr bwMode="auto">
          <a:xfrm>
            <a:off x="950913" y="0"/>
            <a:ext cx="8229600" cy="6869113"/>
          </a:xfrm>
          <a:prstGeom prst="rect">
            <a:avLst/>
          </a:prstGeom>
          <a:noFill/>
          <a:ln w="9525">
            <a:noFill/>
            <a:round/>
            <a:headEnd/>
            <a:tailEnd/>
          </a:ln>
        </p:spPr>
      </p:pic>
      <p:sp>
        <p:nvSpPr>
          <p:cNvPr id="9" name="Rectangle 10"/>
          <p:cNvSpPr>
            <a:spLocks noChangeArrowheads="1"/>
          </p:cNvSpPr>
          <p:nvPr userDrawn="1"/>
        </p:nvSpPr>
        <p:spPr bwMode="auto">
          <a:xfrm rot="16200000">
            <a:off x="-866775" y="1320800"/>
            <a:ext cx="3479800" cy="698500"/>
          </a:xfrm>
          <a:prstGeom prst="rect">
            <a:avLst/>
          </a:prstGeom>
          <a:noFill/>
          <a:ln w="9525">
            <a:noFill/>
            <a:round/>
            <a:headEnd/>
            <a:tailEnd/>
          </a:ln>
        </p:spPr>
        <p:txBody>
          <a:bodyPr lIns="0" tIns="0" rIns="39240" bIns="0"/>
          <a:lstStyle/>
          <a:p>
            <a:pPr marL="38100" algn="r">
              <a:spcBef>
                <a:spcPts val="2250"/>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3600">
                <a:solidFill>
                  <a:srgbClr val="730AD2"/>
                </a:solidFill>
                <a:latin typeface="Arial Black" pitchFamily="34" charset="0"/>
              </a:rPr>
              <a:t>That’s all</a:t>
            </a:r>
          </a:p>
        </p:txBody>
      </p:sp>
      <p:pic>
        <p:nvPicPr>
          <p:cNvPr id="10" name="Picture 8" descr="Alex"/>
          <p:cNvPicPr>
            <a:picLocks noChangeAspect="1" noChangeArrowheads="1"/>
          </p:cNvPicPr>
          <p:nvPr userDrawn="1"/>
        </p:nvPicPr>
        <p:blipFill>
          <a:blip r:embed="rId7" cstate="print"/>
          <a:srcRect/>
          <a:stretch>
            <a:fillRect/>
          </a:stretch>
        </p:blipFill>
        <p:spPr bwMode="auto">
          <a:xfrm>
            <a:off x="615950" y="4003675"/>
            <a:ext cx="1427163" cy="2857500"/>
          </a:xfrm>
          <a:prstGeom prst="rect">
            <a:avLst/>
          </a:prstGeom>
          <a:ln>
            <a:noFill/>
          </a:ln>
          <a:effectLst>
            <a:outerShdw blurRad="292100" dist="139700" dir="2700000" algn="tl" rotWithShape="0">
              <a:srgbClr val="333333">
                <a:alpha val="65000"/>
              </a:srgbClr>
            </a:outerShdw>
          </a:effectLst>
        </p:spPr>
      </p:pic>
      <p:pic>
        <p:nvPicPr>
          <p:cNvPr id="11" name="Picture 17"/>
          <p:cNvPicPr>
            <a:picLocks noChangeAspect="1" noChangeArrowheads="1"/>
          </p:cNvPicPr>
          <p:nvPr userDrawn="1"/>
        </p:nvPicPr>
        <p:blipFill>
          <a:blip r:embed="rId8" cstate="print"/>
          <a:srcRect/>
          <a:stretch>
            <a:fillRect/>
          </a:stretch>
        </p:blipFill>
        <p:spPr bwMode="auto">
          <a:xfrm>
            <a:off x="7340600" y="5373688"/>
            <a:ext cx="1835150" cy="954087"/>
          </a:xfrm>
          <a:prstGeom prst="rect">
            <a:avLst/>
          </a:prstGeom>
          <a:ln>
            <a:noFill/>
          </a:ln>
          <a:effectLst>
            <a:outerShdw blurRad="292100" dist="139700" dir="2700000" algn="tl" rotWithShape="0">
              <a:srgbClr val="333333">
                <a:alpha val="65000"/>
              </a:srgbClr>
            </a:outerShdw>
          </a:effectLst>
        </p:spPr>
      </p:pic>
      <p:sp>
        <p:nvSpPr>
          <p:cNvPr id="12" name="TextBox 10"/>
          <p:cNvSpPr txBox="1">
            <a:spLocks noChangeArrowheads="1"/>
          </p:cNvSpPr>
          <p:nvPr userDrawn="1"/>
        </p:nvSpPr>
        <p:spPr bwMode="auto">
          <a:xfrm rot="16200000">
            <a:off x="1146175" y="4632325"/>
            <a:ext cx="1658938" cy="261938"/>
          </a:xfrm>
          <a:prstGeom prst="rect">
            <a:avLst/>
          </a:prstGeom>
          <a:noFill/>
          <a:ln w="9525">
            <a:noFill/>
            <a:miter lim="800000"/>
            <a:headEnd/>
            <a:tailEnd/>
          </a:ln>
        </p:spPr>
        <p:txBody>
          <a:bodyPr wrap="none">
            <a:spAutoFit/>
          </a:bodyPr>
          <a:lstStyle/>
          <a:p>
            <a:pPr>
              <a:defRPr/>
            </a:pPr>
            <a:r>
              <a:rPr lang="es-ES" sz="1100">
                <a:solidFill>
                  <a:schemeClr val="accent2">
                    <a:lumMod val="20000"/>
                    <a:lumOff val="80000"/>
                  </a:schemeClr>
                </a:solidFill>
                <a:latin typeface="Calibri" pitchFamily="34" charset="0"/>
                <a:cs typeface="Calibri" pitchFamily="34" charset="0"/>
              </a:rPr>
              <a:t>www.albedotelecom.com</a:t>
            </a:r>
          </a:p>
        </p:txBody>
      </p:sp>
    </p:spTree>
  </p:cSld>
  <p:clrMap bg1="lt1" tx1="dk1" bg2="lt2" tx2="dk2" accent1="accent1" accent2="accent2" accent3="accent3" accent4="accent4" accent5="accent5" accent6="accent6" hlink="hlink" folHlink="folHlink"/>
  <p:sldLayoutIdLst>
    <p:sldLayoutId id="2147483806" r:id="rId1"/>
    <p:sldLayoutId id="2147483814" r:id="rId2"/>
    <p:sldLayoutId id="2147483815" r:id="rId3"/>
    <p:sldLayoutId id="214748381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9"/>
          <p:cNvSpPr txBox="1"/>
          <p:nvPr/>
        </p:nvSpPr>
        <p:spPr>
          <a:xfrm>
            <a:off x="393192" y="3307937"/>
            <a:ext cx="8642859" cy="830997"/>
          </a:xfrm>
          <a:prstGeom prst="rect">
            <a:avLst/>
          </a:prstGeom>
          <a:noFill/>
        </p:spPr>
        <p:txBody>
          <a:bodyPr wrap="square" rtlCol="0">
            <a:spAutoFit/>
          </a:bodyPr>
          <a:lstStyle/>
          <a:p>
            <a:pPr algn="r"/>
            <a:r>
              <a:rPr lang="en-US" sz="3200" u="sng" dirty="0">
                <a:solidFill>
                  <a:srgbClr val="1F4E79"/>
                </a:solidFill>
                <a:latin typeface="Myriad Pro Cond" panose="020B0506030403020204" pitchFamily="34" charset="0"/>
              </a:rPr>
              <a:t>One-Way Delay</a:t>
            </a:r>
            <a:r>
              <a:rPr lang="en-US" sz="3200" dirty="0">
                <a:solidFill>
                  <a:srgbClr val="1F4E79"/>
                </a:solidFill>
                <a:latin typeface="Myriad Pro Cond" panose="020B0506030403020204" pitchFamily="34" charset="0"/>
              </a:rPr>
              <a:t> over G.703 </a:t>
            </a:r>
            <a:r>
              <a:rPr lang="en-US" sz="3200" dirty="0" err="1">
                <a:solidFill>
                  <a:srgbClr val="1F4E79"/>
                </a:solidFill>
                <a:latin typeface="Myriad Pro Cond" panose="020B0506030403020204" pitchFamily="34" charset="0"/>
              </a:rPr>
              <a:t>Contradirectional</a:t>
            </a:r>
            <a:r>
              <a:rPr lang="en-US" sz="3200" dirty="0">
                <a:solidFill>
                  <a:srgbClr val="1F4E79"/>
                </a:solidFill>
                <a:latin typeface="Myriad Pro Cond" panose="020B0506030403020204" pitchFamily="34" charset="0"/>
              </a:rPr>
              <a:t> with </a:t>
            </a:r>
            <a:r>
              <a:rPr lang="en-US" sz="3200" dirty="0" err="1">
                <a:solidFill>
                  <a:srgbClr val="1F4E79"/>
                </a:solidFill>
                <a:latin typeface="Myriad Pro Cond" panose="020B0506030403020204" pitchFamily="34" charset="0"/>
              </a:rPr>
              <a:t>xGEnius</a:t>
            </a:r>
            <a:r>
              <a:rPr lang="en-US" sz="3200" dirty="0">
                <a:solidFill>
                  <a:srgbClr val="1F4E79"/>
                </a:solidFill>
                <a:latin typeface="Myriad Pro Cond" panose="020B0506030403020204" pitchFamily="34" charset="0"/>
              </a:rPr>
              <a:t>/Zeus</a:t>
            </a:r>
          </a:p>
          <a:p>
            <a:pPr algn="r"/>
            <a:r>
              <a:rPr lang="en-US" sz="1600" dirty="0">
                <a:solidFill>
                  <a:schemeClr val="bg2">
                    <a:lumMod val="60000"/>
                    <a:lumOff val="40000"/>
                  </a:schemeClr>
                </a:solidFill>
                <a:latin typeface="Myriad Pro Cond" panose="020B0506030403020204" pitchFamily="34" charset="0"/>
              </a:rPr>
              <a:t>Guide &amp; Slides corresponding to software ver. 2.10.5</a:t>
            </a:r>
          </a:p>
        </p:txBody>
      </p:sp>
      <p:sp>
        <p:nvSpPr>
          <p:cNvPr id="15" name="Line 3"/>
          <p:cNvSpPr>
            <a:spLocks noChangeShapeType="1"/>
          </p:cNvSpPr>
          <p:nvPr/>
        </p:nvSpPr>
        <p:spPr bwMode="auto">
          <a:xfrm>
            <a:off x="611188" y="1163390"/>
            <a:ext cx="8532812" cy="1587"/>
          </a:xfrm>
          <a:prstGeom prst="line">
            <a:avLst/>
          </a:prstGeom>
          <a:noFill/>
          <a:ln w="38160">
            <a:solidFill>
              <a:srgbClr val="FFFFFF"/>
            </a:solidFill>
            <a:miter lim="800000"/>
            <a:headEnd/>
            <a:tailEnd/>
          </a:ln>
        </p:spPr>
        <p:txBody>
          <a:bodyPr/>
          <a:lstStyle/>
          <a:p>
            <a:endParaRPr lang="fr-MA"/>
          </a:p>
        </p:txBody>
      </p:sp>
      <p:sp>
        <p:nvSpPr>
          <p:cNvPr id="16" name="Rectangle 6"/>
          <p:cNvSpPr>
            <a:spLocks noChangeArrowheads="1"/>
          </p:cNvSpPr>
          <p:nvPr/>
        </p:nvSpPr>
        <p:spPr bwMode="auto">
          <a:xfrm>
            <a:off x="899592" y="2998540"/>
            <a:ext cx="7992888" cy="317500"/>
          </a:xfrm>
          <a:prstGeom prst="rect">
            <a:avLst/>
          </a:prstGeom>
          <a:noFill/>
          <a:ln w="9525">
            <a:noFill/>
            <a:round/>
            <a:headEnd/>
            <a:tailEnd/>
          </a:ln>
        </p:spPr>
        <p:txBody>
          <a:bodyPr lIns="0" tIns="0" rIns="39240" bIns="0"/>
          <a:lstStyle/>
          <a:p>
            <a:pPr marL="38100" algn="r">
              <a:spcBef>
                <a:spcPts val="875"/>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endParaRPr lang="en-US" sz="1350">
              <a:solidFill>
                <a:srgbClr val="808080"/>
              </a:solidFill>
              <a:latin typeface="Century Gothic" pitchFamily="34" charset="0"/>
            </a:endParaRPr>
          </a:p>
        </p:txBody>
      </p:sp>
      <p:pic>
        <p:nvPicPr>
          <p:cNvPr id="21" name="Imagen 20"/>
          <p:cNvPicPr>
            <a:picLocks noChangeAspect="1"/>
          </p:cNvPicPr>
          <p:nvPr/>
        </p:nvPicPr>
        <p:blipFill>
          <a:blip r:embed="rId3"/>
          <a:stretch>
            <a:fillRect/>
          </a:stretch>
        </p:blipFill>
        <p:spPr>
          <a:xfrm>
            <a:off x="1115616" y="1731995"/>
            <a:ext cx="1611990" cy="1640601"/>
          </a:xfrm>
          <a:prstGeom prst="rect">
            <a:avLst/>
          </a:prstGeom>
        </p:spPr>
      </p:pic>
      <p:pic>
        <p:nvPicPr>
          <p:cNvPr id="25" name="Imagen 24"/>
          <p:cNvPicPr>
            <a:picLocks noChangeAspect="1"/>
          </p:cNvPicPr>
          <p:nvPr/>
        </p:nvPicPr>
        <p:blipFill>
          <a:blip r:embed="rId4"/>
          <a:stretch>
            <a:fillRect/>
          </a:stretch>
        </p:blipFill>
        <p:spPr>
          <a:xfrm>
            <a:off x="2705635" y="1731996"/>
            <a:ext cx="4832028" cy="1645290"/>
          </a:xfrm>
          <a:prstGeom prst="rect">
            <a:avLst/>
          </a:prstGeom>
        </p:spPr>
      </p:pic>
      <p:pic>
        <p:nvPicPr>
          <p:cNvPr id="26" name="Imagen 25"/>
          <p:cNvPicPr>
            <a:picLocks noChangeAspect="1"/>
          </p:cNvPicPr>
          <p:nvPr/>
        </p:nvPicPr>
        <p:blipFill>
          <a:blip r:embed="rId5"/>
          <a:stretch>
            <a:fillRect/>
          </a:stretch>
        </p:blipFill>
        <p:spPr>
          <a:xfrm>
            <a:off x="7537663" y="1731996"/>
            <a:ext cx="1606337" cy="1630369"/>
          </a:xfrm>
          <a:prstGeom prst="rect">
            <a:avLst/>
          </a:prstGeom>
        </p:spPr>
      </p:pic>
      <p:pic>
        <p:nvPicPr>
          <p:cNvPr id="14"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68" y="3861048"/>
            <a:ext cx="4104456" cy="25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ALBEDO Tele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4484" y="5961096"/>
            <a:ext cx="1831180" cy="74794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7"/>
          <p:cNvSpPr>
            <a:spLocks noChangeArrowheads="1"/>
          </p:cNvSpPr>
          <p:nvPr/>
        </p:nvSpPr>
        <p:spPr bwMode="auto">
          <a:xfrm>
            <a:off x="570383" y="855525"/>
            <a:ext cx="8435281" cy="1015663"/>
          </a:xfrm>
          <a:prstGeom prst="rect">
            <a:avLst/>
          </a:prstGeom>
          <a:noFill/>
          <a:ln w="9525">
            <a:noFill/>
            <a:round/>
            <a:headEnd/>
            <a:tailEnd/>
          </a:ln>
        </p:spPr>
        <p:txBody>
          <a:bodyPr wrap="square" lIns="0" tIns="0" rIns="39240" bIns="0">
            <a:spAutoFit/>
          </a:bodyPr>
          <a:lstStyle/>
          <a:p>
            <a:pPr algn="r" eaLnBrk="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6600" b="1" dirty="0" err="1">
                <a:solidFill>
                  <a:schemeClr val="tx1"/>
                </a:solidFill>
                <a:latin typeface="Myriad Pro Cond" panose="020B0506030403020204" pitchFamily="34" charset="0"/>
              </a:rPr>
              <a:t>Contradirectional</a:t>
            </a:r>
            <a:r>
              <a:rPr lang="en-US" sz="6600" b="1" dirty="0">
                <a:solidFill>
                  <a:schemeClr val="tx1"/>
                </a:solidFill>
                <a:latin typeface="Myriad Pro Cond" panose="020B0506030403020204" pitchFamily="34" charset="0"/>
              </a:rPr>
              <a:t> </a:t>
            </a:r>
            <a:r>
              <a:rPr lang="en-US" sz="6600" dirty="0">
                <a:solidFill>
                  <a:srgbClr val="0070C0"/>
                </a:solidFill>
                <a:latin typeface="Myriad Pro Cond" panose="020B0506030403020204" pitchFamily="34" charset="0"/>
              </a:rPr>
              <a:t>Testing</a:t>
            </a:r>
            <a:endParaRPr lang="en-US" sz="4800" dirty="0">
              <a:solidFill>
                <a:srgbClr val="0070C0"/>
              </a:solidFill>
              <a:latin typeface="Myriad Pro Cond" panose="020B0506030403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73741" y="1317340"/>
            <a:ext cx="4320000" cy="2607414"/>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309006" y="4129982"/>
            <a:ext cx="8734097" cy="2422165"/>
          </a:xfrm>
        </p:spPr>
        <p:txBody>
          <a:bodyPr/>
          <a:lstStyle/>
          <a:p>
            <a:pPr marL="0" indent="0">
              <a:buNone/>
            </a:pPr>
            <a:r>
              <a:rPr lang="en-US" dirty="0"/>
              <a:t>When GNSS is not available (i.e. a room without windows) you can first synchronize the unit in a place with GNSS and then go to execute the test in holdover mode.</a:t>
            </a:r>
          </a:p>
          <a:p>
            <a:pPr marL="0" indent="0">
              <a:buNone/>
            </a:pPr>
            <a:r>
              <a:rPr lang="en-US" dirty="0"/>
              <a:t>Accuracy will depend on: (a) the quality of the internal oscillator (Quartz, OCXO, Rubidium); and (b) the holdover period.</a:t>
            </a:r>
          </a:p>
          <a:p>
            <a:pPr>
              <a:buFont typeface="+mj-lt"/>
              <a:buAutoNum type="arabicPeriod"/>
            </a:pPr>
            <a:r>
              <a:rPr lang="en-US" dirty="0"/>
              <a:t>Synchronize to GPS and </a:t>
            </a:r>
            <a:r>
              <a:rPr lang="en-US" dirty="0" err="1"/>
              <a:t>and</a:t>
            </a:r>
            <a:r>
              <a:rPr lang="en-US" dirty="0"/>
              <a:t> verify that LED Clock, REF and LOCK are green</a:t>
            </a:r>
          </a:p>
          <a:p>
            <a:pPr>
              <a:buFont typeface="+mj-lt"/>
              <a:buAutoNum type="arabicPeriod"/>
            </a:pPr>
            <a:r>
              <a:rPr lang="en-US" altLang="en-US" u="sng" dirty="0" err="1"/>
              <a:t>Config</a:t>
            </a:r>
            <a:r>
              <a:rPr lang="en-US" altLang="en-US" dirty="0"/>
              <a:t> &gt; </a:t>
            </a:r>
            <a:r>
              <a:rPr lang="en-US" altLang="en-US" u="sng" dirty="0"/>
              <a:t>Reference clock</a:t>
            </a:r>
            <a:r>
              <a:rPr lang="en-US" altLang="en-US" dirty="0"/>
              <a:t> &gt; </a:t>
            </a:r>
            <a:r>
              <a:rPr lang="en-US" altLang="en-US" u="sng" dirty="0"/>
              <a:t>Holdover duration </a:t>
            </a:r>
            <a:r>
              <a:rPr lang="en-US" altLang="en-US" dirty="0"/>
              <a:t>:= </a:t>
            </a:r>
            <a:r>
              <a:rPr lang="en-US" altLang="en-US" i="1" dirty="0"/>
              <a:t>set the time </a:t>
            </a:r>
            <a:r>
              <a:rPr lang="en-US" altLang="en-US" dirty="0"/>
              <a:t>you need for testing</a:t>
            </a:r>
          </a:p>
          <a:p>
            <a:pPr>
              <a:buFont typeface="+mj-lt"/>
              <a:buAutoNum type="arabicPeriod"/>
            </a:pPr>
            <a:r>
              <a:rPr lang="en-US" altLang="en-US" u="sng" dirty="0" err="1"/>
              <a:t>Config</a:t>
            </a:r>
            <a:r>
              <a:rPr lang="en-US" altLang="en-US" dirty="0"/>
              <a:t> &gt; </a:t>
            </a:r>
            <a:r>
              <a:rPr lang="en-US" altLang="en-US" u="sng" dirty="0"/>
              <a:t>Reference clock</a:t>
            </a:r>
            <a:r>
              <a:rPr lang="en-US" altLang="en-US" dirty="0"/>
              <a:t> &gt; </a:t>
            </a:r>
            <a:r>
              <a:rPr lang="en-US" altLang="en-US" u="sng" dirty="0"/>
              <a:t>Force holdover</a:t>
            </a:r>
            <a:r>
              <a:rPr lang="en-US" altLang="en-US" dirty="0"/>
              <a:t>  </a:t>
            </a:r>
            <a:r>
              <a:rPr lang="en-US" dirty="0"/>
              <a:t>:= </a:t>
            </a:r>
            <a:r>
              <a:rPr lang="en-US" i="1" dirty="0"/>
              <a:t>Yes</a:t>
            </a:r>
            <a:endParaRPr lang="en-US" dirty="0"/>
          </a:p>
        </p:txBody>
      </p:sp>
      <p:sp>
        <p:nvSpPr>
          <p:cNvPr id="3" name="Title 2"/>
          <p:cNvSpPr>
            <a:spLocks noGrp="1"/>
          </p:cNvSpPr>
          <p:nvPr>
            <p:ph type="title" idx="4294967295"/>
          </p:nvPr>
        </p:nvSpPr>
        <p:spPr/>
        <p:txBody>
          <a:bodyPr/>
          <a:lstStyle/>
          <a:p>
            <a:r>
              <a:rPr lang="en-US" b="1" dirty="0"/>
              <a:t>Holdover</a:t>
            </a:r>
            <a:r>
              <a:rPr lang="en-US" dirty="0"/>
              <a:t> mode</a:t>
            </a:r>
          </a:p>
        </p:txBody>
      </p:sp>
      <p:sp>
        <p:nvSpPr>
          <p:cNvPr id="6" name="Rounded Rectangle 5"/>
          <p:cNvSpPr/>
          <p:nvPr/>
        </p:nvSpPr>
        <p:spPr bwMode="auto">
          <a:xfrm>
            <a:off x="119818" y="1510654"/>
            <a:ext cx="769535" cy="262072"/>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7" name="Group 6"/>
          <p:cNvGrpSpPr/>
          <p:nvPr/>
        </p:nvGrpSpPr>
        <p:grpSpPr>
          <a:xfrm>
            <a:off x="173741" y="748543"/>
            <a:ext cx="661687" cy="583930"/>
            <a:chOff x="868104" y="811372"/>
            <a:chExt cx="661687" cy="58393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9" name="TextBox 8"/>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1</a:t>
              </a:r>
            </a:p>
          </p:txBody>
        </p:sp>
      </p:grpSp>
      <p:pic>
        <p:nvPicPr>
          <p:cNvPr id="10" name="Picture 9"/>
          <p:cNvPicPr>
            <a:picLocks noChangeAspect="1"/>
          </p:cNvPicPr>
          <p:nvPr/>
        </p:nvPicPr>
        <p:blipFill>
          <a:blip r:embed="rId4"/>
          <a:stretch>
            <a:fillRect/>
          </a:stretch>
        </p:blipFill>
        <p:spPr>
          <a:xfrm>
            <a:off x="4660100" y="1317340"/>
            <a:ext cx="4320000" cy="2568880"/>
          </a:xfrm>
          <a:prstGeom prst="rect">
            <a:avLst/>
          </a:prstGeom>
          <a:ln>
            <a:noFill/>
          </a:ln>
          <a:effectLst>
            <a:outerShdw blurRad="190500" algn="tl" rotWithShape="0">
              <a:srgbClr val="000000">
                <a:alpha val="70000"/>
              </a:srgbClr>
            </a:outerShdw>
          </a:effectLst>
        </p:spPr>
      </p:pic>
      <p:grpSp>
        <p:nvGrpSpPr>
          <p:cNvPr id="12" name="Group 11"/>
          <p:cNvGrpSpPr/>
          <p:nvPr/>
        </p:nvGrpSpPr>
        <p:grpSpPr>
          <a:xfrm>
            <a:off x="2037771" y="3260317"/>
            <a:ext cx="591940" cy="481707"/>
            <a:chOff x="1707517" y="1467106"/>
            <a:chExt cx="591940" cy="481707"/>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4" name="TextBox 13"/>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15" name="Group 14"/>
          <p:cNvGrpSpPr/>
          <p:nvPr/>
        </p:nvGrpSpPr>
        <p:grpSpPr>
          <a:xfrm>
            <a:off x="5981249" y="2555291"/>
            <a:ext cx="591940" cy="481707"/>
            <a:chOff x="1707517" y="1467106"/>
            <a:chExt cx="591940" cy="481707"/>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7" name="TextBox 16"/>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3332471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836613"/>
          </a:xfrm>
        </p:spPr>
        <p:txBody>
          <a:bodyPr/>
          <a:lstStyle/>
          <a:p>
            <a:r>
              <a:rPr lang="es-ES" b="1" dirty="0" err="1"/>
              <a:t>Hands</a:t>
            </a:r>
            <a:r>
              <a:rPr lang="es-ES" dirty="0" err="1"/>
              <a:t>-</a:t>
            </a:r>
            <a:r>
              <a:rPr lang="es-ES" b="1" dirty="0" err="1"/>
              <a:t>on</a:t>
            </a:r>
            <a:r>
              <a:rPr lang="es-ES" dirty="0"/>
              <a:t> </a:t>
            </a:r>
            <a:r>
              <a:rPr lang="es-ES" dirty="0" err="1"/>
              <a:t>to</a:t>
            </a:r>
            <a:r>
              <a:rPr lang="es-ES" dirty="0"/>
              <a:t> </a:t>
            </a:r>
            <a:r>
              <a:rPr lang="es-ES" dirty="0" err="1"/>
              <a:t>Contradirectional</a:t>
            </a:r>
            <a:r>
              <a:rPr lang="es-ES" dirty="0"/>
              <a:t> test</a:t>
            </a:r>
          </a:p>
        </p:txBody>
      </p:sp>
      <p:sp>
        <p:nvSpPr>
          <p:cNvPr id="4" name="Content Placeholder 3"/>
          <p:cNvSpPr>
            <a:spLocks noGrp="1"/>
          </p:cNvSpPr>
          <p:nvPr>
            <p:ph idx="1"/>
          </p:nvPr>
        </p:nvSpPr>
        <p:spPr>
          <a:xfrm>
            <a:off x="661554" y="4247683"/>
            <a:ext cx="8242810" cy="2260693"/>
          </a:xfrm>
        </p:spPr>
        <p:txBody>
          <a:bodyPr/>
          <a:lstStyle/>
          <a:p>
            <a:pPr marL="0" indent="0">
              <a:buNone/>
            </a:pPr>
            <a:r>
              <a:rPr lang="en-US" dirty="0"/>
              <a:t>The testing scenario is a </a:t>
            </a:r>
            <a:r>
              <a:rPr lang="en-US" dirty="0" err="1"/>
              <a:t>contradirectional</a:t>
            </a:r>
            <a:r>
              <a:rPr lang="en-US" dirty="0"/>
              <a:t> network connection. Endpoints are identical (subordinated endpoints). The units measure</a:t>
            </a:r>
            <a:r>
              <a:rPr lang="en-US" b="1" dirty="0"/>
              <a:t> One-way Delay</a:t>
            </a:r>
            <a:r>
              <a:rPr lang="en-US" dirty="0"/>
              <a:t> but other tests are possible:</a:t>
            </a:r>
          </a:p>
          <a:p>
            <a:pPr lvl="1"/>
            <a:r>
              <a:rPr lang="en-US" dirty="0"/>
              <a:t>Measuring Frequency and Frequency Offset</a:t>
            </a:r>
          </a:p>
          <a:p>
            <a:pPr lvl="1"/>
            <a:r>
              <a:rPr lang="en-US" dirty="0"/>
              <a:t>Running BER and Performance Tests</a:t>
            </a:r>
          </a:p>
          <a:p>
            <a:pPr lvl="1"/>
            <a:r>
              <a:rPr lang="en-US" dirty="0"/>
              <a:t>Event Generation and Analysis</a:t>
            </a:r>
          </a:p>
          <a:p>
            <a:pPr lvl="1"/>
            <a:r>
              <a:rPr lang="en-US" dirty="0"/>
              <a:t>Round trip delay measurement</a:t>
            </a:r>
          </a:p>
        </p:txBody>
      </p:sp>
      <p:pic>
        <p:nvPicPr>
          <p:cNvPr id="9" name="Picture 8"/>
          <p:cNvPicPr>
            <a:picLocks noChangeAspect="1"/>
          </p:cNvPicPr>
          <p:nvPr/>
        </p:nvPicPr>
        <p:blipFill>
          <a:blip r:embed="rId2"/>
          <a:stretch>
            <a:fillRect/>
          </a:stretch>
        </p:blipFill>
        <p:spPr>
          <a:xfrm>
            <a:off x="76371" y="2563453"/>
            <a:ext cx="1743284" cy="1175703"/>
          </a:xfrm>
          <a:prstGeom prst="rect">
            <a:avLst/>
          </a:prstGeom>
        </p:spPr>
      </p:pic>
      <p:grpSp>
        <p:nvGrpSpPr>
          <p:cNvPr id="28" name="Group 27"/>
          <p:cNvGrpSpPr/>
          <p:nvPr/>
        </p:nvGrpSpPr>
        <p:grpSpPr>
          <a:xfrm>
            <a:off x="449131" y="1992357"/>
            <a:ext cx="388981" cy="743508"/>
            <a:chOff x="183396" y="1735034"/>
            <a:chExt cx="388981" cy="743508"/>
          </a:xfrm>
        </p:grpSpPr>
        <p:pic>
          <p:nvPicPr>
            <p:cNvPr id="11" name="Picture 10"/>
            <p:cNvPicPr>
              <a:picLocks noChangeAspect="1"/>
            </p:cNvPicPr>
            <p:nvPr/>
          </p:nvPicPr>
          <p:blipFill>
            <a:blip r:embed="rId3"/>
            <a:stretch>
              <a:fillRect/>
            </a:stretch>
          </p:blipFill>
          <p:spPr>
            <a:xfrm>
              <a:off x="183396" y="1735034"/>
              <a:ext cx="388981" cy="328056"/>
            </a:xfrm>
            <a:prstGeom prst="rect">
              <a:avLst/>
            </a:prstGeom>
          </p:spPr>
        </p:pic>
        <p:cxnSp>
          <p:nvCxnSpPr>
            <p:cNvPr id="13" name="Straight Arrow Connector 12"/>
            <p:cNvCxnSpPr/>
            <p:nvPr/>
          </p:nvCxnSpPr>
          <p:spPr bwMode="auto">
            <a:xfrm>
              <a:off x="377888" y="2017705"/>
              <a:ext cx="0" cy="46083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grpSp>
        <p:nvGrpSpPr>
          <p:cNvPr id="20" name="Group 19"/>
          <p:cNvGrpSpPr/>
          <p:nvPr/>
        </p:nvGrpSpPr>
        <p:grpSpPr>
          <a:xfrm rot="20639509">
            <a:off x="5745171" y="943985"/>
            <a:ext cx="1219675" cy="1190311"/>
            <a:chOff x="3759849" y="1225555"/>
            <a:chExt cx="1213171" cy="1190311"/>
          </a:xfrm>
        </p:grpSpPr>
        <p:sp>
          <p:nvSpPr>
            <p:cNvPr id="21" name="object 898"/>
            <p:cNvSpPr/>
            <p:nvPr/>
          </p:nvSpPr>
          <p:spPr>
            <a:xfrm>
              <a:off x="3759849" y="1225555"/>
              <a:ext cx="538868" cy="541913"/>
            </a:xfrm>
            <a:prstGeom prst="rect">
              <a:avLst/>
            </a:prstGeom>
            <a:blipFill>
              <a:blip r:embed="rId4" cstate="print"/>
              <a:stretch>
                <a:fillRect/>
              </a:stretch>
            </a:blipFill>
          </p:spPr>
          <p:txBody>
            <a:bodyPr wrap="square" lIns="0" tIns="0" rIns="0" bIns="0" rtlCol="0"/>
            <a:lstStyle/>
            <a:p>
              <a:endParaRPr/>
            </a:p>
          </p:txBody>
        </p:sp>
        <p:sp>
          <p:nvSpPr>
            <p:cNvPr id="22" name="object 899"/>
            <p:cNvSpPr/>
            <p:nvPr/>
          </p:nvSpPr>
          <p:spPr>
            <a:xfrm>
              <a:off x="4279601" y="1717112"/>
              <a:ext cx="171450" cy="171450"/>
            </a:xfrm>
            <a:prstGeom prst="rect">
              <a:avLst/>
            </a:prstGeom>
            <a:blipFill>
              <a:blip r:embed="rId5" cstate="print"/>
              <a:stretch>
                <a:fillRect/>
              </a:stretch>
            </a:blipFill>
          </p:spPr>
          <p:txBody>
            <a:bodyPr wrap="square" lIns="0" tIns="0" rIns="0" bIns="0" rtlCol="0"/>
            <a:lstStyle/>
            <a:p>
              <a:endParaRPr/>
            </a:p>
          </p:txBody>
        </p:sp>
        <p:sp>
          <p:nvSpPr>
            <p:cNvPr id="23"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24"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pic>
        <p:nvPicPr>
          <p:cNvPr id="15" name="Picture 14"/>
          <p:cNvPicPr>
            <a:picLocks noChangeAspect="1"/>
          </p:cNvPicPr>
          <p:nvPr/>
        </p:nvPicPr>
        <p:blipFill>
          <a:blip r:embed="rId6"/>
          <a:stretch>
            <a:fillRect/>
          </a:stretch>
        </p:blipFill>
        <p:spPr>
          <a:xfrm>
            <a:off x="2259938" y="2611485"/>
            <a:ext cx="1409068" cy="1093496"/>
          </a:xfrm>
          <a:prstGeom prst="rect">
            <a:avLst/>
          </a:prstGeom>
        </p:spPr>
      </p:pic>
      <p:cxnSp>
        <p:nvCxnSpPr>
          <p:cNvPr id="30" name="Straight Arrow Connector 29"/>
          <p:cNvCxnSpPr/>
          <p:nvPr/>
        </p:nvCxnSpPr>
        <p:spPr bwMode="auto">
          <a:xfrm flipV="1">
            <a:off x="1574324" y="3136894"/>
            <a:ext cx="740906" cy="21339"/>
          </a:xfrm>
          <a:prstGeom prst="straightConnector1">
            <a:avLst/>
          </a:prstGeom>
          <a:solidFill>
            <a:srgbClr val="00B8FF"/>
          </a:solidFill>
          <a:ln w="38100" cap="flat" cmpd="sng" algn="ctr">
            <a:solidFill>
              <a:srgbClr val="FFC000"/>
            </a:solidFill>
            <a:prstDash val="solid"/>
            <a:round/>
            <a:headEnd type="triangle"/>
            <a:tailEnd type="triangle"/>
          </a:ln>
          <a:effectLst/>
        </p:spPr>
      </p:cxnSp>
      <p:pic>
        <p:nvPicPr>
          <p:cNvPr id="7" name="Picture 6"/>
          <p:cNvPicPr>
            <a:picLocks noChangeAspect="1"/>
          </p:cNvPicPr>
          <p:nvPr/>
        </p:nvPicPr>
        <p:blipFill>
          <a:blip r:embed="rId7"/>
          <a:stretch>
            <a:fillRect/>
          </a:stretch>
        </p:blipFill>
        <p:spPr>
          <a:xfrm>
            <a:off x="3784051" y="2343609"/>
            <a:ext cx="1645713" cy="1143000"/>
          </a:xfrm>
          <a:prstGeom prst="rect">
            <a:avLst/>
          </a:prstGeom>
        </p:spPr>
      </p:pic>
      <p:cxnSp>
        <p:nvCxnSpPr>
          <p:cNvPr id="31" name="Straight Arrow Connector 30"/>
          <p:cNvCxnSpPr/>
          <p:nvPr/>
        </p:nvCxnSpPr>
        <p:spPr bwMode="auto">
          <a:xfrm>
            <a:off x="3387554" y="3073978"/>
            <a:ext cx="463494" cy="0"/>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sp>
        <p:nvSpPr>
          <p:cNvPr id="34" name="Rectangle 4"/>
          <p:cNvSpPr>
            <a:spLocks noChangeArrowheads="1"/>
          </p:cNvSpPr>
          <p:nvPr/>
        </p:nvSpPr>
        <p:spPr bwMode="auto">
          <a:xfrm>
            <a:off x="2109510" y="3644692"/>
            <a:ext cx="152204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600" dirty="0">
                <a:solidFill>
                  <a:schemeClr val="accent6">
                    <a:lumMod val="75000"/>
                  </a:schemeClr>
                </a:solidFill>
              </a:rPr>
              <a:t>MUX / Router</a:t>
            </a:r>
          </a:p>
        </p:txBody>
      </p:sp>
      <p:pic>
        <p:nvPicPr>
          <p:cNvPr id="41" name="Picture 40"/>
          <p:cNvPicPr>
            <a:picLocks noChangeAspect="1"/>
          </p:cNvPicPr>
          <p:nvPr/>
        </p:nvPicPr>
        <p:blipFill>
          <a:blip r:embed="rId2"/>
          <a:stretch>
            <a:fillRect/>
          </a:stretch>
        </p:blipFill>
        <p:spPr>
          <a:xfrm>
            <a:off x="7288150" y="2477161"/>
            <a:ext cx="1743284" cy="1175703"/>
          </a:xfrm>
          <a:prstGeom prst="rect">
            <a:avLst/>
          </a:prstGeom>
        </p:spPr>
      </p:pic>
      <p:grpSp>
        <p:nvGrpSpPr>
          <p:cNvPr id="42" name="Group 41"/>
          <p:cNvGrpSpPr/>
          <p:nvPr/>
        </p:nvGrpSpPr>
        <p:grpSpPr>
          <a:xfrm>
            <a:off x="8193035" y="1919647"/>
            <a:ext cx="388981" cy="743508"/>
            <a:chOff x="183396" y="1735034"/>
            <a:chExt cx="388981" cy="743508"/>
          </a:xfrm>
        </p:grpSpPr>
        <p:pic>
          <p:nvPicPr>
            <p:cNvPr id="43" name="Picture 42"/>
            <p:cNvPicPr>
              <a:picLocks noChangeAspect="1"/>
            </p:cNvPicPr>
            <p:nvPr/>
          </p:nvPicPr>
          <p:blipFill>
            <a:blip r:embed="rId3"/>
            <a:stretch>
              <a:fillRect/>
            </a:stretch>
          </p:blipFill>
          <p:spPr>
            <a:xfrm>
              <a:off x="183396" y="1735034"/>
              <a:ext cx="388981" cy="328056"/>
            </a:xfrm>
            <a:prstGeom prst="rect">
              <a:avLst/>
            </a:prstGeom>
          </p:spPr>
        </p:pic>
        <p:cxnSp>
          <p:nvCxnSpPr>
            <p:cNvPr id="44" name="Straight Arrow Connector 43"/>
            <p:cNvCxnSpPr/>
            <p:nvPr/>
          </p:nvCxnSpPr>
          <p:spPr bwMode="auto">
            <a:xfrm>
              <a:off x="377888" y="2017705"/>
              <a:ext cx="0" cy="46083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sp>
        <p:nvSpPr>
          <p:cNvPr id="45" name="Rectangle 4"/>
          <p:cNvSpPr>
            <a:spLocks noChangeArrowheads="1"/>
          </p:cNvSpPr>
          <p:nvPr/>
        </p:nvSpPr>
        <p:spPr bwMode="auto">
          <a:xfrm>
            <a:off x="7885331" y="1650383"/>
            <a:ext cx="890410"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600" dirty="0">
                <a:solidFill>
                  <a:schemeClr val="accent6">
                    <a:lumMod val="75000"/>
                  </a:schemeClr>
                </a:solidFill>
              </a:rPr>
              <a:t>GNSS</a:t>
            </a:r>
            <a:endParaRPr lang="es-ES" altLang="en-US" sz="1600" dirty="0">
              <a:solidFill>
                <a:schemeClr val="accent6">
                  <a:lumMod val="75000"/>
                </a:schemeClr>
              </a:solidFill>
            </a:endParaRPr>
          </a:p>
        </p:txBody>
      </p:sp>
      <p:pic>
        <p:nvPicPr>
          <p:cNvPr id="46" name="Picture 45"/>
          <p:cNvPicPr>
            <a:picLocks noChangeAspect="1"/>
          </p:cNvPicPr>
          <p:nvPr/>
        </p:nvPicPr>
        <p:blipFill>
          <a:blip r:embed="rId6"/>
          <a:stretch>
            <a:fillRect/>
          </a:stretch>
        </p:blipFill>
        <p:spPr>
          <a:xfrm>
            <a:off x="5654705" y="2515208"/>
            <a:ext cx="1409068" cy="1093496"/>
          </a:xfrm>
          <a:prstGeom prst="rect">
            <a:avLst/>
          </a:prstGeom>
        </p:spPr>
      </p:pic>
      <p:cxnSp>
        <p:nvCxnSpPr>
          <p:cNvPr id="54" name="Straight Arrow Connector 53"/>
          <p:cNvCxnSpPr>
            <a:cxnSpLocks/>
          </p:cNvCxnSpPr>
          <p:nvPr/>
        </p:nvCxnSpPr>
        <p:spPr bwMode="auto">
          <a:xfrm flipV="1">
            <a:off x="6784095" y="3073977"/>
            <a:ext cx="724818" cy="1"/>
          </a:xfrm>
          <a:prstGeom prst="straightConnector1">
            <a:avLst/>
          </a:prstGeom>
          <a:solidFill>
            <a:srgbClr val="00B8FF"/>
          </a:solidFill>
          <a:ln w="38100" cap="flat" cmpd="sng" algn="ctr">
            <a:solidFill>
              <a:srgbClr val="FFC000"/>
            </a:solidFill>
            <a:prstDash val="solid"/>
            <a:round/>
            <a:headEnd type="triangle"/>
            <a:tailEnd type="triangle"/>
          </a:ln>
          <a:effectLst/>
        </p:spPr>
      </p:cxnSp>
      <p:cxnSp>
        <p:nvCxnSpPr>
          <p:cNvPr id="55" name="Straight Arrow Connector 54"/>
          <p:cNvCxnSpPr/>
          <p:nvPr/>
        </p:nvCxnSpPr>
        <p:spPr bwMode="auto">
          <a:xfrm>
            <a:off x="5247722" y="3057910"/>
            <a:ext cx="463494" cy="0"/>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grpSp>
        <p:nvGrpSpPr>
          <p:cNvPr id="56" name="Group 55"/>
          <p:cNvGrpSpPr/>
          <p:nvPr/>
        </p:nvGrpSpPr>
        <p:grpSpPr>
          <a:xfrm rot="20639509" flipH="1">
            <a:off x="3016368" y="1131465"/>
            <a:ext cx="1364684" cy="1190311"/>
            <a:chOff x="3759849" y="1225555"/>
            <a:chExt cx="1213171" cy="1190311"/>
          </a:xfrm>
        </p:grpSpPr>
        <p:sp>
          <p:nvSpPr>
            <p:cNvPr id="57" name="object 898"/>
            <p:cNvSpPr/>
            <p:nvPr/>
          </p:nvSpPr>
          <p:spPr>
            <a:xfrm>
              <a:off x="3759849" y="1225555"/>
              <a:ext cx="538868" cy="541913"/>
            </a:xfrm>
            <a:prstGeom prst="rect">
              <a:avLst/>
            </a:prstGeom>
            <a:blipFill>
              <a:blip r:embed="rId4" cstate="print"/>
              <a:stretch>
                <a:fillRect/>
              </a:stretch>
            </a:blipFill>
          </p:spPr>
          <p:txBody>
            <a:bodyPr wrap="square" lIns="0" tIns="0" rIns="0" bIns="0" rtlCol="0"/>
            <a:lstStyle/>
            <a:p>
              <a:endParaRPr/>
            </a:p>
          </p:txBody>
        </p:sp>
        <p:sp>
          <p:nvSpPr>
            <p:cNvPr id="58" name="object 899"/>
            <p:cNvSpPr/>
            <p:nvPr/>
          </p:nvSpPr>
          <p:spPr>
            <a:xfrm>
              <a:off x="4279601" y="1717112"/>
              <a:ext cx="171450" cy="171450"/>
            </a:xfrm>
            <a:prstGeom prst="rect">
              <a:avLst/>
            </a:prstGeom>
            <a:blipFill>
              <a:blip r:embed="rId5" cstate="print"/>
              <a:stretch>
                <a:fillRect/>
              </a:stretch>
            </a:blipFill>
          </p:spPr>
          <p:txBody>
            <a:bodyPr wrap="square" lIns="0" tIns="0" rIns="0" bIns="0" rtlCol="0"/>
            <a:lstStyle/>
            <a:p>
              <a:endParaRPr/>
            </a:p>
          </p:txBody>
        </p:sp>
        <p:sp>
          <p:nvSpPr>
            <p:cNvPr id="59"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60"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sp>
        <p:nvSpPr>
          <p:cNvPr id="62" name="Rectangle 4"/>
          <p:cNvSpPr>
            <a:spLocks noChangeArrowheads="1"/>
          </p:cNvSpPr>
          <p:nvPr/>
        </p:nvSpPr>
        <p:spPr bwMode="auto">
          <a:xfrm>
            <a:off x="467062" y="3644692"/>
            <a:ext cx="1040122"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Generation</a:t>
            </a:r>
            <a:br>
              <a:rPr lang="en-US" sz="1400" dirty="0">
                <a:solidFill>
                  <a:schemeClr val="accent6">
                    <a:lumMod val="75000"/>
                  </a:schemeClr>
                </a:solidFill>
              </a:rPr>
            </a:br>
            <a:r>
              <a:rPr lang="en-US" sz="1400" dirty="0">
                <a:solidFill>
                  <a:schemeClr val="accent6">
                    <a:lumMod val="75000"/>
                  </a:schemeClr>
                </a:solidFill>
              </a:rPr>
              <a:t>Analysis</a:t>
            </a:r>
            <a:endParaRPr lang="en-US" sz="1600" dirty="0">
              <a:solidFill>
                <a:schemeClr val="accent6">
                  <a:lumMod val="75000"/>
                </a:schemeClr>
              </a:solidFill>
            </a:endParaRPr>
          </a:p>
        </p:txBody>
      </p:sp>
      <p:sp>
        <p:nvSpPr>
          <p:cNvPr id="64" name="Rectangle 4"/>
          <p:cNvSpPr>
            <a:spLocks noChangeArrowheads="1"/>
          </p:cNvSpPr>
          <p:nvPr/>
        </p:nvSpPr>
        <p:spPr bwMode="auto">
          <a:xfrm>
            <a:off x="375910" y="2919326"/>
            <a:ext cx="1119229"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altLang="en-US" sz="3200" b="1" dirty="0">
                <a:solidFill>
                  <a:schemeClr val="bg1"/>
                </a:solidFill>
              </a:rPr>
              <a:t>S</a:t>
            </a:r>
            <a:endParaRPr lang="es-ES" altLang="en-US" sz="1600" b="1" dirty="0">
              <a:solidFill>
                <a:schemeClr val="bg1"/>
              </a:solidFill>
            </a:endParaRPr>
          </a:p>
        </p:txBody>
      </p:sp>
      <p:sp>
        <p:nvSpPr>
          <p:cNvPr id="65" name="Rectangle 4"/>
          <p:cNvSpPr>
            <a:spLocks noChangeArrowheads="1"/>
          </p:cNvSpPr>
          <p:nvPr/>
        </p:nvSpPr>
        <p:spPr bwMode="auto">
          <a:xfrm>
            <a:off x="7577307" y="2856315"/>
            <a:ext cx="1119229"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altLang="en-US" sz="3200" b="1" dirty="0">
                <a:solidFill>
                  <a:schemeClr val="bg1"/>
                </a:solidFill>
              </a:rPr>
              <a:t>S</a:t>
            </a:r>
            <a:endParaRPr lang="es-ES" altLang="en-US" sz="1600" b="1" dirty="0">
              <a:solidFill>
                <a:schemeClr val="bg1"/>
              </a:solidFill>
            </a:endParaRPr>
          </a:p>
        </p:txBody>
      </p:sp>
      <p:sp>
        <p:nvSpPr>
          <p:cNvPr id="2" name="Rectangle 4">
            <a:extLst>
              <a:ext uri="{FF2B5EF4-FFF2-40B4-BE49-F238E27FC236}">
                <a16:creationId xmlns:a16="http://schemas.microsoft.com/office/drawing/2014/main" id="{36AF0154-7D54-7AEB-B817-BC87A154811C}"/>
              </a:ext>
            </a:extLst>
          </p:cNvPr>
          <p:cNvSpPr>
            <a:spLocks noChangeArrowheads="1"/>
          </p:cNvSpPr>
          <p:nvPr/>
        </p:nvSpPr>
        <p:spPr bwMode="auto">
          <a:xfrm>
            <a:off x="5474996" y="3656329"/>
            <a:ext cx="152204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600" dirty="0">
                <a:solidFill>
                  <a:schemeClr val="accent6">
                    <a:lumMod val="75000"/>
                  </a:schemeClr>
                </a:solidFill>
              </a:rPr>
              <a:t>MUX / Router</a:t>
            </a:r>
          </a:p>
        </p:txBody>
      </p:sp>
      <p:sp>
        <p:nvSpPr>
          <p:cNvPr id="6" name="Rectangle 4">
            <a:extLst>
              <a:ext uri="{FF2B5EF4-FFF2-40B4-BE49-F238E27FC236}">
                <a16:creationId xmlns:a16="http://schemas.microsoft.com/office/drawing/2014/main" id="{2CE5300B-CF04-0B1E-6A85-D8AF6BB3DBBB}"/>
              </a:ext>
            </a:extLst>
          </p:cNvPr>
          <p:cNvSpPr>
            <a:spLocks noChangeArrowheads="1"/>
          </p:cNvSpPr>
          <p:nvPr/>
        </p:nvSpPr>
        <p:spPr bwMode="auto">
          <a:xfrm>
            <a:off x="231247" y="1767629"/>
            <a:ext cx="8636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600" dirty="0">
                <a:solidFill>
                  <a:schemeClr val="accent6">
                    <a:lumMod val="75000"/>
                  </a:schemeClr>
                </a:solidFill>
              </a:rPr>
              <a:t>GNSS</a:t>
            </a:r>
            <a:endParaRPr lang="es-ES" altLang="en-US" sz="1600" dirty="0">
              <a:solidFill>
                <a:schemeClr val="accent6">
                  <a:lumMod val="75000"/>
                </a:schemeClr>
              </a:solidFill>
            </a:endParaRPr>
          </a:p>
        </p:txBody>
      </p:sp>
      <p:sp>
        <p:nvSpPr>
          <p:cNvPr id="8" name="Rectangle 4">
            <a:extLst>
              <a:ext uri="{FF2B5EF4-FFF2-40B4-BE49-F238E27FC236}">
                <a16:creationId xmlns:a16="http://schemas.microsoft.com/office/drawing/2014/main" id="{A8D8EFB7-0BC8-6DB1-A801-60396046A0E2}"/>
              </a:ext>
            </a:extLst>
          </p:cNvPr>
          <p:cNvSpPr>
            <a:spLocks noChangeArrowheads="1"/>
          </p:cNvSpPr>
          <p:nvPr/>
        </p:nvSpPr>
        <p:spPr bwMode="auto">
          <a:xfrm>
            <a:off x="1524051" y="2229982"/>
            <a:ext cx="854064" cy="495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64 kb/s</a:t>
            </a:r>
          </a:p>
          <a:p>
            <a:pPr algn="ctr" eaLnBrk="1" hangingPunct="1">
              <a:lnSpc>
                <a:spcPct val="100000"/>
              </a:lnSpc>
              <a:spcBef>
                <a:spcPts val="450"/>
              </a:spcBef>
              <a:spcAft>
                <a:spcPct val="0"/>
              </a:spcAft>
              <a:buClrTx/>
              <a:buFontTx/>
              <a:buNone/>
            </a:pPr>
            <a:r>
              <a:rPr lang="en-US" sz="1400" dirty="0" err="1">
                <a:solidFill>
                  <a:schemeClr val="accent6">
                    <a:lumMod val="75000"/>
                  </a:schemeClr>
                </a:solidFill>
              </a:rPr>
              <a:t>contradir</a:t>
            </a:r>
            <a:endParaRPr lang="en-US" sz="1600" dirty="0">
              <a:solidFill>
                <a:schemeClr val="accent6">
                  <a:lumMod val="75000"/>
                </a:schemeClr>
              </a:solidFill>
            </a:endParaRPr>
          </a:p>
        </p:txBody>
      </p:sp>
      <p:sp>
        <p:nvSpPr>
          <p:cNvPr id="10" name="Rectangle 4">
            <a:extLst>
              <a:ext uri="{FF2B5EF4-FFF2-40B4-BE49-F238E27FC236}">
                <a16:creationId xmlns:a16="http://schemas.microsoft.com/office/drawing/2014/main" id="{B6B54BBD-986D-CA89-9675-E3280E664F8C}"/>
              </a:ext>
            </a:extLst>
          </p:cNvPr>
          <p:cNvSpPr>
            <a:spLocks noChangeArrowheads="1"/>
          </p:cNvSpPr>
          <p:nvPr/>
        </p:nvSpPr>
        <p:spPr bwMode="auto">
          <a:xfrm>
            <a:off x="7656945" y="3582270"/>
            <a:ext cx="1040122"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Generation</a:t>
            </a:r>
            <a:br>
              <a:rPr lang="en-US" sz="1400" dirty="0">
                <a:solidFill>
                  <a:schemeClr val="accent6">
                    <a:lumMod val="75000"/>
                  </a:schemeClr>
                </a:solidFill>
              </a:rPr>
            </a:br>
            <a:r>
              <a:rPr lang="en-US" sz="1400" dirty="0">
                <a:solidFill>
                  <a:schemeClr val="accent6">
                    <a:lumMod val="75000"/>
                  </a:schemeClr>
                </a:solidFill>
              </a:rPr>
              <a:t>Analysis</a:t>
            </a:r>
            <a:endParaRPr lang="en-US" sz="1600" dirty="0">
              <a:solidFill>
                <a:schemeClr val="accent6">
                  <a:lumMod val="75000"/>
                </a:schemeClr>
              </a:solidFill>
            </a:endParaRPr>
          </a:p>
        </p:txBody>
      </p:sp>
      <p:sp>
        <p:nvSpPr>
          <p:cNvPr id="16" name="Rectangle 4">
            <a:extLst>
              <a:ext uri="{FF2B5EF4-FFF2-40B4-BE49-F238E27FC236}">
                <a16:creationId xmlns:a16="http://schemas.microsoft.com/office/drawing/2014/main" id="{B578873E-1A69-20A8-E69C-7FDD558BB3D5}"/>
              </a:ext>
            </a:extLst>
          </p:cNvPr>
          <p:cNvSpPr>
            <a:spLocks noChangeArrowheads="1"/>
          </p:cNvSpPr>
          <p:nvPr/>
        </p:nvSpPr>
        <p:spPr bwMode="auto">
          <a:xfrm>
            <a:off x="6733985" y="2140007"/>
            <a:ext cx="854064" cy="495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64 kb/s</a:t>
            </a:r>
          </a:p>
          <a:p>
            <a:pPr algn="ctr" eaLnBrk="1" hangingPunct="1">
              <a:lnSpc>
                <a:spcPct val="100000"/>
              </a:lnSpc>
              <a:spcBef>
                <a:spcPts val="450"/>
              </a:spcBef>
              <a:spcAft>
                <a:spcPct val="0"/>
              </a:spcAft>
              <a:buClrTx/>
              <a:buFontTx/>
              <a:buNone/>
            </a:pPr>
            <a:r>
              <a:rPr lang="en-US" sz="1400" dirty="0" err="1">
                <a:solidFill>
                  <a:schemeClr val="accent6">
                    <a:lumMod val="75000"/>
                  </a:schemeClr>
                </a:solidFill>
              </a:rPr>
              <a:t>contradir</a:t>
            </a:r>
            <a:endParaRPr lang="en-US" sz="1600" dirty="0">
              <a:solidFill>
                <a:schemeClr val="accent6">
                  <a:lumMod val="75000"/>
                </a:schemeClr>
              </a:solidFill>
            </a:endParaRPr>
          </a:p>
        </p:txBody>
      </p:sp>
    </p:spTree>
    <p:extLst>
      <p:ext uri="{BB962C8B-B14F-4D97-AF65-F5344CB8AC3E}">
        <p14:creationId xmlns:p14="http://schemas.microsoft.com/office/powerpoint/2010/main" val="455561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1EE7A878-B4CD-0D65-33C8-59542DC49521}"/>
              </a:ext>
            </a:extLst>
          </p:cNvPr>
          <p:cNvPicPr>
            <a:picLocks noChangeAspect="1"/>
          </p:cNvPicPr>
          <p:nvPr/>
        </p:nvPicPr>
        <p:blipFill>
          <a:blip r:embed="rId2"/>
          <a:stretch>
            <a:fillRect/>
          </a:stretch>
        </p:blipFill>
        <p:spPr>
          <a:xfrm>
            <a:off x="4746985" y="1058037"/>
            <a:ext cx="4300762" cy="2594873"/>
          </a:xfrm>
          <a:prstGeom prst="rect">
            <a:avLst/>
          </a:prstGeom>
        </p:spPr>
      </p:pic>
      <p:pic>
        <p:nvPicPr>
          <p:cNvPr id="20" name="Imagen 19">
            <a:extLst>
              <a:ext uri="{FF2B5EF4-FFF2-40B4-BE49-F238E27FC236}">
                <a16:creationId xmlns:a16="http://schemas.microsoft.com/office/drawing/2014/main" id="{4AED05D0-8D6C-3268-41A8-94F1DC9637A0}"/>
              </a:ext>
            </a:extLst>
          </p:cNvPr>
          <p:cNvPicPr>
            <a:picLocks noChangeAspect="1"/>
          </p:cNvPicPr>
          <p:nvPr/>
        </p:nvPicPr>
        <p:blipFill>
          <a:blip r:embed="rId3"/>
          <a:stretch>
            <a:fillRect/>
          </a:stretch>
        </p:blipFill>
        <p:spPr>
          <a:xfrm>
            <a:off x="159730" y="1060759"/>
            <a:ext cx="4272559" cy="2572109"/>
          </a:xfrm>
          <a:prstGeom prst="rect">
            <a:avLst/>
          </a:prstGeom>
        </p:spPr>
      </p:pic>
      <p:sp>
        <p:nvSpPr>
          <p:cNvPr id="2" name="Content Placeholder 1"/>
          <p:cNvSpPr>
            <a:spLocks noGrp="1"/>
          </p:cNvSpPr>
          <p:nvPr>
            <p:ph idx="1"/>
          </p:nvPr>
        </p:nvSpPr>
        <p:spPr>
          <a:xfrm>
            <a:off x="394447" y="4149853"/>
            <a:ext cx="8169382" cy="1557549"/>
          </a:xfrm>
        </p:spPr>
        <p:txBody>
          <a:bodyPr/>
          <a:lstStyle/>
          <a:p>
            <a:pPr>
              <a:buFont typeface="+mj-lt"/>
              <a:buAutoNum type="arabicPeriod"/>
            </a:pPr>
            <a:r>
              <a:rPr lang="en-US" dirty="0"/>
              <a:t>Configure </a:t>
            </a:r>
            <a:r>
              <a:rPr lang="en-US" u="sng" dirty="0"/>
              <a:t>Home</a:t>
            </a:r>
            <a:r>
              <a:rPr lang="en-US" dirty="0"/>
              <a:t>  &gt; </a:t>
            </a:r>
            <a:r>
              <a:rPr lang="en-US" u="sng" dirty="0"/>
              <a:t>Config</a:t>
            </a:r>
            <a:r>
              <a:rPr lang="en-US" dirty="0"/>
              <a:t> &gt; </a:t>
            </a:r>
            <a:r>
              <a:rPr lang="en-US" u="sng" dirty="0"/>
              <a:t>Mode</a:t>
            </a:r>
            <a:r>
              <a:rPr lang="en-US" dirty="0"/>
              <a:t> := </a:t>
            </a:r>
            <a:r>
              <a:rPr lang="en-US" i="1" dirty="0"/>
              <a:t>G.703/E0</a:t>
            </a:r>
            <a:r>
              <a:rPr lang="en-US" dirty="0"/>
              <a:t> in both endpoints</a:t>
            </a:r>
            <a:endParaRPr lang="en-US" u="sng" dirty="0"/>
          </a:p>
          <a:p>
            <a:pPr>
              <a:buFont typeface="+mj-lt"/>
              <a:buAutoNum type="arabicPeriod"/>
            </a:pPr>
            <a:r>
              <a:rPr lang="en-US" dirty="0"/>
              <a:t>Configure </a:t>
            </a:r>
            <a:r>
              <a:rPr lang="en-US" u="sng" dirty="0"/>
              <a:t>Home</a:t>
            </a:r>
            <a:r>
              <a:rPr lang="en-US" dirty="0"/>
              <a:t> &gt; </a:t>
            </a:r>
            <a:r>
              <a:rPr lang="en-US" u="sng" dirty="0"/>
              <a:t>Config</a:t>
            </a:r>
            <a:r>
              <a:rPr lang="en-US" dirty="0"/>
              <a:t> &gt; </a:t>
            </a:r>
            <a:r>
              <a:rPr lang="en-US" u="sng" dirty="0"/>
              <a:t>G.703/E0</a:t>
            </a:r>
            <a:r>
              <a:rPr lang="en-US" dirty="0"/>
              <a:t> := </a:t>
            </a:r>
            <a:r>
              <a:rPr lang="en-US" i="1" dirty="0" err="1"/>
              <a:t>Contradirectional</a:t>
            </a:r>
            <a:r>
              <a:rPr lang="en-US" dirty="0"/>
              <a:t> in both endpoints</a:t>
            </a:r>
            <a:endParaRPr lang="en-US" i="1" dirty="0"/>
          </a:p>
          <a:p>
            <a:pPr marL="0" indent="0">
              <a:buNone/>
            </a:pPr>
            <a:endParaRPr lang="en-US" dirty="0"/>
          </a:p>
        </p:txBody>
      </p:sp>
      <p:sp>
        <p:nvSpPr>
          <p:cNvPr id="3" name="Title 2"/>
          <p:cNvSpPr>
            <a:spLocks noGrp="1"/>
          </p:cNvSpPr>
          <p:nvPr>
            <p:ph type="title" idx="4294967295"/>
          </p:nvPr>
        </p:nvSpPr>
        <p:spPr>
          <a:xfrm>
            <a:off x="0" y="0"/>
            <a:ext cx="9144000" cy="836613"/>
          </a:xfrm>
        </p:spPr>
        <p:txBody>
          <a:bodyPr/>
          <a:lstStyle/>
          <a:p>
            <a:r>
              <a:rPr lang="en-US" dirty="0"/>
              <a:t>Enable the </a:t>
            </a:r>
            <a:r>
              <a:rPr lang="en-US" b="1" dirty="0" err="1"/>
              <a:t>Contradirectional</a:t>
            </a:r>
            <a:r>
              <a:rPr lang="en-US" b="1" dirty="0"/>
              <a:t> </a:t>
            </a:r>
            <a:r>
              <a:rPr lang="en-US" dirty="0"/>
              <a:t>analysis</a:t>
            </a:r>
            <a:endParaRPr lang="es-ES" dirty="0"/>
          </a:p>
        </p:txBody>
      </p:sp>
      <p:grpSp>
        <p:nvGrpSpPr>
          <p:cNvPr id="25" name="Group 24"/>
          <p:cNvGrpSpPr/>
          <p:nvPr/>
        </p:nvGrpSpPr>
        <p:grpSpPr>
          <a:xfrm>
            <a:off x="1260419" y="1296437"/>
            <a:ext cx="591940" cy="481707"/>
            <a:chOff x="1707517" y="1467106"/>
            <a:chExt cx="591940" cy="481707"/>
          </a:xfrm>
        </p:grpSpPr>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7" name="TextBox 26"/>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10" name="Group 15"/>
          <p:cNvGrpSpPr/>
          <p:nvPr/>
        </p:nvGrpSpPr>
        <p:grpSpPr>
          <a:xfrm>
            <a:off x="6101729" y="2233093"/>
            <a:ext cx="591940" cy="481707"/>
            <a:chOff x="1707517" y="1467106"/>
            <a:chExt cx="591940" cy="481707"/>
          </a:xfrm>
        </p:grpSpPr>
        <p:pic>
          <p:nvPicPr>
            <p:cNvPr id="11"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2" name="TextBox 17"/>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13" name="Group 15">
            <a:extLst>
              <a:ext uri="{FF2B5EF4-FFF2-40B4-BE49-F238E27FC236}">
                <a16:creationId xmlns:a16="http://schemas.microsoft.com/office/drawing/2014/main" id="{B4D41AC9-82EF-9760-8821-B15D7B489BDF}"/>
              </a:ext>
            </a:extLst>
          </p:cNvPr>
          <p:cNvGrpSpPr/>
          <p:nvPr/>
        </p:nvGrpSpPr>
        <p:grpSpPr>
          <a:xfrm>
            <a:off x="5874860" y="1234272"/>
            <a:ext cx="591940" cy="481707"/>
            <a:chOff x="1707517" y="1467106"/>
            <a:chExt cx="591940" cy="481707"/>
          </a:xfrm>
        </p:grpSpPr>
        <p:pic>
          <p:nvPicPr>
            <p:cNvPr id="14" name="Picture 16">
              <a:extLst>
                <a:ext uri="{FF2B5EF4-FFF2-40B4-BE49-F238E27FC236}">
                  <a16:creationId xmlns:a16="http://schemas.microsoft.com/office/drawing/2014/main" id="{F760DF55-767F-0BEA-62B6-E4DDA3D558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7">
              <a:extLst>
                <a:ext uri="{FF2B5EF4-FFF2-40B4-BE49-F238E27FC236}">
                  <a16:creationId xmlns:a16="http://schemas.microsoft.com/office/drawing/2014/main" id="{08F161E4-A8AF-CDF0-1225-BA19CBA02308}"/>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21" name="Group 24">
            <a:extLst>
              <a:ext uri="{FF2B5EF4-FFF2-40B4-BE49-F238E27FC236}">
                <a16:creationId xmlns:a16="http://schemas.microsoft.com/office/drawing/2014/main" id="{39877AA8-FBB4-308F-03FC-B6B27A5D1B80}"/>
              </a:ext>
            </a:extLst>
          </p:cNvPr>
          <p:cNvGrpSpPr/>
          <p:nvPr/>
        </p:nvGrpSpPr>
        <p:grpSpPr>
          <a:xfrm>
            <a:off x="1464333" y="3199193"/>
            <a:ext cx="591940" cy="481707"/>
            <a:chOff x="1707517" y="1467106"/>
            <a:chExt cx="591940" cy="481707"/>
          </a:xfrm>
        </p:grpSpPr>
        <p:pic>
          <p:nvPicPr>
            <p:cNvPr id="22" name="Picture 25">
              <a:extLst>
                <a:ext uri="{FF2B5EF4-FFF2-40B4-BE49-F238E27FC236}">
                  <a16:creationId xmlns:a16="http://schemas.microsoft.com/office/drawing/2014/main" id="{DC3A29C8-7F2A-B432-199F-C2B319824B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3" name="TextBox 26">
              <a:extLst>
                <a:ext uri="{FF2B5EF4-FFF2-40B4-BE49-F238E27FC236}">
                  <a16:creationId xmlns:a16="http://schemas.microsoft.com/office/drawing/2014/main" id="{F9F589C0-DE88-3B3F-B4BA-0062B10C2D58}"/>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265934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6CE9E1-9E6F-C443-3670-466B36E50563}"/>
              </a:ext>
            </a:extLst>
          </p:cNvPr>
          <p:cNvPicPr>
            <a:picLocks noChangeAspect="1"/>
          </p:cNvPicPr>
          <p:nvPr/>
        </p:nvPicPr>
        <p:blipFill>
          <a:blip r:embed="rId2"/>
          <a:stretch>
            <a:fillRect/>
          </a:stretch>
        </p:blipFill>
        <p:spPr>
          <a:xfrm>
            <a:off x="4662764" y="1582836"/>
            <a:ext cx="4300686" cy="2572876"/>
          </a:xfrm>
          <a:prstGeom prst="rect">
            <a:avLst/>
          </a:prstGeom>
        </p:spPr>
      </p:pic>
      <p:pic>
        <p:nvPicPr>
          <p:cNvPr id="7" name="Picture 6">
            <a:extLst>
              <a:ext uri="{FF2B5EF4-FFF2-40B4-BE49-F238E27FC236}">
                <a16:creationId xmlns:a16="http://schemas.microsoft.com/office/drawing/2014/main" id="{B4B7E7A3-EF80-3679-A555-8815F391374D}"/>
              </a:ext>
            </a:extLst>
          </p:cNvPr>
          <p:cNvPicPr>
            <a:picLocks noChangeAspect="1"/>
          </p:cNvPicPr>
          <p:nvPr/>
        </p:nvPicPr>
        <p:blipFill>
          <a:blip r:embed="rId3"/>
          <a:stretch>
            <a:fillRect/>
          </a:stretch>
        </p:blipFill>
        <p:spPr>
          <a:xfrm>
            <a:off x="182323" y="1582836"/>
            <a:ext cx="4298915" cy="2572876"/>
          </a:xfrm>
          <a:prstGeom prst="rect">
            <a:avLst/>
          </a:prstGeom>
        </p:spPr>
      </p:pic>
      <p:sp>
        <p:nvSpPr>
          <p:cNvPr id="2" name="Content Placeholder 1"/>
          <p:cNvSpPr>
            <a:spLocks noGrp="1"/>
          </p:cNvSpPr>
          <p:nvPr>
            <p:ph idx="1"/>
          </p:nvPr>
        </p:nvSpPr>
        <p:spPr>
          <a:xfrm>
            <a:off x="394447" y="4623986"/>
            <a:ext cx="8169382" cy="1271088"/>
          </a:xfrm>
        </p:spPr>
        <p:txBody>
          <a:bodyPr/>
          <a:lstStyle/>
          <a:p>
            <a:pPr>
              <a:buFont typeface="+mj-lt"/>
              <a:buAutoNum type="arabicPeriod"/>
            </a:pPr>
            <a:r>
              <a:rPr lang="en-US" dirty="0"/>
              <a:t>Set </a:t>
            </a:r>
            <a:r>
              <a:rPr lang="en-US" u="sng" dirty="0"/>
              <a:t>Home</a:t>
            </a:r>
            <a:r>
              <a:rPr lang="en-US" dirty="0"/>
              <a:t>  &gt; </a:t>
            </a:r>
            <a:r>
              <a:rPr lang="en-US" u="sng" dirty="0"/>
              <a:t>Config</a:t>
            </a:r>
            <a:r>
              <a:rPr lang="en-US" dirty="0"/>
              <a:t> &gt; </a:t>
            </a:r>
            <a:r>
              <a:rPr lang="en-US" u="sng" dirty="0"/>
              <a:t>G.703/E0</a:t>
            </a:r>
            <a:r>
              <a:rPr lang="en-US" dirty="0"/>
              <a:t> &gt; </a:t>
            </a:r>
            <a:r>
              <a:rPr lang="en-US" u="sng" dirty="0"/>
              <a:t>Clock role</a:t>
            </a:r>
            <a:r>
              <a:rPr lang="en-US" dirty="0"/>
              <a:t> :=  </a:t>
            </a:r>
            <a:r>
              <a:rPr lang="en-US" i="1" dirty="0"/>
              <a:t>Subordinated</a:t>
            </a:r>
            <a:r>
              <a:rPr lang="en-US" b="1" i="1" dirty="0"/>
              <a:t> </a:t>
            </a:r>
            <a:r>
              <a:rPr lang="en-US" dirty="0"/>
              <a:t>in both units</a:t>
            </a:r>
            <a:endParaRPr lang="en-US" i="1" u="sng" dirty="0"/>
          </a:p>
          <a:p>
            <a:pPr>
              <a:buFont typeface="+mj-lt"/>
              <a:buAutoNum type="arabicPeriod"/>
            </a:pPr>
            <a:r>
              <a:rPr lang="en-US" dirty="0"/>
              <a:t>Set </a:t>
            </a:r>
            <a:r>
              <a:rPr lang="en-US" u="sng" dirty="0"/>
              <a:t>Home</a:t>
            </a:r>
            <a:r>
              <a:rPr lang="en-US" dirty="0"/>
              <a:t> &gt; </a:t>
            </a:r>
            <a:r>
              <a:rPr lang="en-US" u="sng" dirty="0"/>
              <a:t>Config</a:t>
            </a:r>
            <a:r>
              <a:rPr lang="en-US" dirty="0"/>
              <a:t> &gt; </a:t>
            </a:r>
            <a:r>
              <a:rPr lang="en-US" u="sng" dirty="0"/>
              <a:t>G.703/E0</a:t>
            </a:r>
            <a:r>
              <a:rPr lang="en-US" dirty="0"/>
              <a:t> &gt; </a:t>
            </a:r>
            <a:r>
              <a:rPr lang="en-US" u="sng" dirty="0"/>
              <a:t>Line rate</a:t>
            </a:r>
            <a:r>
              <a:rPr lang="en-US" dirty="0"/>
              <a:t> := </a:t>
            </a:r>
            <a:r>
              <a:rPr lang="en-US" i="1" dirty="0"/>
              <a:t>64 kb/s </a:t>
            </a:r>
            <a:r>
              <a:rPr lang="en-US" dirty="0"/>
              <a:t>in both endpoints</a:t>
            </a:r>
          </a:p>
          <a:p>
            <a:pPr>
              <a:buFont typeface="+mj-lt"/>
              <a:buAutoNum type="arabicPeriod"/>
            </a:pPr>
            <a:r>
              <a:rPr lang="en-US" dirty="0"/>
              <a:t>In both units, display the LEDs panel and make sure that all LEDs are green</a:t>
            </a:r>
            <a:br>
              <a:rPr lang="en-US" dirty="0"/>
            </a:br>
            <a:br>
              <a:rPr lang="en-US" i="1" dirty="0"/>
            </a:br>
            <a:endParaRPr lang="en-US" i="1" dirty="0"/>
          </a:p>
          <a:p>
            <a:pPr>
              <a:buFont typeface="+mj-lt"/>
              <a:buAutoNum type="arabicPeriod"/>
            </a:pPr>
            <a:endParaRPr lang="en-US" i="1" dirty="0"/>
          </a:p>
          <a:p>
            <a:pPr marL="0" indent="0">
              <a:buNone/>
            </a:pPr>
            <a:endParaRPr lang="en-US" dirty="0"/>
          </a:p>
        </p:txBody>
      </p:sp>
      <p:sp>
        <p:nvSpPr>
          <p:cNvPr id="3" name="Title 2"/>
          <p:cNvSpPr>
            <a:spLocks noGrp="1"/>
          </p:cNvSpPr>
          <p:nvPr>
            <p:ph type="title" idx="4294967295"/>
          </p:nvPr>
        </p:nvSpPr>
        <p:spPr>
          <a:xfrm>
            <a:off x="0" y="0"/>
            <a:ext cx="9144000" cy="836613"/>
          </a:xfrm>
        </p:spPr>
        <p:txBody>
          <a:bodyPr/>
          <a:lstStyle/>
          <a:p>
            <a:r>
              <a:rPr lang="en-US" dirty="0"/>
              <a:t>Configure the Interface</a:t>
            </a:r>
            <a:endParaRPr lang="es-ES" dirty="0"/>
          </a:p>
        </p:txBody>
      </p:sp>
      <p:grpSp>
        <p:nvGrpSpPr>
          <p:cNvPr id="25" name="Group 24"/>
          <p:cNvGrpSpPr/>
          <p:nvPr/>
        </p:nvGrpSpPr>
        <p:grpSpPr>
          <a:xfrm>
            <a:off x="1439174" y="2064618"/>
            <a:ext cx="591940" cy="481707"/>
            <a:chOff x="1707517" y="1467106"/>
            <a:chExt cx="591940" cy="481707"/>
          </a:xfrm>
        </p:grpSpPr>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7" name="TextBox 26"/>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12" name="Group 11">
            <a:extLst>
              <a:ext uri="{FF2B5EF4-FFF2-40B4-BE49-F238E27FC236}">
                <a16:creationId xmlns:a16="http://schemas.microsoft.com/office/drawing/2014/main" id="{900226E8-CB90-C517-F6D2-C0658898BBDC}"/>
              </a:ext>
            </a:extLst>
          </p:cNvPr>
          <p:cNvGrpSpPr/>
          <p:nvPr/>
        </p:nvGrpSpPr>
        <p:grpSpPr>
          <a:xfrm>
            <a:off x="6005932" y="2118998"/>
            <a:ext cx="591940" cy="481707"/>
            <a:chOff x="1707517" y="1467106"/>
            <a:chExt cx="591940" cy="481707"/>
          </a:xfrm>
        </p:grpSpPr>
        <p:pic>
          <p:nvPicPr>
            <p:cNvPr id="22" name="Picture 21">
              <a:extLst>
                <a:ext uri="{FF2B5EF4-FFF2-40B4-BE49-F238E27FC236}">
                  <a16:creationId xmlns:a16="http://schemas.microsoft.com/office/drawing/2014/main" id="{3947937E-0F8E-765E-FA6C-C6DD7F9ECB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3" name="TextBox 22">
              <a:extLst>
                <a:ext uri="{FF2B5EF4-FFF2-40B4-BE49-F238E27FC236}">
                  <a16:creationId xmlns:a16="http://schemas.microsoft.com/office/drawing/2014/main" id="{BED2D797-55A6-A575-3AFC-F7861EE9A74C}"/>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6" name="Group 5">
            <a:extLst>
              <a:ext uri="{FF2B5EF4-FFF2-40B4-BE49-F238E27FC236}">
                <a16:creationId xmlns:a16="http://schemas.microsoft.com/office/drawing/2014/main" id="{AD534B19-30EB-3C7E-6B94-3AF92B91AB69}"/>
              </a:ext>
            </a:extLst>
          </p:cNvPr>
          <p:cNvGrpSpPr/>
          <p:nvPr/>
        </p:nvGrpSpPr>
        <p:grpSpPr>
          <a:xfrm>
            <a:off x="6928891" y="998906"/>
            <a:ext cx="661687" cy="583930"/>
            <a:chOff x="868104" y="811372"/>
            <a:chExt cx="661687" cy="583930"/>
          </a:xfrm>
        </p:grpSpPr>
        <p:pic>
          <p:nvPicPr>
            <p:cNvPr id="8" name="Picture 7">
              <a:extLst>
                <a:ext uri="{FF2B5EF4-FFF2-40B4-BE49-F238E27FC236}">
                  <a16:creationId xmlns:a16="http://schemas.microsoft.com/office/drawing/2014/main" id="{019D71D3-C27A-30EB-B187-474E97EA27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9" name="TextBox 8">
              <a:extLst>
                <a:ext uri="{FF2B5EF4-FFF2-40B4-BE49-F238E27FC236}">
                  <a16:creationId xmlns:a16="http://schemas.microsoft.com/office/drawing/2014/main" id="{B6A34CBA-441B-EAE6-6B20-15B9CF0D5B98}"/>
                </a:ext>
              </a:extLst>
            </p:cNvPr>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2506871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64ED98E-3E3B-C9B8-B284-3658A18118A0}"/>
              </a:ext>
            </a:extLst>
          </p:cNvPr>
          <p:cNvPicPr>
            <a:picLocks noChangeAspect="1"/>
          </p:cNvPicPr>
          <p:nvPr/>
        </p:nvPicPr>
        <p:blipFill>
          <a:blip r:embed="rId2"/>
          <a:stretch>
            <a:fillRect/>
          </a:stretch>
        </p:blipFill>
        <p:spPr>
          <a:xfrm>
            <a:off x="116012" y="1495850"/>
            <a:ext cx="4308726" cy="2596777"/>
          </a:xfrm>
          <a:prstGeom prst="rect">
            <a:avLst/>
          </a:prstGeom>
        </p:spPr>
      </p:pic>
      <p:sp>
        <p:nvSpPr>
          <p:cNvPr id="2" name="Content Placeholder 1"/>
          <p:cNvSpPr>
            <a:spLocks noGrp="1"/>
          </p:cNvSpPr>
          <p:nvPr>
            <p:ph idx="1"/>
          </p:nvPr>
        </p:nvSpPr>
        <p:spPr>
          <a:xfrm>
            <a:off x="457200" y="4427072"/>
            <a:ext cx="8220075" cy="1516527"/>
          </a:xfrm>
          <a:ln>
            <a:solidFill>
              <a:schemeClr val="bg1"/>
            </a:solidFill>
          </a:ln>
        </p:spPr>
        <p:txBody>
          <a:bodyPr/>
          <a:lstStyle/>
          <a:p>
            <a:pPr>
              <a:buFont typeface="+mj-lt"/>
              <a:buAutoNum type="arabicPeriod"/>
            </a:pPr>
            <a:r>
              <a:rPr lang="en-US" dirty="0"/>
              <a:t>Configure </a:t>
            </a:r>
            <a:r>
              <a:rPr lang="en-US" u="sng" dirty="0"/>
              <a:t>Test</a:t>
            </a:r>
            <a:r>
              <a:rPr lang="en-US" dirty="0"/>
              <a:t> &gt; </a:t>
            </a:r>
            <a:r>
              <a:rPr lang="en-US" u="sng" dirty="0"/>
              <a:t>Delay test</a:t>
            </a:r>
            <a:r>
              <a:rPr lang="en-US" dirty="0"/>
              <a:t> &gt; </a:t>
            </a:r>
            <a:r>
              <a:rPr lang="en-US" u="sng" dirty="0"/>
              <a:t>Enable</a:t>
            </a:r>
            <a:r>
              <a:rPr lang="en-US" dirty="0"/>
              <a:t> := </a:t>
            </a:r>
            <a:r>
              <a:rPr lang="en-US" i="1" dirty="0"/>
              <a:t>Yes </a:t>
            </a:r>
            <a:r>
              <a:rPr lang="en-US" dirty="0"/>
              <a:t>in both units</a:t>
            </a:r>
            <a:endParaRPr lang="en-US" i="1" dirty="0"/>
          </a:p>
          <a:p>
            <a:pPr>
              <a:buFont typeface="+mj-lt"/>
              <a:buAutoNum type="arabicPeriod"/>
            </a:pPr>
            <a:r>
              <a:rPr lang="en-US" dirty="0"/>
              <a:t>Set </a:t>
            </a:r>
            <a:r>
              <a:rPr lang="en-US" u="sng" dirty="0"/>
              <a:t>Test</a:t>
            </a:r>
            <a:r>
              <a:rPr lang="en-US" dirty="0"/>
              <a:t> &gt; </a:t>
            </a:r>
            <a:r>
              <a:rPr lang="en-US" u="sng" dirty="0"/>
              <a:t>Delay test</a:t>
            </a:r>
            <a:r>
              <a:rPr lang="en-US" dirty="0"/>
              <a:t> &gt; </a:t>
            </a:r>
            <a:r>
              <a:rPr lang="en-US" u="sng" dirty="0"/>
              <a:t>Measurement mode</a:t>
            </a:r>
            <a:r>
              <a:rPr lang="en-US" dirty="0"/>
              <a:t> := </a:t>
            </a:r>
            <a:r>
              <a:rPr lang="en-US" i="1" dirty="0"/>
              <a:t>One way </a:t>
            </a:r>
            <a:r>
              <a:rPr lang="en-US" dirty="0"/>
              <a:t>in both testers</a:t>
            </a:r>
            <a:endParaRPr lang="en-US" i="1" dirty="0"/>
          </a:p>
        </p:txBody>
      </p:sp>
      <p:sp>
        <p:nvSpPr>
          <p:cNvPr id="3" name="Title 2"/>
          <p:cNvSpPr>
            <a:spLocks noGrp="1"/>
          </p:cNvSpPr>
          <p:nvPr>
            <p:ph type="title" idx="4294967295"/>
          </p:nvPr>
        </p:nvSpPr>
        <p:spPr/>
        <p:txBody>
          <a:bodyPr/>
          <a:lstStyle/>
          <a:p>
            <a:r>
              <a:rPr lang="en-US" b="1" dirty="0"/>
              <a:t>Enable</a:t>
            </a:r>
            <a:r>
              <a:rPr lang="en-US" dirty="0"/>
              <a:t> the OWD test</a:t>
            </a:r>
          </a:p>
        </p:txBody>
      </p:sp>
      <p:pic>
        <p:nvPicPr>
          <p:cNvPr id="7" name="Picture 6">
            <a:extLst>
              <a:ext uri="{FF2B5EF4-FFF2-40B4-BE49-F238E27FC236}">
                <a16:creationId xmlns:a16="http://schemas.microsoft.com/office/drawing/2014/main" id="{A6E3CACE-49E4-B6BA-D535-5B3780FCB9C6}"/>
              </a:ext>
            </a:extLst>
          </p:cNvPr>
          <p:cNvPicPr>
            <a:picLocks noChangeAspect="1"/>
          </p:cNvPicPr>
          <p:nvPr/>
        </p:nvPicPr>
        <p:blipFill>
          <a:blip r:embed="rId3"/>
          <a:stretch>
            <a:fillRect/>
          </a:stretch>
        </p:blipFill>
        <p:spPr>
          <a:xfrm>
            <a:off x="4571755" y="1495850"/>
            <a:ext cx="4308725" cy="2594966"/>
          </a:xfrm>
          <a:prstGeom prst="rect">
            <a:avLst/>
          </a:prstGeom>
        </p:spPr>
      </p:pic>
      <p:grpSp>
        <p:nvGrpSpPr>
          <p:cNvPr id="8" name="Group 7">
            <a:extLst>
              <a:ext uri="{FF2B5EF4-FFF2-40B4-BE49-F238E27FC236}">
                <a16:creationId xmlns:a16="http://schemas.microsoft.com/office/drawing/2014/main" id="{06298A05-597D-1683-B2A4-ADB2581EAC5F}"/>
              </a:ext>
            </a:extLst>
          </p:cNvPr>
          <p:cNvGrpSpPr/>
          <p:nvPr/>
        </p:nvGrpSpPr>
        <p:grpSpPr>
          <a:xfrm>
            <a:off x="1483609" y="2662744"/>
            <a:ext cx="591940" cy="481707"/>
            <a:chOff x="1707517" y="1467106"/>
            <a:chExt cx="591940" cy="481707"/>
          </a:xfrm>
        </p:grpSpPr>
        <p:pic>
          <p:nvPicPr>
            <p:cNvPr id="9" name="Picture 8">
              <a:extLst>
                <a:ext uri="{FF2B5EF4-FFF2-40B4-BE49-F238E27FC236}">
                  <a16:creationId xmlns:a16="http://schemas.microsoft.com/office/drawing/2014/main" id="{358F4503-FC49-030B-6D61-4151882A56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0" name="TextBox 9">
              <a:extLst>
                <a:ext uri="{FF2B5EF4-FFF2-40B4-BE49-F238E27FC236}">
                  <a16:creationId xmlns:a16="http://schemas.microsoft.com/office/drawing/2014/main" id="{8E6785E2-8767-E84C-66EF-A895C684E506}"/>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11" name="Group 10">
            <a:extLst>
              <a:ext uri="{FF2B5EF4-FFF2-40B4-BE49-F238E27FC236}">
                <a16:creationId xmlns:a16="http://schemas.microsoft.com/office/drawing/2014/main" id="{6A8C6596-0614-6D02-9F7E-2071E8DF52F1}"/>
              </a:ext>
            </a:extLst>
          </p:cNvPr>
          <p:cNvGrpSpPr/>
          <p:nvPr/>
        </p:nvGrpSpPr>
        <p:grpSpPr>
          <a:xfrm>
            <a:off x="5963598" y="2698890"/>
            <a:ext cx="591940" cy="481707"/>
            <a:chOff x="1707517" y="1467106"/>
            <a:chExt cx="591940" cy="481707"/>
          </a:xfrm>
        </p:grpSpPr>
        <p:pic>
          <p:nvPicPr>
            <p:cNvPr id="12" name="Picture 11">
              <a:extLst>
                <a:ext uri="{FF2B5EF4-FFF2-40B4-BE49-F238E27FC236}">
                  <a16:creationId xmlns:a16="http://schemas.microsoft.com/office/drawing/2014/main" id="{0F1A85A7-C6C4-212B-EF25-6F83B97F15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3" name="TextBox 12">
              <a:extLst>
                <a:ext uri="{FF2B5EF4-FFF2-40B4-BE49-F238E27FC236}">
                  <a16:creationId xmlns:a16="http://schemas.microsoft.com/office/drawing/2014/main" id="{0A191C0A-A9D9-CB63-130F-7695E62FA111}"/>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14" name="Group 7">
            <a:extLst>
              <a:ext uri="{FF2B5EF4-FFF2-40B4-BE49-F238E27FC236}">
                <a16:creationId xmlns:a16="http://schemas.microsoft.com/office/drawing/2014/main" id="{390526F4-CB71-C03C-E37A-FC51F8607D45}"/>
              </a:ext>
            </a:extLst>
          </p:cNvPr>
          <p:cNvGrpSpPr/>
          <p:nvPr/>
        </p:nvGrpSpPr>
        <p:grpSpPr>
          <a:xfrm>
            <a:off x="1215879" y="1730654"/>
            <a:ext cx="591940" cy="481707"/>
            <a:chOff x="1707517" y="1467106"/>
            <a:chExt cx="591940" cy="481707"/>
          </a:xfrm>
        </p:grpSpPr>
        <p:pic>
          <p:nvPicPr>
            <p:cNvPr id="15" name="Picture 8">
              <a:extLst>
                <a:ext uri="{FF2B5EF4-FFF2-40B4-BE49-F238E27FC236}">
                  <a16:creationId xmlns:a16="http://schemas.microsoft.com/office/drawing/2014/main" id="{4245E5A5-86A5-6818-4DB9-7040B49E49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9">
              <a:extLst>
                <a:ext uri="{FF2B5EF4-FFF2-40B4-BE49-F238E27FC236}">
                  <a16:creationId xmlns:a16="http://schemas.microsoft.com/office/drawing/2014/main" id="{03390EA8-8C12-AC5D-32F3-A1515DE7CF1F}"/>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1667701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E16A1E9-51D8-17C7-31E1-8F7D1D0CB67A}"/>
              </a:ext>
            </a:extLst>
          </p:cNvPr>
          <p:cNvPicPr>
            <a:picLocks noChangeAspect="1"/>
          </p:cNvPicPr>
          <p:nvPr/>
        </p:nvPicPr>
        <p:blipFill>
          <a:blip r:embed="rId2"/>
          <a:stretch>
            <a:fillRect/>
          </a:stretch>
        </p:blipFill>
        <p:spPr>
          <a:xfrm>
            <a:off x="4464105" y="1010728"/>
            <a:ext cx="4382149" cy="2624896"/>
          </a:xfrm>
          <a:prstGeom prst="rect">
            <a:avLst/>
          </a:prstGeom>
        </p:spPr>
      </p:pic>
      <p:sp>
        <p:nvSpPr>
          <p:cNvPr id="40" name="Content Placeholder 1"/>
          <p:cNvSpPr>
            <a:spLocks noGrp="1"/>
          </p:cNvSpPr>
          <p:nvPr>
            <p:ph idx="1"/>
          </p:nvPr>
        </p:nvSpPr>
        <p:spPr>
          <a:xfrm>
            <a:off x="433727" y="3942317"/>
            <a:ext cx="8412527" cy="2797150"/>
          </a:xfrm>
        </p:spPr>
        <p:txBody>
          <a:bodyPr/>
          <a:lstStyle/>
          <a:p>
            <a:pPr>
              <a:buFont typeface="+mj-lt"/>
              <a:buAutoNum type="arabicPeriod"/>
            </a:pPr>
            <a:r>
              <a:rPr lang="en-US" dirty="0"/>
              <a:t>Disconnect the units from the network and connect the units back-to-back (*)</a:t>
            </a:r>
            <a:endParaRPr lang="en-US" u="sng" dirty="0"/>
          </a:p>
          <a:p>
            <a:pPr>
              <a:buFont typeface="+mj-lt"/>
              <a:buAutoNum type="arabicPeriod"/>
            </a:pPr>
            <a:r>
              <a:rPr lang="en-US" dirty="0"/>
              <a:t>In one of the units, set </a:t>
            </a:r>
            <a:r>
              <a:rPr lang="en-US" u="sng" dirty="0"/>
              <a:t>Home</a:t>
            </a:r>
            <a:r>
              <a:rPr lang="en-US" dirty="0"/>
              <a:t>  &gt; </a:t>
            </a:r>
            <a:r>
              <a:rPr lang="en-US" u="sng" dirty="0"/>
              <a:t>Config</a:t>
            </a:r>
            <a:r>
              <a:rPr lang="en-US" dirty="0"/>
              <a:t> &gt; </a:t>
            </a:r>
            <a:r>
              <a:rPr lang="en-US" u="sng" dirty="0"/>
              <a:t>G.703/E0</a:t>
            </a:r>
            <a:r>
              <a:rPr lang="en-US" dirty="0"/>
              <a:t> &gt; </a:t>
            </a:r>
            <a:r>
              <a:rPr lang="en-US" u="sng" dirty="0"/>
              <a:t>Clock role</a:t>
            </a:r>
            <a:r>
              <a:rPr lang="en-US" dirty="0"/>
              <a:t> :=  </a:t>
            </a:r>
            <a:r>
              <a:rPr lang="en-US" i="1" dirty="0"/>
              <a:t>Controlling</a:t>
            </a:r>
          </a:p>
          <a:p>
            <a:pPr>
              <a:buFont typeface="+mj-lt"/>
              <a:buAutoNum type="arabicPeriod"/>
            </a:pPr>
            <a:r>
              <a:rPr lang="en-US" dirty="0"/>
              <a:t>Enable </a:t>
            </a:r>
            <a:r>
              <a:rPr lang="en-US" u="sng" dirty="0"/>
              <a:t>Test</a:t>
            </a:r>
            <a:r>
              <a:rPr lang="en-US" dirty="0"/>
              <a:t> &gt; </a:t>
            </a:r>
            <a:r>
              <a:rPr lang="en-US" u="sng" dirty="0"/>
              <a:t>Delay test</a:t>
            </a:r>
            <a:r>
              <a:rPr lang="en-US" dirty="0"/>
              <a:t> &gt; </a:t>
            </a:r>
            <a:r>
              <a:rPr lang="en-US" u="sng" dirty="0"/>
              <a:t>Adjust zero offset</a:t>
            </a:r>
            <a:r>
              <a:rPr lang="en-US" dirty="0"/>
              <a:t> := </a:t>
            </a:r>
            <a:r>
              <a:rPr lang="en-US" i="1" dirty="0"/>
              <a:t>Auto calibrate </a:t>
            </a:r>
            <a:r>
              <a:rPr lang="en-US" dirty="0"/>
              <a:t>in both units</a:t>
            </a:r>
          </a:p>
          <a:p>
            <a:pPr>
              <a:buFont typeface="+mj-lt"/>
              <a:buAutoNum type="arabicPeriod"/>
            </a:pPr>
            <a:r>
              <a:rPr lang="en-US" dirty="0"/>
              <a:t>Configure both units in </a:t>
            </a:r>
            <a:r>
              <a:rPr lang="en-US" i="1" dirty="0"/>
              <a:t>Subordinated</a:t>
            </a:r>
            <a:r>
              <a:rPr lang="en-US" dirty="0"/>
              <a:t> mode again</a:t>
            </a:r>
            <a:br>
              <a:rPr lang="en-US" dirty="0"/>
            </a:br>
            <a:r>
              <a:rPr lang="en-US" u="sng" dirty="0"/>
              <a:t>Home</a:t>
            </a:r>
            <a:r>
              <a:rPr lang="en-US" dirty="0"/>
              <a:t>  &gt; </a:t>
            </a:r>
            <a:r>
              <a:rPr lang="en-US" u="sng" dirty="0"/>
              <a:t>Config</a:t>
            </a:r>
            <a:r>
              <a:rPr lang="en-US" dirty="0"/>
              <a:t> &gt; </a:t>
            </a:r>
            <a:r>
              <a:rPr lang="en-US" u="sng" dirty="0"/>
              <a:t>G.703/E0</a:t>
            </a:r>
            <a:r>
              <a:rPr lang="en-US" dirty="0"/>
              <a:t> &gt; </a:t>
            </a:r>
            <a:r>
              <a:rPr lang="en-US" u="sng" dirty="0"/>
              <a:t>Clock role</a:t>
            </a:r>
            <a:r>
              <a:rPr lang="en-US" dirty="0"/>
              <a:t> :=  </a:t>
            </a:r>
            <a:r>
              <a:rPr lang="en-US" i="1" dirty="0"/>
              <a:t>Subordinated</a:t>
            </a:r>
            <a:endParaRPr lang="en-US" dirty="0"/>
          </a:p>
          <a:p>
            <a:pPr>
              <a:buFont typeface="+mj-lt"/>
              <a:buAutoNum type="arabicPeriod"/>
            </a:pPr>
            <a:r>
              <a:rPr lang="en-US" dirty="0"/>
              <a:t>Reconnect the units to the network</a:t>
            </a:r>
            <a:br>
              <a:rPr lang="en-US" sz="1200" dirty="0"/>
            </a:br>
            <a:endParaRPr lang="en-US" dirty="0"/>
          </a:p>
          <a:p>
            <a:pPr marL="0" indent="0">
              <a:buNone/>
            </a:pPr>
            <a:r>
              <a:rPr lang="en-US" altLang="en-US" sz="1200" i="1" dirty="0">
                <a:solidFill>
                  <a:schemeClr val="bg2"/>
                </a:solidFill>
              </a:rPr>
              <a:t>(*) The zero offset setting can be done without having to connect the units together with the help of a physical loopback and setting the unit in “Controlling” mode.</a:t>
            </a:r>
            <a:endParaRPr lang="en-US" sz="1200" dirty="0"/>
          </a:p>
          <a:p>
            <a:pPr>
              <a:buFont typeface="+mj-lt"/>
              <a:buAutoNum type="arabicPeriod"/>
            </a:pPr>
            <a:endParaRPr lang="es-ES" dirty="0"/>
          </a:p>
        </p:txBody>
      </p:sp>
      <p:sp>
        <p:nvSpPr>
          <p:cNvPr id="45" name="Title 2"/>
          <p:cNvSpPr>
            <a:spLocks noGrp="1"/>
          </p:cNvSpPr>
          <p:nvPr>
            <p:ph type="title" idx="4294967295"/>
          </p:nvPr>
        </p:nvSpPr>
        <p:spPr>
          <a:xfrm>
            <a:off x="0" y="0"/>
            <a:ext cx="9144000" cy="836613"/>
          </a:xfrm>
        </p:spPr>
        <p:txBody>
          <a:bodyPr/>
          <a:lstStyle/>
          <a:p>
            <a:r>
              <a:rPr lang="en-US" dirty="0"/>
              <a:t>Set the Zero Delay Offset for your Test</a:t>
            </a:r>
            <a:endParaRPr lang="es-ES" dirty="0"/>
          </a:p>
        </p:txBody>
      </p:sp>
      <p:sp>
        <p:nvSpPr>
          <p:cNvPr id="59" name="TextBox 58"/>
          <p:cNvSpPr txBox="1"/>
          <p:nvPr/>
        </p:nvSpPr>
        <p:spPr>
          <a:xfrm>
            <a:off x="5757158" y="2257460"/>
            <a:ext cx="184731" cy="276999"/>
          </a:xfrm>
          <a:prstGeom prst="rect">
            <a:avLst/>
          </a:prstGeom>
          <a:noFill/>
        </p:spPr>
        <p:txBody>
          <a:bodyPr wrap="none" rtlCol="0">
            <a:spAutoFit/>
          </a:bodyPr>
          <a:lstStyle/>
          <a:p>
            <a:endParaRPr lang="en-US" dirty="0">
              <a:solidFill>
                <a:srgbClr val="3E1FF5"/>
              </a:solidFill>
            </a:endParaRPr>
          </a:p>
        </p:txBody>
      </p:sp>
      <p:pic>
        <p:nvPicPr>
          <p:cNvPr id="2" name="Picture 1">
            <a:extLst>
              <a:ext uri="{FF2B5EF4-FFF2-40B4-BE49-F238E27FC236}">
                <a16:creationId xmlns:a16="http://schemas.microsoft.com/office/drawing/2014/main" id="{B91C5019-3586-C1EC-3787-4053E37316EC}"/>
              </a:ext>
            </a:extLst>
          </p:cNvPr>
          <p:cNvPicPr>
            <a:picLocks noChangeAspect="1"/>
          </p:cNvPicPr>
          <p:nvPr/>
        </p:nvPicPr>
        <p:blipFill>
          <a:blip r:embed="rId3"/>
          <a:stretch>
            <a:fillRect/>
          </a:stretch>
        </p:blipFill>
        <p:spPr>
          <a:xfrm>
            <a:off x="274273" y="1538937"/>
            <a:ext cx="1743284" cy="1175703"/>
          </a:xfrm>
          <a:prstGeom prst="rect">
            <a:avLst/>
          </a:prstGeom>
        </p:spPr>
      </p:pic>
      <p:pic>
        <p:nvPicPr>
          <p:cNvPr id="4" name="Picture 3">
            <a:extLst>
              <a:ext uri="{FF2B5EF4-FFF2-40B4-BE49-F238E27FC236}">
                <a16:creationId xmlns:a16="http://schemas.microsoft.com/office/drawing/2014/main" id="{80971B30-B085-2455-E888-253A4D6EBA6F}"/>
              </a:ext>
            </a:extLst>
          </p:cNvPr>
          <p:cNvPicPr>
            <a:picLocks noChangeAspect="1"/>
          </p:cNvPicPr>
          <p:nvPr/>
        </p:nvPicPr>
        <p:blipFill>
          <a:blip r:embed="rId3"/>
          <a:stretch>
            <a:fillRect/>
          </a:stretch>
        </p:blipFill>
        <p:spPr>
          <a:xfrm>
            <a:off x="2323578" y="1532993"/>
            <a:ext cx="1743284" cy="1175703"/>
          </a:xfrm>
          <a:prstGeom prst="rect">
            <a:avLst/>
          </a:prstGeom>
        </p:spPr>
      </p:pic>
      <p:cxnSp>
        <p:nvCxnSpPr>
          <p:cNvPr id="3" name="Straight Arrow Connector 2">
            <a:extLst>
              <a:ext uri="{FF2B5EF4-FFF2-40B4-BE49-F238E27FC236}">
                <a16:creationId xmlns:a16="http://schemas.microsoft.com/office/drawing/2014/main" id="{BD5C9C50-3FE0-4441-9533-FF72043A62F8}"/>
              </a:ext>
            </a:extLst>
          </p:cNvPr>
          <p:cNvCxnSpPr/>
          <p:nvPr/>
        </p:nvCxnSpPr>
        <p:spPr bwMode="auto">
          <a:xfrm flipV="1">
            <a:off x="1772226" y="2112378"/>
            <a:ext cx="740906" cy="21339"/>
          </a:xfrm>
          <a:prstGeom prst="straightConnector1">
            <a:avLst/>
          </a:prstGeom>
          <a:solidFill>
            <a:srgbClr val="00B8FF"/>
          </a:solidFill>
          <a:ln w="38100" cap="flat" cmpd="sng" algn="ctr">
            <a:solidFill>
              <a:srgbClr val="FFC000"/>
            </a:solidFill>
            <a:prstDash val="solid"/>
            <a:round/>
            <a:headEnd type="triangle"/>
            <a:tailEnd type="triangle"/>
          </a:ln>
          <a:effectLst/>
        </p:spPr>
      </p:cxnSp>
      <p:sp>
        <p:nvSpPr>
          <p:cNvPr id="9" name="Rectangle 4">
            <a:extLst>
              <a:ext uri="{FF2B5EF4-FFF2-40B4-BE49-F238E27FC236}">
                <a16:creationId xmlns:a16="http://schemas.microsoft.com/office/drawing/2014/main" id="{855A6254-E161-09E3-043D-002CA76C0A61}"/>
              </a:ext>
            </a:extLst>
          </p:cNvPr>
          <p:cNvSpPr>
            <a:spLocks noChangeArrowheads="1"/>
          </p:cNvSpPr>
          <p:nvPr/>
        </p:nvSpPr>
        <p:spPr bwMode="auto">
          <a:xfrm>
            <a:off x="1135171" y="1271801"/>
            <a:ext cx="2015016"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Directly connected</a:t>
            </a:r>
            <a:endParaRPr lang="en-US" sz="1600" dirty="0">
              <a:solidFill>
                <a:schemeClr val="accent6">
                  <a:lumMod val="75000"/>
                </a:schemeClr>
              </a:solidFill>
            </a:endParaRPr>
          </a:p>
        </p:txBody>
      </p:sp>
      <p:sp>
        <p:nvSpPr>
          <p:cNvPr id="10" name="Rectangle 4">
            <a:extLst>
              <a:ext uri="{FF2B5EF4-FFF2-40B4-BE49-F238E27FC236}">
                <a16:creationId xmlns:a16="http://schemas.microsoft.com/office/drawing/2014/main" id="{694DDBCD-45F8-08B9-2611-1D5459DC18CE}"/>
              </a:ext>
            </a:extLst>
          </p:cNvPr>
          <p:cNvSpPr>
            <a:spLocks noChangeArrowheads="1"/>
          </p:cNvSpPr>
          <p:nvPr/>
        </p:nvSpPr>
        <p:spPr bwMode="auto">
          <a:xfrm>
            <a:off x="586300" y="1913658"/>
            <a:ext cx="1119229"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altLang="en-US" sz="3200" b="1" dirty="0">
                <a:solidFill>
                  <a:schemeClr val="bg1"/>
                </a:solidFill>
              </a:rPr>
              <a:t>S</a:t>
            </a:r>
            <a:endParaRPr lang="es-ES" altLang="en-US" sz="1600" b="1" dirty="0">
              <a:solidFill>
                <a:schemeClr val="bg1"/>
              </a:solidFill>
            </a:endParaRPr>
          </a:p>
        </p:txBody>
      </p:sp>
      <p:sp>
        <p:nvSpPr>
          <p:cNvPr id="11" name="Rectangle 4">
            <a:extLst>
              <a:ext uri="{FF2B5EF4-FFF2-40B4-BE49-F238E27FC236}">
                <a16:creationId xmlns:a16="http://schemas.microsoft.com/office/drawing/2014/main" id="{435A3121-D7F8-6521-4D90-C3A9713A2412}"/>
              </a:ext>
            </a:extLst>
          </p:cNvPr>
          <p:cNvSpPr>
            <a:spLocks noChangeArrowheads="1"/>
          </p:cNvSpPr>
          <p:nvPr/>
        </p:nvSpPr>
        <p:spPr bwMode="auto">
          <a:xfrm>
            <a:off x="2635605" y="1908490"/>
            <a:ext cx="1119229"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altLang="en-US" sz="3200" b="1" dirty="0">
                <a:solidFill>
                  <a:schemeClr val="bg1"/>
                </a:solidFill>
              </a:rPr>
              <a:t>C</a:t>
            </a:r>
            <a:endParaRPr lang="es-ES" altLang="en-US" sz="1600" b="1" dirty="0">
              <a:solidFill>
                <a:schemeClr val="bg1"/>
              </a:solidFill>
            </a:endParaRPr>
          </a:p>
        </p:txBody>
      </p:sp>
      <p:grpSp>
        <p:nvGrpSpPr>
          <p:cNvPr id="14" name="Group 13">
            <a:extLst>
              <a:ext uri="{FF2B5EF4-FFF2-40B4-BE49-F238E27FC236}">
                <a16:creationId xmlns:a16="http://schemas.microsoft.com/office/drawing/2014/main" id="{5C4FAE39-9696-9963-E865-553E173CA488}"/>
              </a:ext>
            </a:extLst>
          </p:cNvPr>
          <p:cNvGrpSpPr/>
          <p:nvPr/>
        </p:nvGrpSpPr>
        <p:grpSpPr>
          <a:xfrm>
            <a:off x="5856550" y="2383999"/>
            <a:ext cx="591940" cy="481707"/>
            <a:chOff x="1707517" y="1467106"/>
            <a:chExt cx="591940" cy="481707"/>
          </a:xfrm>
        </p:grpSpPr>
        <p:pic>
          <p:nvPicPr>
            <p:cNvPr id="15" name="Picture 14">
              <a:extLst>
                <a:ext uri="{FF2B5EF4-FFF2-40B4-BE49-F238E27FC236}">
                  <a16:creationId xmlns:a16="http://schemas.microsoft.com/office/drawing/2014/main" id="{F728856D-E1FA-24A2-EB42-3790680197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15">
              <a:extLst>
                <a:ext uri="{FF2B5EF4-FFF2-40B4-BE49-F238E27FC236}">
                  <a16:creationId xmlns:a16="http://schemas.microsoft.com/office/drawing/2014/main" id="{55CE9D26-5FA2-F2BB-0344-ECA805DC64CB}"/>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2172067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3FEE4E-A826-8A9C-398C-73FD41A6B136}"/>
              </a:ext>
            </a:extLst>
          </p:cNvPr>
          <p:cNvPicPr>
            <a:picLocks noChangeAspect="1"/>
          </p:cNvPicPr>
          <p:nvPr/>
        </p:nvPicPr>
        <p:blipFill>
          <a:blip r:embed="rId2"/>
          <a:stretch>
            <a:fillRect/>
          </a:stretch>
        </p:blipFill>
        <p:spPr>
          <a:xfrm>
            <a:off x="4736007" y="1701937"/>
            <a:ext cx="4297696" cy="2585080"/>
          </a:xfrm>
          <a:prstGeom prst="rect">
            <a:avLst/>
          </a:prstGeom>
        </p:spPr>
      </p:pic>
      <p:pic>
        <p:nvPicPr>
          <p:cNvPr id="6" name="Picture 5">
            <a:extLst>
              <a:ext uri="{FF2B5EF4-FFF2-40B4-BE49-F238E27FC236}">
                <a16:creationId xmlns:a16="http://schemas.microsoft.com/office/drawing/2014/main" id="{690241E4-4793-74A7-9142-F3EB1AADFAD1}"/>
              </a:ext>
            </a:extLst>
          </p:cNvPr>
          <p:cNvPicPr>
            <a:picLocks noChangeAspect="1"/>
          </p:cNvPicPr>
          <p:nvPr/>
        </p:nvPicPr>
        <p:blipFill>
          <a:blip r:embed="rId3"/>
          <a:stretch>
            <a:fillRect/>
          </a:stretch>
        </p:blipFill>
        <p:spPr>
          <a:xfrm>
            <a:off x="190579" y="1701937"/>
            <a:ext cx="4376657" cy="2624896"/>
          </a:xfrm>
          <a:prstGeom prst="rect">
            <a:avLst/>
          </a:prstGeom>
        </p:spPr>
      </p:pic>
      <p:sp>
        <p:nvSpPr>
          <p:cNvPr id="40" name="Content Placeholder 1"/>
          <p:cNvSpPr>
            <a:spLocks noGrp="1"/>
          </p:cNvSpPr>
          <p:nvPr>
            <p:ph idx="1"/>
          </p:nvPr>
        </p:nvSpPr>
        <p:spPr>
          <a:xfrm>
            <a:off x="457200" y="4676317"/>
            <a:ext cx="8220075" cy="1436613"/>
          </a:xfrm>
        </p:spPr>
        <p:txBody>
          <a:bodyPr/>
          <a:lstStyle/>
          <a:p>
            <a:pPr>
              <a:buFont typeface="+mj-lt"/>
              <a:buAutoNum type="arabicPeriod"/>
            </a:pPr>
            <a:r>
              <a:rPr lang="en-US" dirty="0"/>
              <a:t>The test is now ready to start  then </a:t>
            </a:r>
            <a:r>
              <a:rPr lang="en-US" u="sng" dirty="0"/>
              <a:t>Press RUN</a:t>
            </a:r>
          </a:p>
          <a:p>
            <a:pPr>
              <a:buFont typeface="+mj-lt"/>
              <a:buAutoNum type="arabicPeriod"/>
            </a:pPr>
            <a:r>
              <a:rPr lang="en-US" dirty="0"/>
              <a:t>Go to </a:t>
            </a:r>
            <a:r>
              <a:rPr lang="en-US" u="sng" dirty="0"/>
              <a:t>Home</a:t>
            </a:r>
            <a:r>
              <a:rPr lang="en-US" dirty="0"/>
              <a:t>  &gt; </a:t>
            </a:r>
            <a:r>
              <a:rPr lang="en-US" u="sng" dirty="0"/>
              <a:t>Results</a:t>
            </a:r>
            <a:r>
              <a:rPr lang="en-US" dirty="0"/>
              <a:t> &gt; </a:t>
            </a:r>
            <a:r>
              <a:rPr lang="en-US" u="sng" dirty="0"/>
              <a:t>Delay test</a:t>
            </a:r>
            <a:r>
              <a:rPr lang="en-US" b="1" dirty="0"/>
              <a:t> </a:t>
            </a:r>
            <a:r>
              <a:rPr lang="en-US" dirty="0"/>
              <a:t>to check delay results</a:t>
            </a:r>
            <a:endParaRPr lang="en-US" u="sng" dirty="0"/>
          </a:p>
          <a:p>
            <a:pPr marL="0" indent="0">
              <a:buNone/>
            </a:pPr>
            <a:endParaRPr lang="es-ES" dirty="0"/>
          </a:p>
        </p:txBody>
      </p:sp>
      <p:sp>
        <p:nvSpPr>
          <p:cNvPr id="45" name="Title 2"/>
          <p:cNvSpPr>
            <a:spLocks noGrp="1"/>
          </p:cNvSpPr>
          <p:nvPr>
            <p:ph type="title" idx="4294967295"/>
          </p:nvPr>
        </p:nvSpPr>
        <p:spPr>
          <a:xfrm>
            <a:off x="0" y="0"/>
            <a:ext cx="9144000" cy="836613"/>
          </a:xfrm>
        </p:spPr>
        <p:txBody>
          <a:bodyPr/>
          <a:lstStyle/>
          <a:p>
            <a:r>
              <a:rPr lang="en-US" dirty="0"/>
              <a:t>Running the OWD test</a:t>
            </a:r>
            <a:endParaRPr lang="es-ES" dirty="0"/>
          </a:p>
        </p:txBody>
      </p:sp>
      <p:sp>
        <p:nvSpPr>
          <p:cNvPr id="59" name="TextBox 58"/>
          <p:cNvSpPr txBox="1"/>
          <p:nvPr/>
        </p:nvSpPr>
        <p:spPr>
          <a:xfrm>
            <a:off x="5757158" y="2257460"/>
            <a:ext cx="184731" cy="276999"/>
          </a:xfrm>
          <a:prstGeom prst="rect">
            <a:avLst/>
          </a:prstGeom>
          <a:noFill/>
        </p:spPr>
        <p:txBody>
          <a:bodyPr wrap="none" rtlCol="0">
            <a:spAutoFit/>
          </a:bodyPr>
          <a:lstStyle/>
          <a:p>
            <a:endParaRPr lang="en-US" dirty="0">
              <a:solidFill>
                <a:srgbClr val="3E1FF5"/>
              </a:solidFill>
            </a:endParaRPr>
          </a:p>
        </p:txBody>
      </p:sp>
      <p:grpSp>
        <p:nvGrpSpPr>
          <p:cNvPr id="60" name="Group 59"/>
          <p:cNvGrpSpPr/>
          <p:nvPr/>
        </p:nvGrpSpPr>
        <p:grpSpPr>
          <a:xfrm>
            <a:off x="6959767" y="1098742"/>
            <a:ext cx="661687" cy="583930"/>
            <a:chOff x="868104" y="811372"/>
            <a:chExt cx="661687" cy="583930"/>
          </a:xfrm>
        </p:grpSpPr>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78" name="TextBox 77"/>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2</a:t>
              </a:r>
            </a:p>
          </p:txBody>
        </p:sp>
      </p:grpSp>
      <p:grpSp>
        <p:nvGrpSpPr>
          <p:cNvPr id="13" name="Group 12">
            <a:extLst>
              <a:ext uri="{FF2B5EF4-FFF2-40B4-BE49-F238E27FC236}">
                <a16:creationId xmlns:a16="http://schemas.microsoft.com/office/drawing/2014/main" id="{5AAA5E5B-540B-A6F6-9B7D-FE939A99D31A}"/>
              </a:ext>
            </a:extLst>
          </p:cNvPr>
          <p:cNvGrpSpPr/>
          <p:nvPr/>
        </p:nvGrpSpPr>
        <p:grpSpPr>
          <a:xfrm flipH="1">
            <a:off x="329314" y="3639766"/>
            <a:ext cx="617296" cy="481707"/>
            <a:chOff x="1707517" y="1467106"/>
            <a:chExt cx="591940" cy="481707"/>
          </a:xfrm>
        </p:grpSpPr>
        <p:pic>
          <p:nvPicPr>
            <p:cNvPr id="14" name="Picture 13">
              <a:extLst>
                <a:ext uri="{FF2B5EF4-FFF2-40B4-BE49-F238E27FC236}">
                  <a16:creationId xmlns:a16="http://schemas.microsoft.com/office/drawing/2014/main" id="{A9E7CC4C-1805-128C-A008-793E1CF03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a:extLst>
                <a:ext uri="{FF2B5EF4-FFF2-40B4-BE49-F238E27FC236}">
                  <a16:creationId xmlns:a16="http://schemas.microsoft.com/office/drawing/2014/main" id="{A3D378DC-001E-8527-E758-56E53167F9BA}"/>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3177268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2"/>
          <p:cNvSpPr txBox="1"/>
          <p:nvPr/>
        </p:nvSpPr>
        <p:spPr>
          <a:xfrm>
            <a:off x="171451" y="1023883"/>
            <a:ext cx="8794750" cy="5839419"/>
          </a:xfrm>
          <a:prstGeom prst="rect">
            <a:avLst/>
          </a:prstGeom>
        </p:spPr>
        <p:txBody>
          <a:bodyPr vert="horz" wrap="square" lIns="0" tIns="22225" rIns="0" bIns="0" numCol="3" rtlCol="0">
            <a:spAutoFit/>
          </a:bodyPr>
          <a:lstStyle/>
          <a:p>
            <a:pPr marL="12700">
              <a:lnSpc>
                <a:spcPct val="100000"/>
              </a:lnSpc>
              <a:spcBef>
                <a:spcPts val="1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AAA</a:t>
            </a:r>
            <a:r>
              <a:rPr sz="900" kern="1700" spc="10" dirty="0">
                <a:solidFill>
                  <a:schemeClr val="accent6">
                    <a:lumMod val="50000"/>
                  </a:schemeClr>
                </a:solidFill>
                <a:latin typeface="Calibri Light" panose="020F0302020204030204" pitchFamily="34" charset="0"/>
                <a:cs typeface="Calibri Light" panose="020F0302020204030204" pitchFamily="34" charset="0"/>
              </a:rPr>
              <a:t>: Authentication, Authorization, and Accounting</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ACL</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Control List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AP</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Point</a:t>
            </a:r>
          </a:p>
          <a:p>
            <a:pPr marL="12700" marR="146685">
              <a:lnSpc>
                <a:spcPct val="102299"/>
              </a:lnSpc>
              <a:spcBef>
                <a:spcPts val="5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Busbar</a:t>
            </a:r>
            <a:r>
              <a:rPr sz="900" kern="1700" spc="10" dirty="0">
                <a:solidFill>
                  <a:schemeClr val="accent6">
                    <a:lumMod val="50000"/>
                  </a:schemeClr>
                </a:solidFill>
                <a:latin typeface="Calibri Light" panose="020F0302020204030204" pitchFamily="34" charset="0"/>
                <a:cs typeface="Calibri Light" panose="020F0302020204030204" pitchFamily="34" charset="0"/>
              </a:rPr>
              <a:t>: Metallic strip or bar, typically housed inside switchgear, panel  boards, and busway enclosures for local high current power distribution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C37.94</a:t>
            </a:r>
            <a:r>
              <a:rPr sz="900" kern="1700" spc="10" dirty="0">
                <a:solidFill>
                  <a:schemeClr val="accent6">
                    <a:lumMod val="50000"/>
                  </a:schemeClr>
                </a:solidFill>
                <a:latin typeface="Calibri Light" panose="020F0302020204030204" pitchFamily="34" charset="0"/>
                <a:cs typeface="Calibri Light" panose="020F0302020204030204" pitchFamily="34" charset="0"/>
              </a:rPr>
              <a:t>: TDM interface devoted for teleprotection</a:t>
            </a:r>
          </a:p>
          <a:p>
            <a:pPr marL="12700" marR="5080">
              <a:lnSpc>
                <a:spcPts val="1300"/>
              </a:lnSpc>
              <a:spcBef>
                <a:spcPts val="1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a:t>
            </a:r>
            <a:r>
              <a:rPr sz="900" kern="1700" spc="10" dirty="0">
                <a:solidFill>
                  <a:schemeClr val="accent6">
                    <a:lumMod val="50000"/>
                  </a:schemeClr>
                </a:solidFill>
                <a:latin typeface="Calibri Light" panose="020F0302020204030204" pitchFamily="34" charset="0"/>
                <a:cs typeface="Calibri Light" panose="020F0302020204030204" pitchFamily="34" charset="0"/>
              </a:rPr>
              <a:t>: Circuit Breaker designed to close or open electrical circuit under normal  or abnormal conditions. It operates on relays command.</a:t>
            </a:r>
          </a:p>
          <a:p>
            <a:pPr marL="12700">
              <a:lnSpc>
                <a:spcPct val="100000"/>
              </a:lnSpc>
              <a:spcBef>
                <a:spcPts val="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CBWFQ</a:t>
            </a:r>
            <a:r>
              <a:rPr sz="900" kern="1700" spc="10" dirty="0">
                <a:solidFill>
                  <a:schemeClr val="accent6">
                    <a:lumMod val="50000"/>
                  </a:schemeClr>
                </a:solidFill>
                <a:latin typeface="Calibri Light" panose="020F0302020204030204" pitchFamily="34" charset="0"/>
                <a:cs typeface="Calibri Light" panose="020F0302020204030204" pitchFamily="34" charset="0"/>
              </a:rPr>
              <a:t>: Class-Based Weighted Fair Queuing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CG</a:t>
            </a:r>
            <a:r>
              <a:rPr sz="900" kern="1700" spc="10" dirty="0">
                <a:solidFill>
                  <a:schemeClr val="accent6">
                    <a:lumMod val="50000"/>
                  </a:schemeClr>
                </a:solidFill>
                <a:latin typeface="Calibri Light" panose="020F0302020204030204" pitchFamily="34" charset="0"/>
                <a:cs typeface="Calibri Light" panose="020F0302020204030204" pitchFamily="34" charset="0"/>
              </a:rPr>
              <a:t>: Connected Grid</a:t>
            </a:r>
          </a:p>
          <a:p>
            <a:pPr marL="12700" marR="1454785">
              <a:lnSpc>
                <a:spcPct val="106100"/>
              </a:lnSpc>
              <a:spcBef>
                <a:spcPts val="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CID</a:t>
            </a:r>
            <a:r>
              <a:rPr sz="900" kern="1700" spc="10" dirty="0">
                <a:solidFill>
                  <a:schemeClr val="accent6">
                    <a:lumMod val="50000"/>
                  </a:schemeClr>
                </a:solidFill>
                <a:latin typeface="Calibri Light" panose="020F0302020204030204" pitchFamily="34" charset="0"/>
                <a:cs typeface="Calibri Light" panose="020F0302020204030204" pitchFamily="34" charset="0"/>
              </a:rPr>
              <a:t>: Individual configuration of each IED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CIP</a:t>
            </a:r>
            <a:r>
              <a:rPr sz="900" kern="1700" spc="10" dirty="0">
                <a:solidFill>
                  <a:schemeClr val="accent6">
                    <a:lumMod val="50000"/>
                  </a:schemeClr>
                </a:solidFill>
                <a:latin typeface="Calibri Light" panose="020F0302020204030204" pitchFamily="34" charset="0"/>
                <a:cs typeface="Calibri Light" panose="020F0302020204030204" pitchFamily="34" charset="0"/>
              </a:rPr>
              <a:t>: Critical Infrastructure Protection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CLI</a:t>
            </a:r>
            <a:r>
              <a:rPr sz="900" kern="1700" spc="1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CorpSS</a:t>
            </a:r>
            <a:r>
              <a:rPr sz="900" kern="1700" spc="10" dirty="0">
                <a:solidFill>
                  <a:schemeClr val="accent6">
                    <a:lumMod val="50000"/>
                  </a:schemeClr>
                </a:solidFill>
                <a:latin typeface="Calibri Light" panose="020F0302020204030204" pitchFamily="34" charset="0"/>
                <a:cs typeface="Calibri Light" panose="020F0302020204030204" pitchFamily="34" charset="0"/>
              </a:rPr>
              <a:t>: Corporate Substation</a:t>
            </a:r>
          </a:p>
          <a:p>
            <a:pPr marL="12700" marR="40640">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CT</a:t>
            </a:r>
            <a:r>
              <a:rPr sz="900" kern="1700" spc="10" dirty="0">
                <a:solidFill>
                  <a:schemeClr val="accent6">
                    <a:lumMod val="50000"/>
                  </a:schemeClr>
                </a:solidFill>
                <a:latin typeface="Calibri Light" panose="020F0302020204030204" pitchFamily="34" charset="0"/>
                <a:cs typeface="Calibri Light" panose="020F0302020204030204" pitchFamily="34" charset="0"/>
              </a:rPr>
              <a:t>: Current Transformer, used for measurement of current, if too high to  apply directly to measuring instruments, a CT produces a proportional  current which can be measured and recorded, CT are used in metering and  protective relays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DAN</a:t>
            </a:r>
            <a:r>
              <a:rPr sz="900" kern="1700" spc="10" dirty="0">
                <a:solidFill>
                  <a:schemeClr val="accent6">
                    <a:lumMod val="50000"/>
                  </a:schemeClr>
                </a:solidFill>
                <a:latin typeface="Calibri Light" panose="020F0302020204030204" pitchFamily="34" charset="0"/>
                <a:cs typeface="Calibri Light" panose="020F0302020204030204" pitchFamily="34" charset="0"/>
              </a:rPr>
              <a:t>: Doubly Attached Nodes implementing HSR or PRP</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DAU</a:t>
            </a:r>
            <a:r>
              <a:rPr sz="900" kern="1700" spc="10" dirty="0">
                <a:solidFill>
                  <a:schemeClr val="accent6">
                    <a:lumMod val="50000"/>
                  </a:schemeClr>
                </a:solidFill>
                <a:latin typeface="Calibri Light" panose="020F0302020204030204" pitchFamily="34" charset="0"/>
                <a:cs typeface="Calibri Light" panose="020F0302020204030204" pitchFamily="34" charset="0"/>
              </a:rPr>
              <a:t>: Data Acquisition Unit</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Disconnector</a:t>
            </a:r>
            <a:r>
              <a:rPr sz="900" kern="1700" spc="10" dirty="0">
                <a:solidFill>
                  <a:schemeClr val="accent6">
                    <a:lumMod val="50000"/>
                  </a:schemeClr>
                </a:solidFill>
                <a:latin typeface="Calibri Light" panose="020F0302020204030204" pitchFamily="34" charset="0"/>
                <a:cs typeface="Calibri Light" panose="020F0302020204030204" pitchFamily="34" charset="0"/>
              </a:rPr>
              <a:t>: isolates physically and visually the lines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DMZ</a:t>
            </a:r>
            <a:r>
              <a:rPr sz="900" kern="1700" spc="10" dirty="0">
                <a:solidFill>
                  <a:schemeClr val="accent6">
                    <a:lumMod val="50000"/>
                  </a:schemeClr>
                </a:solidFill>
                <a:latin typeface="Calibri Light" panose="020F0302020204030204" pitchFamily="34" charset="0"/>
                <a:cs typeface="Calibri Light" panose="020F0302020204030204" pitchFamily="34" charset="0"/>
              </a:rPr>
              <a:t>: Demilitarized Zone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DCB</a:t>
            </a:r>
            <a:r>
              <a:rPr sz="900" kern="1700" spc="10" dirty="0">
                <a:solidFill>
                  <a:schemeClr val="accent6">
                    <a:lumMod val="50000"/>
                  </a:schemeClr>
                </a:solidFill>
                <a:latin typeface="Calibri Light" panose="020F0302020204030204" pitchFamily="34" charset="0"/>
                <a:cs typeface="Calibri Light" panose="020F0302020204030204" pitchFamily="34" charset="0"/>
              </a:rPr>
              <a:t>: Directional Comparison Blocking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DCS</a:t>
            </a:r>
            <a:r>
              <a:rPr sz="900" kern="1700" spc="10" dirty="0">
                <a:solidFill>
                  <a:schemeClr val="accent6">
                    <a:lumMod val="50000"/>
                  </a:schemeClr>
                </a:solidFill>
                <a:latin typeface="Calibri Light" panose="020F0302020204030204" pitchFamily="34" charset="0"/>
                <a:cs typeface="Calibri Light" panose="020F0302020204030204" pitchFamily="34" charset="0"/>
              </a:rPr>
              <a:t>: distributed control systems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DSC</a:t>
            </a:r>
            <a:r>
              <a:rPr sz="900" kern="1700" spc="10" dirty="0">
                <a:solidFill>
                  <a:schemeClr val="accent6">
                    <a:lumMod val="50000"/>
                  </a:schemeClr>
                </a:solidFill>
                <a:latin typeface="Calibri Light" panose="020F0302020204030204" pitchFamily="34" charset="0"/>
                <a:cs typeface="Calibri Light" panose="020F0302020204030204" pitchFamily="34" charset="0"/>
              </a:rPr>
              <a:t>: Differentiated Services Code Point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ESP</a:t>
            </a:r>
            <a:r>
              <a:rPr sz="900" kern="1700" spc="10" dirty="0">
                <a:solidFill>
                  <a:schemeClr val="accent6">
                    <a:lumMod val="50000"/>
                  </a:schemeClr>
                </a:solidFill>
                <a:latin typeface="Calibri Light" panose="020F0302020204030204" pitchFamily="34" charset="0"/>
                <a:cs typeface="Calibri Light" panose="020F0302020204030204" pitchFamily="34" charset="0"/>
              </a:rPr>
              <a:t>: Electronic Security Perimeter</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Feeder: </a:t>
            </a:r>
            <a:r>
              <a:rPr sz="900" kern="1700" spc="10" dirty="0">
                <a:solidFill>
                  <a:schemeClr val="accent6">
                    <a:lumMod val="50000"/>
                  </a:schemeClr>
                </a:solidFill>
                <a:latin typeface="Calibri Light" panose="020F0302020204030204" pitchFamily="34" charset="0"/>
                <a:cs typeface="Calibri Light" panose="020F0302020204030204" pitchFamily="34" charset="0"/>
              </a:rPr>
              <a:t>Transmits power to the distribution points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GM</a:t>
            </a:r>
            <a:r>
              <a:rPr sz="900" kern="1700" spc="10" dirty="0">
                <a:solidFill>
                  <a:schemeClr val="accent6">
                    <a:lumMod val="50000"/>
                  </a:schemeClr>
                </a:solidFill>
                <a:latin typeface="Calibri Light" panose="020F0302020204030204" pitchFamily="34" charset="0"/>
                <a:cs typeface="Calibri Light" panose="020F0302020204030204" pitchFamily="34" charset="0"/>
              </a:rPr>
              <a:t>: Grandmaster</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GNSS</a:t>
            </a:r>
            <a:r>
              <a:rPr sz="900" kern="1700" spc="10" dirty="0">
                <a:solidFill>
                  <a:schemeClr val="accent6">
                    <a:lumMod val="50000"/>
                  </a:schemeClr>
                </a:solidFill>
                <a:latin typeface="Calibri Light" panose="020F0302020204030204" pitchFamily="34" charset="0"/>
                <a:cs typeface="Calibri Light" panose="020F0302020204030204" pitchFamily="34" charset="0"/>
              </a:rPr>
              <a:t>: Global Navigation Satellite System</a:t>
            </a:r>
          </a:p>
          <a:p>
            <a:pPr marL="12700" marR="83185">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GOOSE</a:t>
            </a:r>
            <a:r>
              <a:rPr sz="900" kern="1700" spc="10" dirty="0">
                <a:solidFill>
                  <a:schemeClr val="accent6">
                    <a:lumMod val="50000"/>
                  </a:schemeClr>
                </a:solidFill>
                <a:latin typeface="Calibri Light" panose="020F0302020204030204" pitchFamily="34" charset="0"/>
                <a:cs typeface="Calibri Light" panose="020F0302020204030204" pitchFamily="34" charset="0"/>
              </a:rPr>
              <a:t>: Generic Object-Oriented Substation Events is a control model  defined as per IEC 61850 which provides a fast and reliable mechanism of  transferring event data over entire electrical substation networks. When  implemented, this model ensures the same event message is received by  multiple physical devices using multicast or broadcast services</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HMI</a:t>
            </a:r>
            <a:r>
              <a:rPr sz="900" kern="1700" spc="10" dirty="0">
                <a:solidFill>
                  <a:schemeClr val="accent6">
                    <a:lumMod val="50000"/>
                  </a:schemeClr>
                </a:solidFill>
                <a:latin typeface="Calibri Light" panose="020F0302020204030204" pitchFamily="34" charset="0"/>
                <a:cs typeface="Calibri Light" panose="020F0302020204030204" pitchFamily="34" charset="0"/>
              </a:rPr>
              <a:t>: Human Machine Interface</a:t>
            </a:r>
            <a:endParaRPr lang="es-ES" sz="900" kern="1700" spc="10" dirty="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a:solidFill>
                  <a:schemeClr val="accent6">
                    <a:lumMod val="50000"/>
                  </a:schemeClr>
                </a:solidFill>
                <a:latin typeface="Calibri Light" panose="020F0302020204030204" pitchFamily="34" charset="0"/>
                <a:cs typeface="Calibri Light" panose="020F0302020204030204" pitchFamily="34" charset="0"/>
              </a:rPr>
              <a:t>PTP</a:t>
            </a:r>
            <a:r>
              <a:rPr lang="en-US" sz="900" dirty="0">
                <a:solidFill>
                  <a:schemeClr val="accent6">
                    <a:lumMod val="50000"/>
                  </a:schemeClr>
                </a:solidFill>
                <a:latin typeface="Calibri Light" panose="020F0302020204030204" pitchFamily="34" charset="0"/>
                <a:cs typeface="Calibri Light" panose="020F0302020204030204" pitchFamily="34" charset="0"/>
              </a:rPr>
              <a:t>: Precision Time Protocol</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RedBox</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Box</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Relay: </a:t>
            </a:r>
            <a:r>
              <a:rPr lang="en-US" sz="900" dirty="0">
                <a:solidFill>
                  <a:schemeClr val="accent6">
                    <a:lumMod val="50000"/>
                  </a:schemeClr>
                </a:solidFill>
                <a:latin typeface="Calibri Light" panose="020F0302020204030204" pitchFamily="34" charset="0"/>
                <a:cs typeface="Calibri Light" panose="020F0302020204030204" pitchFamily="34" charset="0"/>
              </a:rPr>
              <a:t>is automatic device which senses an abnormal condition of electrical  circuit and closes its contacts and complete the circuit breaker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REP</a:t>
            </a:r>
            <a:r>
              <a:rPr lang="en-US" sz="900" dirty="0">
                <a:solidFill>
                  <a:schemeClr val="accent6">
                    <a:lumMod val="50000"/>
                  </a:schemeClr>
                </a:solidFill>
                <a:latin typeface="Calibri Light" panose="020F0302020204030204" pitchFamily="34" charset="0"/>
                <a:cs typeface="Calibri Light" panose="020F0302020204030204" pitchFamily="34" charset="0"/>
              </a:rPr>
              <a:t>: Resilient Ethernet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RCT</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Control Trailer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RTU</a:t>
            </a:r>
            <a:r>
              <a:rPr lang="en-US" sz="900" dirty="0">
                <a:solidFill>
                  <a:schemeClr val="accent6">
                    <a:lumMod val="50000"/>
                  </a:schemeClr>
                </a:solidFill>
                <a:latin typeface="Calibri Light" panose="020F0302020204030204" pitchFamily="34" charset="0"/>
                <a:cs typeface="Calibri Light" panose="020F0302020204030204" pitchFamily="34" charset="0"/>
              </a:rPr>
              <a:t>: Remote  Terminal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SAN</a:t>
            </a:r>
            <a:r>
              <a:rPr lang="en-US" sz="900" dirty="0">
                <a:solidFill>
                  <a:schemeClr val="accent6">
                    <a:lumMod val="50000"/>
                  </a:schemeClr>
                </a:solidFill>
                <a:latin typeface="Calibri Light" panose="020F0302020204030204" pitchFamily="34" charset="0"/>
                <a:cs typeface="Calibri Light" panose="020F0302020204030204" pitchFamily="34" charset="0"/>
              </a:rPr>
              <a:t>:  Singly-Attached Node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Secondary Lines: </a:t>
            </a:r>
            <a:r>
              <a:rPr lang="en-US" sz="900" dirty="0">
                <a:solidFill>
                  <a:schemeClr val="accent6">
                    <a:lumMod val="50000"/>
                  </a:schemeClr>
                </a:solidFill>
                <a:latin typeface="Calibri Light" panose="020F0302020204030204" pitchFamily="34" charset="0"/>
                <a:cs typeface="Calibri Light" panose="020F0302020204030204" pitchFamily="34" charset="0"/>
              </a:rPr>
              <a:t>lower voltage side at the substation</a:t>
            </a:r>
          </a:p>
          <a:p>
            <a:pPr marR="1700"/>
            <a:r>
              <a:rPr lang="en-US" sz="900" b="1" dirty="0">
                <a:solidFill>
                  <a:schemeClr val="accent6">
                    <a:lumMod val="50000"/>
                  </a:schemeClr>
                </a:solidFill>
                <a:latin typeface="Calibri Light" panose="020F0302020204030204" pitchFamily="34" charset="0"/>
                <a:cs typeface="Calibri Light" panose="020F0302020204030204" pitchFamily="34" charset="0"/>
              </a:rPr>
              <a:t>SCADA</a:t>
            </a:r>
            <a:r>
              <a:rPr lang="en-US" sz="900" dirty="0">
                <a:solidFill>
                  <a:schemeClr val="accent6">
                    <a:lumMod val="50000"/>
                  </a:schemeClr>
                </a:solidFill>
                <a:latin typeface="Calibri Light" panose="020F0302020204030204" pitchFamily="34" charset="0"/>
                <a:cs typeface="Calibri Light" panose="020F0302020204030204" pitchFamily="34" charset="0"/>
              </a:rPr>
              <a:t>: Supervisory Control And Data Acquisition, transmits and receives  data from events of controls, measuring, safety and monitoring. Power  system elements can be controlled remotely over. Remote switching,  telemetering of grids showing voltage, current, power, direction,  consumption in kWh, synchronization.</a:t>
            </a:r>
          </a:p>
          <a:p>
            <a:pPr marR="22260"/>
            <a:r>
              <a:rPr lang="en-US" sz="900" b="1" dirty="0">
                <a:solidFill>
                  <a:schemeClr val="accent6">
                    <a:lumMod val="50000"/>
                  </a:schemeClr>
                </a:solidFill>
                <a:latin typeface="Calibri Light" panose="020F0302020204030204" pitchFamily="34" charset="0"/>
                <a:cs typeface="Calibri Light" panose="020F0302020204030204" pitchFamily="34" charset="0"/>
              </a:rPr>
              <a:t>SCD</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Description  </a:t>
            </a:r>
            <a:r>
              <a:rPr lang="en-US" sz="900" b="1" dirty="0">
                <a:solidFill>
                  <a:schemeClr val="accent6">
                    <a:lumMod val="50000"/>
                  </a:schemeClr>
                </a:solidFill>
                <a:latin typeface="Calibri Light" panose="020F0302020204030204" pitchFamily="34" charset="0"/>
                <a:cs typeface="Calibri Light" panose="020F0302020204030204" pitchFamily="34" charset="0"/>
              </a:rPr>
              <a:t>SCL</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Language  </a:t>
            </a:r>
            <a:r>
              <a:rPr lang="en-US" sz="900" b="1" dirty="0">
                <a:solidFill>
                  <a:schemeClr val="accent6">
                    <a:lumMod val="50000"/>
                  </a:schemeClr>
                </a:solidFill>
                <a:latin typeface="Calibri Light" panose="020F0302020204030204" pitchFamily="34" charset="0"/>
                <a:cs typeface="Calibri Light" panose="020F0302020204030204" pitchFamily="34" charset="0"/>
              </a:rPr>
              <a:t>SNTP: </a:t>
            </a:r>
            <a:r>
              <a:rPr lang="en-US" sz="900" dirty="0">
                <a:solidFill>
                  <a:schemeClr val="accent6">
                    <a:lumMod val="50000"/>
                  </a:schemeClr>
                </a:solidFill>
                <a:latin typeface="Calibri Light" panose="020F0302020204030204" pitchFamily="34" charset="0"/>
                <a:cs typeface="Calibri Light" panose="020F0302020204030204" pitchFamily="34" charset="0"/>
              </a:rPr>
              <a:t>Simple Network Time Protocol</a:t>
            </a:r>
          </a:p>
          <a:p>
            <a:pPr marR="90"/>
            <a:r>
              <a:rPr lang="en-US" sz="900" b="1" dirty="0">
                <a:solidFill>
                  <a:schemeClr val="accent6">
                    <a:lumMod val="50000"/>
                  </a:schemeClr>
                </a:solidFill>
                <a:latin typeface="Calibri Light" panose="020F0302020204030204" pitchFamily="34" charset="0"/>
                <a:cs typeface="Calibri Light" panose="020F0302020204030204" pitchFamily="34" charset="0"/>
              </a:rPr>
              <a:t>Station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the entire substation and helps provide connectivity  between central management and individual bays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STP</a:t>
            </a:r>
            <a:r>
              <a:rPr lang="en-US" sz="900" dirty="0">
                <a:solidFill>
                  <a:schemeClr val="accent6">
                    <a:lumMod val="50000"/>
                  </a:schemeClr>
                </a:solidFill>
                <a:latin typeface="Calibri Light" panose="020F0302020204030204" pitchFamily="34" charset="0"/>
                <a:cs typeface="Calibri Light" panose="020F0302020204030204" pitchFamily="34" charset="0"/>
              </a:rPr>
              <a:t>: Spanning Tree Protocol</a:t>
            </a:r>
          </a:p>
          <a:p>
            <a:pPr marR="2090"/>
            <a:r>
              <a:rPr lang="en-US" sz="900" b="1" dirty="0">
                <a:solidFill>
                  <a:schemeClr val="accent6">
                    <a:lumMod val="50000"/>
                  </a:schemeClr>
                </a:solidFill>
                <a:latin typeface="Calibri Light" panose="020F0302020204030204" pitchFamily="34" charset="0"/>
                <a:cs typeface="Calibri Light" panose="020F0302020204030204" pitchFamily="34" charset="0"/>
              </a:rPr>
              <a:t>SV</a:t>
            </a:r>
            <a:r>
              <a:rPr lang="en-US" sz="900" dirty="0">
                <a:solidFill>
                  <a:schemeClr val="accent6">
                    <a:lumMod val="50000"/>
                  </a:schemeClr>
                </a:solidFill>
                <a:latin typeface="Calibri Light" panose="020F0302020204030204" pitchFamily="34" charset="0"/>
                <a:cs typeface="Calibri Light" panose="020F0302020204030204" pitchFamily="34" charset="0"/>
              </a:rPr>
              <a:t>: Sampled Values, is a method to read instantaneous values such as  currents, voltages, impedances, etc. from CTs, VTs or digital I/O and then  transmitted to make them are available for those IED subscribed.</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Switchgear</a:t>
            </a:r>
            <a:r>
              <a:rPr lang="en-US" sz="900" dirty="0">
                <a:solidFill>
                  <a:schemeClr val="accent6">
                    <a:lumMod val="50000"/>
                  </a:schemeClr>
                </a:solidFill>
                <a:latin typeface="Calibri Light" panose="020F0302020204030204" pitchFamily="34" charset="0"/>
                <a:cs typeface="Calibri Light" panose="020F0302020204030204" pitchFamily="34" charset="0"/>
              </a:rPr>
              <a:t>: combination of switches, fuses or CB to control, protect and  isolate electrical equipment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SyncE: </a:t>
            </a:r>
            <a:r>
              <a:rPr lang="en-US" sz="900" dirty="0">
                <a:solidFill>
                  <a:schemeClr val="accent6">
                    <a:lumMod val="50000"/>
                  </a:schemeClr>
                </a:solidFill>
                <a:latin typeface="Calibri Light" panose="020F0302020204030204" pitchFamily="34" charset="0"/>
                <a:cs typeface="Calibri Light" panose="020F0302020204030204" pitchFamily="34" charset="0"/>
              </a:rPr>
              <a:t>Synchronous Ethernet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TLV</a:t>
            </a:r>
            <a:r>
              <a:rPr lang="en-US" sz="900" dirty="0">
                <a:solidFill>
                  <a:schemeClr val="accent6">
                    <a:lumMod val="50000"/>
                  </a:schemeClr>
                </a:solidFill>
                <a:latin typeface="Calibri Light" panose="020F0302020204030204" pitchFamily="34" charset="0"/>
                <a:cs typeface="Calibri Light" panose="020F0302020204030204" pitchFamily="34" charset="0"/>
              </a:rPr>
              <a:t>: Type, Length, Value</a:t>
            </a:r>
          </a:p>
          <a:p>
            <a:pPr marR="240"/>
            <a:r>
              <a:rPr lang="en-US" sz="900" b="1" dirty="0">
                <a:solidFill>
                  <a:schemeClr val="accent6">
                    <a:lumMod val="50000"/>
                  </a:schemeClr>
                </a:solidFill>
                <a:latin typeface="Calibri Light" panose="020F0302020204030204" pitchFamily="34" charset="0"/>
                <a:cs typeface="Calibri Light" panose="020F0302020204030204" pitchFamily="34" charset="0"/>
              </a:rPr>
              <a:t>VT: </a:t>
            </a:r>
            <a:r>
              <a:rPr lang="en-US" sz="900" dirty="0">
                <a:solidFill>
                  <a:schemeClr val="accent6">
                    <a:lumMod val="50000"/>
                  </a:schemeClr>
                </a:solidFill>
                <a:latin typeface="Calibri Light" panose="020F0302020204030204" pitchFamily="34" charset="0"/>
                <a:cs typeface="Calibri Light" panose="020F0302020204030204" pitchFamily="34" charset="0"/>
              </a:rPr>
              <a:t>Voltage Transformer (see CT)Potential Transformer, gives the reference  voltage to the Relay for Over-voltage or Under-voltage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UCA </a:t>
            </a:r>
            <a:r>
              <a:rPr lang="en-US" sz="900" b="1" dirty="0" err="1">
                <a:solidFill>
                  <a:schemeClr val="accent6">
                    <a:lumMod val="50000"/>
                  </a:schemeClr>
                </a:solidFill>
                <a:latin typeface="Calibri Light" panose="020F0302020204030204" pitchFamily="34" charset="0"/>
                <a:cs typeface="Calibri Light" panose="020F0302020204030204" pitchFamily="34" charset="0"/>
              </a:rPr>
              <a:t>IuG</a:t>
            </a:r>
            <a:r>
              <a:rPr lang="en-US" sz="900" dirty="0">
                <a:solidFill>
                  <a:schemeClr val="accent6">
                    <a:lumMod val="50000"/>
                  </a:schemeClr>
                </a:solidFill>
                <a:latin typeface="Calibri Light" panose="020F0302020204030204" pitchFamily="34" charset="0"/>
                <a:cs typeface="Calibri Light" panose="020F0302020204030204" pitchFamily="34" charset="0"/>
              </a:rPr>
              <a:t>: Utility Communications Architecture International Users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VDAN</a:t>
            </a:r>
            <a:r>
              <a:rPr lang="en-US" sz="900" dirty="0">
                <a:solidFill>
                  <a:schemeClr val="accent6">
                    <a:lumMod val="50000"/>
                  </a:schemeClr>
                </a:solidFill>
                <a:latin typeface="Calibri Light" panose="020F0302020204030204" pitchFamily="34" charset="0"/>
                <a:cs typeface="Calibri Light" panose="020F0302020204030204" pitchFamily="34" charset="0"/>
              </a:rPr>
              <a:t>: Virtual D</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HQoS</a:t>
            </a:r>
            <a:r>
              <a:rPr lang="en-US" sz="900" dirty="0">
                <a:solidFill>
                  <a:schemeClr val="accent6">
                    <a:lumMod val="50000"/>
                  </a:schemeClr>
                </a:solidFill>
                <a:latin typeface="Calibri Light" panose="020F0302020204030204" pitchFamily="34" charset="0"/>
                <a:cs typeface="Calibri Light" panose="020F0302020204030204" pitchFamily="34" charset="0"/>
              </a:rPr>
              <a:t>: Hierarchical Quality of Service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HSR</a:t>
            </a:r>
            <a:r>
              <a:rPr lang="en-US" sz="900" dirty="0">
                <a:solidFill>
                  <a:schemeClr val="accent6">
                    <a:lumMod val="50000"/>
                  </a:schemeClr>
                </a:solidFill>
                <a:latin typeface="Calibri Light" panose="020F0302020204030204" pitchFamily="34" charset="0"/>
                <a:cs typeface="Calibri Light" panose="020F0302020204030204" pitchFamily="34" charset="0"/>
              </a:rPr>
              <a:t>: High-Availability Seamless Redundancy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IA</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ICS</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control systems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ICU</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Control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IEC</a:t>
            </a:r>
            <a:r>
              <a:rPr lang="en-US" sz="900" dirty="0">
                <a:solidFill>
                  <a:schemeClr val="accent6">
                    <a:lumMod val="50000"/>
                  </a:schemeClr>
                </a:solidFill>
                <a:latin typeface="Calibri Light" panose="020F0302020204030204" pitchFamily="34" charset="0"/>
                <a:cs typeface="Calibri Light" panose="020F0302020204030204" pitchFamily="34" charset="0"/>
              </a:rPr>
              <a:t>: International Electrotechnical Commission</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IEC 61850</a:t>
            </a:r>
            <a:r>
              <a:rPr lang="en-US" sz="900" dirty="0">
                <a:solidFill>
                  <a:schemeClr val="accent6">
                    <a:lumMod val="50000"/>
                  </a:schemeClr>
                </a:solidFill>
                <a:latin typeface="Calibri Light" panose="020F0302020204030204" pitchFamily="34" charset="0"/>
                <a:cs typeface="Calibri Light" panose="020F0302020204030204" pitchFamily="34" charset="0"/>
              </a:rPr>
              <a:t>: Standard defining communication protocols for intelligent  electronic devices at electrical substations</a:t>
            </a:r>
          </a:p>
          <a:p>
            <a:pPr marR="1230" algn="just"/>
            <a:r>
              <a:rPr lang="en-US" sz="900" b="1" dirty="0">
                <a:solidFill>
                  <a:schemeClr val="accent6">
                    <a:lumMod val="50000"/>
                  </a:schemeClr>
                </a:solidFill>
                <a:latin typeface="Calibri Light" panose="020F0302020204030204" pitchFamily="34" charset="0"/>
                <a:cs typeface="Calibri Light" panose="020F0302020204030204" pitchFamily="34" charset="0"/>
              </a:rPr>
              <a:t>IED</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End Device, microprocessor-based controllers of power  system equipment, such as circuit breakers, transformers and capacitor  banks to enable advanced power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IRIG</a:t>
            </a:r>
            <a:r>
              <a:rPr lang="en-US" sz="900" dirty="0">
                <a:solidFill>
                  <a:schemeClr val="accent6">
                    <a:lumMod val="50000"/>
                  </a:schemeClr>
                </a:solidFill>
                <a:latin typeface="Calibri Light" panose="020F0302020204030204" pitchFamily="34" charset="0"/>
                <a:cs typeface="Calibri Light" panose="020F0302020204030204" pitchFamily="34" charset="0"/>
              </a:rPr>
              <a:t>: Inter-Range Instrumentation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ISE</a:t>
            </a:r>
            <a:r>
              <a:rPr lang="en-US" sz="900" dirty="0">
                <a:solidFill>
                  <a:schemeClr val="accent6">
                    <a:lumMod val="50000"/>
                  </a:schemeClr>
                </a:solidFill>
                <a:latin typeface="Calibri Light" panose="020F0302020204030204" pitchFamily="34" charset="0"/>
                <a:cs typeface="Calibri Light" panose="020F0302020204030204" pitchFamily="34" charset="0"/>
              </a:rPr>
              <a:t>: Identity Services Engine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L3VPN</a:t>
            </a:r>
            <a:r>
              <a:rPr lang="en-US" sz="900" dirty="0">
                <a:solidFill>
                  <a:schemeClr val="accent6">
                    <a:lumMod val="50000"/>
                  </a:schemeClr>
                </a:solidFill>
                <a:latin typeface="Calibri Light" panose="020F0302020204030204" pitchFamily="34" charset="0"/>
                <a:cs typeface="Calibri Light" panose="020F0302020204030204" pitchFamily="34" charset="0"/>
              </a:rPr>
              <a:t>: Layer 3 Virtual Private Network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LA</a:t>
            </a:r>
            <a:r>
              <a:rPr lang="en-US" sz="900" dirty="0">
                <a:solidFill>
                  <a:schemeClr val="accent6">
                    <a:lumMod val="50000"/>
                  </a:schemeClr>
                </a:solidFill>
                <a:latin typeface="Calibri Light" panose="020F0302020204030204" pitchFamily="34" charset="0"/>
                <a:cs typeface="Calibri Light" panose="020F0302020204030204" pitchFamily="34" charset="0"/>
              </a:rPr>
              <a:t>: Lightning Arrester protects the power grid from electric storms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MQC</a:t>
            </a:r>
            <a:r>
              <a:rPr lang="en-US" sz="900" dirty="0">
                <a:solidFill>
                  <a:schemeClr val="accent6">
                    <a:lumMod val="50000"/>
                  </a:schemeClr>
                </a:solidFill>
                <a:latin typeface="Calibri Light" panose="020F0302020204030204" pitchFamily="34" charset="0"/>
                <a:cs typeface="Calibri Light" panose="020F0302020204030204" pitchFamily="34" charset="0"/>
              </a:rPr>
              <a:t>: Modular </a:t>
            </a:r>
            <a:r>
              <a:rPr lang="en-US" sz="900" dirty="0" err="1">
                <a:solidFill>
                  <a:schemeClr val="accent6">
                    <a:lumMod val="50000"/>
                  </a:schemeClr>
                </a:solidFill>
                <a:latin typeface="Calibri Light" panose="020F0302020204030204" pitchFamily="34" charset="0"/>
                <a:cs typeface="Calibri Light" panose="020F0302020204030204" pitchFamily="34" charset="0"/>
              </a:rPr>
              <a:t>QoS</a:t>
            </a:r>
            <a:r>
              <a:rPr lang="en-US" sz="90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MMS</a:t>
            </a:r>
            <a:r>
              <a:rPr lang="en-US" sz="900" dirty="0">
                <a:solidFill>
                  <a:schemeClr val="accent6">
                    <a:lumMod val="50000"/>
                  </a:schemeClr>
                </a:solidFill>
                <a:latin typeface="Calibri Light" panose="020F0302020204030204" pitchFamily="34" charset="0"/>
                <a:cs typeface="Calibri Light" panose="020F0302020204030204" pitchFamily="34" charset="0"/>
              </a:rPr>
              <a:t>: Manufacturing Message Specification, messaging system for  exchanging real-time data and supervisory control information. Allows  client such as SCADA, an OPC server or a gateway to access all IED objects  </a:t>
            </a:r>
            <a:r>
              <a:rPr lang="en-US" sz="900" b="1" dirty="0">
                <a:solidFill>
                  <a:schemeClr val="accent6">
                    <a:lumMod val="50000"/>
                  </a:schemeClr>
                </a:solidFill>
                <a:latin typeface="Calibri Light" panose="020F0302020204030204" pitchFamily="34" charset="0"/>
                <a:cs typeface="Calibri Light" panose="020F0302020204030204" pitchFamily="34" charset="0"/>
              </a:rPr>
              <a:t>MPLS</a:t>
            </a:r>
            <a:r>
              <a:rPr lang="en-US" sz="900" dirty="0">
                <a:solidFill>
                  <a:schemeClr val="accent6">
                    <a:lumMod val="50000"/>
                  </a:schemeClr>
                </a:solidFill>
                <a:latin typeface="Calibri Light" panose="020F0302020204030204" pitchFamily="34" charset="0"/>
                <a:cs typeface="Calibri Light" panose="020F0302020204030204" pitchFamily="34" charset="0"/>
              </a:rPr>
              <a:t>: Multi-protocol Label Switching</a:t>
            </a:r>
          </a:p>
          <a:p>
            <a:pPr marR="270"/>
            <a:r>
              <a:rPr lang="en-US" sz="900" b="1" dirty="0">
                <a:solidFill>
                  <a:schemeClr val="accent6">
                    <a:lumMod val="50000"/>
                  </a:schemeClr>
                </a:solidFill>
                <a:latin typeface="Calibri Light" panose="020F0302020204030204" pitchFamily="34" charset="0"/>
                <a:cs typeface="Calibri Light" panose="020F0302020204030204" pitchFamily="34" charset="0"/>
              </a:rPr>
              <a:t>MU</a:t>
            </a:r>
            <a:r>
              <a:rPr lang="en-US" sz="900" dirty="0">
                <a:solidFill>
                  <a:schemeClr val="accent6">
                    <a:lumMod val="50000"/>
                  </a:schemeClr>
                </a:solidFill>
                <a:latin typeface="Calibri Light" panose="020F0302020204030204" pitchFamily="34" charset="0"/>
                <a:cs typeface="Calibri Light" panose="020F0302020204030204" pitchFamily="34" charset="0"/>
              </a:rPr>
              <a:t>: Merging Unit connected to the process bus converts analog data(</a:t>
            </a:r>
            <a:r>
              <a:rPr lang="en-US" sz="900" dirty="0" err="1">
                <a:solidFill>
                  <a:schemeClr val="accent6">
                    <a:lumMod val="50000"/>
                  </a:schemeClr>
                </a:solidFill>
                <a:latin typeface="Calibri Light" panose="020F0302020204030204" pitchFamily="34" charset="0"/>
                <a:cs typeface="Calibri Light" panose="020F0302020204030204" pitchFamily="34" charset="0"/>
              </a:rPr>
              <a:t>ie</a:t>
            </a:r>
            <a:r>
              <a:rPr lang="en-US" sz="900" dirty="0">
                <a:solidFill>
                  <a:schemeClr val="accent6">
                    <a:lumMod val="50000"/>
                  </a:schemeClr>
                </a:solidFill>
                <a:latin typeface="Calibri Light" panose="020F0302020204030204" pitchFamily="34" charset="0"/>
                <a:cs typeface="Calibri Light" panose="020F0302020204030204" pitchFamily="34" charset="0"/>
              </a:rPr>
              <a:t>.  volts, </a:t>
            </a:r>
            <a:r>
              <a:rPr lang="en-US" sz="900" dirty="0" err="1">
                <a:solidFill>
                  <a:schemeClr val="accent6">
                    <a:lumMod val="50000"/>
                  </a:schemeClr>
                </a:solidFill>
                <a:latin typeface="Calibri Light" panose="020F0302020204030204" pitchFamily="34" charset="0"/>
                <a:cs typeface="Calibri Light" panose="020F0302020204030204" pitchFamily="34" charset="0"/>
              </a:rPr>
              <a:t>currect</a:t>
            </a:r>
            <a:r>
              <a:rPr lang="en-US" sz="900" dirty="0">
                <a:solidFill>
                  <a:schemeClr val="accent6">
                    <a:lumMod val="50000"/>
                  </a:schemeClr>
                </a:solidFill>
                <a:latin typeface="Calibri Light" panose="020F0302020204030204" pitchFamily="34" charset="0"/>
                <a:cs typeface="Calibri Light" panose="020F0302020204030204" pitchFamily="34" charset="0"/>
              </a:rPr>
              <a:t>...) into digital information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NERC</a:t>
            </a:r>
            <a:r>
              <a:rPr lang="en-US" sz="900" dirty="0">
                <a:solidFill>
                  <a:schemeClr val="accent6">
                    <a:lumMod val="50000"/>
                  </a:schemeClr>
                </a:solidFill>
                <a:latin typeface="Calibri Light" panose="020F0302020204030204" pitchFamily="34" charset="0"/>
                <a:cs typeface="Calibri Light" panose="020F0302020204030204" pitchFamily="34" charset="0"/>
              </a:rPr>
              <a:t>: North  American  Electric Reliability Corporation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NIST</a:t>
            </a:r>
            <a:r>
              <a:rPr lang="en-US" sz="900" dirty="0">
                <a:solidFill>
                  <a:schemeClr val="accent6">
                    <a:lumMod val="50000"/>
                  </a:schemeClr>
                </a:solidFill>
                <a:latin typeface="Calibri Light" panose="020F0302020204030204" pitchFamily="34" charset="0"/>
                <a:cs typeface="Calibri Light" panose="020F0302020204030204" pitchFamily="34" charset="0"/>
              </a:rPr>
              <a:t>: National Institute of  Standards and  Technology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NMS</a:t>
            </a:r>
            <a:r>
              <a:rPr lang="en-US" sz="900" dirty="0">
                <a:solidFill>
                  <a:schemeClr val="accent6">
                    <a:lumMod val="50000"/>
                  </a:schemeClr>
                </a:solidFill>
                <a:latin typeface="Calibri Light" panose="020F0302020204030204" pitchFamily="34" charset="0"/>
                <a:cs typeface="Calibri Light" panose="020F0302020204030204" pitchFamily="34" charset="0"/>
              </a:rPr>
              <a:t>: Network Management System</a:t>
            </a:r>
          </a:p>
          <a:p>
            <a:r>
              <a:rPr lang="en-US" sz="900" b="1" dirty="0">
                <a:solidFill>
                  <a:schemeClr val="accent6">
                    <a:lumMod val="50000"/>
                  </a:schemeClr>
                </a:solidFill>
                <a:latin typeface="Calibri Light" panose="020F0302020204030204" pitchFamily="34" charset="0"/>
                <a:cs typeface="Calibri Light" panose="020F0302020204030204" pitchFamily="34" charset="0"/>
              </a:rPr>
              <a:t>OAM</a:t>
            </a:r>
            <a:r>
              <a:rPr lang="en-US" sz="900" dirty="0">
                <a:solidFill>
                  <a:schemeClr val="accent6">
                    <a:lumMod val="50000"/>
                  </a:schemeClr>
                </a:solidFill>
                <a:latin typeface="Calibri Light" panose="020F0302020204030204" pitchFamily="34" charset="0"/>
                <a:cs typeface="Calibri Light" panose="020F0302020204030204" pitchFamily="34" charset="0"/>
              </a:rPr>
              <a:t>: Operations and Maintenance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PCP</a:t>
            </a:r>
            <a:r>
              <a:rPr lang="en-US" sz="900" dirty="0">
                <a:solidFill>
                  <a:schemeClr val="accent6">
                    <a:lumMod val="50000"/>
                  </a:schemeClr>
                </a:solidFill>
                <a:latin typeface="Calibri Light" panose="020F0302020204030204" pitchFamily="34" charset="0"/>
                <a:cs typeface="Calibri Light" panose="020F0302020204030204" pitchFamily="34" charset="0"/>
              </a:rPr>
              <a:t>: Priority Code Point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PIOC</a:t>
            </a:r>
            <a:r>
              <a:rPr lang="en-US" sz="900" dirty="0">
                <a:solidFill>
                  <a:schemeClr val="accent6">
                    <a:lumMod val="50000"/>
                  </a:schemeClr>
                </a:solidFill>
                <a:latin typeface="Calibri Light" panose="020F0302020204030204" pitchFamily="34" charset="0"/>
                <a:cs typeface="Calibri Light" panose="020F0302020204030204" pitchFamily="34" charset="0"/>
              </a:rPr>
              <a:t>: Instantaneous </a:t>
            </a:r>
            <a:r>
              <a:rPr lang="en-US" sz="900" dirty="0" err="1">
                <a:solidFill>
                  <a:schemeClr val="accent6">
                    <a:lumMod val="50000"/>
                  </a:schemeClr>
                </a:solidFill>
                <a:latin typeface="Calibri Light" panose="020F0302020204030204" pitchFamily="34" charset="0"/>
                <a:cs typeface="Calibri Light" panose="020F0302020204030204" pitchFamily="34" charset="0"/>
              </a:rPr>
              <a:t>overcorrent</a:t>
            </a:r>
            <a:r>
              <a:rPr lang="en-US" sz="900" dirty="0">
                <a:solidFill>
                  <a:schemeClr val="accent6">
                    <a:lumMod val="50000"/>
                  </a:schemeClr>
                </a:solidFill>
                <a:latin typeface="Calibri Light" panose="020F0302020204030204" pitchFamily="34" charset="0"/>
                <a:cs typeface="Calibri Light" panose="020F0302020204030204" pitchFamily="34" charset="0"/>
              </a:rPr>
              <a:t>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PLC</a:t>
            </a:r>
            <a:r>
              <a:rPr lang="en-US" sz="900" dirty="0">
                <a:solidFill>
                  <a:schemeClr val="accent6">
                    <a:lumMod val="50000"/>
                  </a:schemeClr>
                </a:solidFill>
                <a:latin typeface="Calibri Light" panose="020F0302020204030204" pitchFamily="34" charset="0"/>
                <a:cs typeface="Calibri Light" panose="020F0302020204030204" pitchFamily="34" charset="0"/>
              </a:rPr>
              <a:t>: Programmable Logic Controller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PMU</a:t>
            </a:r>
            <a:r>
              <a:rPr lang="en-US" sz="900" dirty="0">
                <a:solidFill>
                  <a:schemeClr val="accent6">
                    <a:lumMod val="50000"/>
                  </a:schemeClr>
                </a:solidFill>
                <a:latin typeface="Calibri Light" panose="020F0302020204030204" pitchFamily="34" charset="0"/>
                <a:cs typeface="Calibri Light" panose="020F0302020204030204" pitchFamily="34" charset="0"/>
              </a:rPr>
              <a:t>: Phasor Measurement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POTT: </a:t>
            </a:r>
            <a:r>
              <a:rPr lang="en-US" sz="900" dirty="0">
                <a:solidFill>
                  <a:schemeClr val="accent6">
                    <a:lumMod val="50000"/>
                  </a:schemeClr>
                </a:solidFill>
                <a:latin typeface="Calibri Light" panose="020F0302020204030204" pitchFamily="34" charset="0"/>
                <a:cs typeface="Calibri Light" panose="020F0302020204030204" pitchFamily="34" charset="0"/>
              </a:rPr>
              <a:t>Permissive Overreaching Transfer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PP</a:t>
            </a:r>
            <a:r>
              <a:rPr lang="en-US" sz="900" dirty="0">
                <a:solidFill>
                  <a:schemeClr val="accent6">
                    <a:lumMod val="50000"/>
                  </a:schemeClr>
                </a:solidFill>
                <a:latin typeface="Calibri Light" panose="020F0302020204030204" pitchFamily="34" charset="0"/>
                <a:cs typeface="Calibri Light" panose="020F0302020204030204" pitchFamily="34" charset="0"/>
              </a:rPr>
              <a:t>: Primary Power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Process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primary units and control equipment to the IEDs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PRP</a:t>
            </a:r>
            <a:r>
              <a:rPr lang="en-US" sz="900" dirty="0">
                <a:solidFill>
                  <a:schemeClr val="accent6">
                    <a:lumMod val="50000"/>
                  </a:schemeClr>
                </a:solidFill>
                <a:latin typeface="Calibri Light" panose="020F0302020204030204" pitchFamily="34" charset="0"/>
                <a:cs typeface="Calibri Light" panose="020F0302020204030204" pitchFamily="34" charset="0"/>
              </a:rPr>
              <a:t>: Parallel Redundancy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PRTC: </a:t>
            </a:r>
            <a:r>
              <a:rPr lang="en-US" sz="900" dirty="0">
                <a:solidFill>
                  <a:schemeClr val="accent6">
                    <a:lumMod val="50000"/>
                  </a:schemeClr>
                </a:solidFill>
                <a:latin typeface="Calibri Light" panose="020F0302020204030204" pitchFamily="34" charset="0"/>
                <a:cs typeface="Calibri Light" panose="020F0302020204030204" pitchFamily="34" charset="0"/>
              </a:rPr>
              <a:t>Primary Reference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PT</a:t>
            </a:r>
            <a:r>
              <a:rPr lang="en-US" sz="900" dirty="0">
                <a:solidFill>
                  <a:schemeClr val="accent6">
                    <a:lumMod val="50000"/>
                  </a:schemeClr>
                </a:solidFill>
                <a:latin typeface="Calibri Light" panose="020F0302020204030204" pitchFamily="34" charset="0"/>
                <a:cs typeface="Calibri Light" panose="020F0302020204030204" pitchFamily="34" charset="0"/>
              </a:rPr>
              <a:t>: see VT </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T-GM: </a:t>
            </a:r>
            <a:r>
              <a:rPr lang="en-US" sz="900" dirty="0">
                <a:solidFill>
                  <a:schemeClr val="accent6">
                    <a:lumMod val="50000"/>
                  </a:schemeClr>
                </a:solidFill>
                <a:latin typeface="Calibri Light" panose="020F0302020204030204" pitchFamily="34" charset="0"/>
                <a:cs typeface="Calibri Light" panose="020F0302020204030204" pitchFamily="34" charset="0"/>
              </a:rPr>
              <a:t>Grand Master PTP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T-BC: </a:t>
            </a:r>
            <a:r>
              <a:rPr lang="en-US" sz="900" dirty="0">
                <a:solidFill>
                  <a:schemeClr val="accent6">
                    <a:lumMod val="50000"/>
                  </a:schemeClr>
                </a:solidFill>
                <a:latin typeface="Calibri Light" panose="020F0302020204030204" pitchFamily="34" charset="0"/>
                <a:cs typeface="Calibri Light" panose="020F0302020204030204" pitchFamily="34" charset="0"/>
              </a:rPr>
              <a:t>Boundary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T-TSC</a:t>
            </a:r>
            <a:r>
              <a:rPr lang="en-US" sz="900" dirty="0">
                <a:solidFill>
                  <a:schemeClr val="accent6">
                    <a:lumMod val="50000"/>
                  </a:schemeClr>
                </a:solidFill>
                <a:latin typeface="Calibri Light" panose="020F0302020204030204" pitchFamily="34" charset="0"/>
                <a:cs typeface="Calibri Light" panose="020F0302020204030204" pitchFamily="34" charset="0"/>
              </a:rPr>
              <a:t>: Slave Clock</a:t>
            </a:r>
          </a:p>
          <a:p>
            <a:endParaRPr lang="en-US" sz="90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5" name="Title 2"/>
          <p:cNvSpPr>
            <a:spLocks noGrp="1"/>
          </p:cNvSpPr>
          <p:nvPr>
            <p:ph type="title" idx="4294967295"/>
          </p:nvPr>
        </p:nvSpPr>
        <p:spPr>
          <a:xfrm>
            <a:off x="0" y="0"/>
            <a:ext cx="9144000" cy="836613"/>
          </a:xfrm>
        </p:spPr>
        <p:txBody>
          <a:bodyPr/>
          <a:lstStyle/>
          <a:p>
            <a:pPr marL="0" indent="0">
              <a:buNone/>
            </a:pPr>
            <a:r>
              <a:rPr lang="en-US" dirty="0"/>
              <a:t>Glossary</a:t>
            </a:r>
          </a:p>
        </p:txBody>
      </p:sp>
    </p:spTree>
    <p:extLst>
      <p:ext uri="{BB962C8B-B14F-4D97-AF65-F5344CB8AC3E}">
        <p14:creationId xmlns:p14="http://schemas.microsoft.com/office/powerpoint/2010/main" val="271423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82296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ChangeArrowheads="1"/>
          </p:cNvSpPr>
          <p:nvPr/>
        </p:nvSpPr>
        <p:spPr bwMode="auto">
          <a:xfrm rot="16200000">
            <a:off x="-1026770" y="1348581"/>
            <a:ext cx="3581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9pPr>
          </a:lstStyle>
          <a:p>
            <a:pPr algn="r" eaLnBrk="1" hangingPunct="1">
              <a:spcBef>
                <a:spcPts val="2250"/>
              </a:spcBef>
              <a:buClrTx/>
              <a:buFontTx/>
              <a:buNone/>
            </a:pPr>
            <a:r>
              <a:rPr lang="ca-ES" altLang="es-ES" sz="3600">
                <a:solidFill>
                  <a:srgbClr val="0951BD"/>
                </a:solidFill>
                <a:latin typeface="Arial Black" panose="020B0A04020102020204" pitchFamily="34" charset="0"/>
              </a:rPr>
              <a:t>That’s all</a:t>
            </a:r>
          </a:p>
        </p:txBody>
      </p:sp>
      <p:pic>
        <p:nvPicPr>
          <p:cNvPr id="4" name="Picture 8" descr="Alex"/>
          <p:cNvPicPr>
            <a:picLocks noChangeAspect="1" noChangeArrowheads="1"/>
          </p:cNvPicPr>
          <p:nvPr/>
        </p:nvPicPr>
        <p:blipFill>
          <a:blip r:embed="rId3"/>
          <a:srcRect/>
          <a:stretch>
            <a:fillRect/>
          </a:stretch>
        </p:blipFill>
        <p:spPr bwMode="auto">
          <a:xfrm>
            <a:off x="479426" y="4003675"/>
            <a:ext cx="1427163" cy="2857500"/>
          </a:xfrm>
          <a:prstGeom prst="rect">
            <a:avLst/>
          </a:prstGeom>
          <a:ln>
            <a:noFill/>
          </a:ln>
          <a:effectLst>
            <a:outerShdw blurRad="292100" dist="139700" dir="2700000" algn="tl" rotWithShape="0">
              <a:srgbClr val="333333">
                <a:alpha val="65000"/>
              </a:srgbClr>
            </a:outerShdw>
          </a:effectLst>
        </p:spPr>
      </p:pic>
      <p:pic>
        <p:nvPicPr>
          <p:cNvPr id="5" name="Picture 17"/>
          <p:cNvPicPr>
            <a:picLocks noChangeAspect="1" noChangeArrowheads="1"/>
          </p:cNvPicPr>
          <p:nvPr/>
        </p:nvPicPr>
        <p:blipFill>
          <a:blip r:embed="rId4"/>
          <a:srcRect/>
          <a:stretch>
            <a:fillRect/>
          </a:stretch>
        </p:blipFill>
        <p:spPr bwMode="auto">
          <a:xfrm>
            <a:off x="7301650" y="5373688"/>
            <a:ext cx="1835150" cy="954087"/>
          </a:xfrm>
          <a:prstGeom prst="rect">
            <a:avLst/>
          </a:prstGeom>
          <a:ln>
            <a:noFill/>
          </a:ln>
          <a:effectLst>
            <a:outerShdw blurRad="292100" dist="139700" dir="2700000" algn="tl" rotWithShape="0">
              <a:srgbClr val="333333">
                <a:alpha val="65000"/>
              </a:srgbClr>
            </a:outerShdw>
          </a:effectLst>
        </p:spPr>
      </p:pic>
      <p:sp>
        <p:nvSpPr>
          <p:cNvPr id="6" name="TextBox 10"/>
          <p:cNvSpPr txBox="1">
            <a:spLocks noChangeArrowheads="1"/>
          </p:cNvSpPr>
          <p:nvPr/>
        </p:nvSpPr>
        <p:spPr bwMode="auto">
          <a:xfrm rot="16200000">
            <a:off x="861220" y="4768056"/>
            <a:ext cx="1955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ltLang="es-ES" sz="1100">
                <a:latin typeface="Verdana" panose="020B0604030504040204" pitchFamily="34" charset="0"/>
              </a:rPr>
              <a:t>www.albedotelecom.com</a:t>
            </a:r>
          </a:p>
        </p:txBody>
      </p:sp>
    </p:spTree>
    <p:extLst>
      <p:ext uri="{BB962C8B-B14F-4D97-AF65-F5344CB8AC3E}">
        <p14:creationId xmlns:p14="http://schemas.microsoft.com/office/powerpoint/2010/main" val="15889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565" y="0"/>
            <a:ext cx="9124435" cy="762000"/>
          </a:xfrm>
          <a:prstGeom prst="rect">
            <a:avLst/>
          </a:prstGeom>
          <a:solidFill>
            <a:schemeClr val="accent3">
              <a:lumMod val="95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2" name="Content Placeholder 1"/>
          <p:cNvSpPr>
            <a:spLocks noGrp="1"/>
          </p:cNvSpPr>
          <p:nvPr>
            <p:ph idx="1"/>
          </p:nvPr>
        </p:nvSpPr>
        <p:spPr>
          <a:xfrm>
            <a:off x="457200" y="4162096"/>
            <a:ext cx="8220075" cy="2219231"/>
          </a:xfrm>
        </p:spPr>
        <p:txBody>
          <a:bodyPr/>
          <a:lstStyle/>
          <a:p>
            <a:pPr marL="0" indent="0">
              <a:buNone/>
            </a:pPr>
            <a:r>
              <a:rPr lang="en-GB" sz="2400" b="1" noProof="0" dirty="0">
                <a:solidFill>
                  <a:schemeClr val="tx1"/>
                </a:solidFill>
                <a:ea typeface="SimSun"/>
              </a:rPr>
              <a:t>Zeus </a:t>
            </a:r>
            <a:r>
              <a:rPr lang="en-GB" sz="2400" noProof="0" dirty="0">
                <a:solidFill>
                  <a:schemeClr val="tx1"/>
                </a:solidFill>
                <a:ea typeface="SimSun"/>
              </a:rPr>
              <a:t>&amp; </a:t>
            </a:r>
            <a:r>
              <a:rPr lang="en-GB" sz="2400" b="1" noProof="0" dirty="0">
                <a:solidFill>
                  <a:schemeClr val="tx1"/>
                </a:solidFill>
                <a:ea typeface="SimSun"/>
              </a:rPr>
              <a:t>xGenius</a:t>
            </a:r>
            <a:r>
              <a:rPr lang="en-GB" sz="2400" noProof="0" dirty="0">
                <a:solidFill>
                  <a:schemeClr val="bg1">
                    <a:lumMod val="50000"/>
                  </a:schemeClr>
                </a:solidFill>
                <a:ea typeface="SimSun"/>
              </a:rPr>
              <a:t> </a:t>
            </a:r>
            <a:r>
              <a:rPr lang="en-GB" noProof="0" dirty="0">
                <a:solidFill>
                  <a:schemeClr val="bg1">
                    <a:lumMod val="50000"/>
                  </a:schemeClr>
                </a:solidFill>
                <a:ea typeface="SimSun"/>
              </a:rPr>
              <a:t>provide deep insights to design, install, maintain, troubleshoot and engineer communications resources of </a:t>
            </a:r>
            <a:r>
              <a:rPr lang="en-GB" noProof="0" dirty="0">
                <a:solidFill>
                  <a:schemeClr val="tx1"/>
                </a:solidFill>
                <a:ea typeface="SimSun"/>
              </a:rPr>
              <a:t> Mobile Operators, Power Utilities, Finance, Labs and R+D centres</a:t>
            </a:r>
            <a:r>
              <a:rPr lang="en-GB" noProof="0" dirty="0">
                <a:solidFill>
                  <a:schemeClr val="bg1">
                    <a:lumMod val="50000"/>
                  </a:schemeClr>
                </a:solidFill>
                <a:ea typeface="SimSun"/>
              </a:rPr>
              <a:t>. The unit is able to verify </a:t>
            </a:r>
            <a:r>
              <a:rPr lang="en-GB" noProof="0" dirty="0">
                <a:solidFill>
                  <a:schemeClr val="tx1"/>
                </a:solidFill>
                <a:ea typeface="SimSun"/>
              </a:rPr>
              <a:t>Ethernet/IP, SyncE, PTP, GbE, IRIG-B, 1PPS, T1/E1, G703, Serial Datacom, C37.94, GOOSE, SV, MMS,</a:t>
            </a:r>
            <a:r>
              <a:rPr lang="en-GB" noProof="0" dirty="0">
                <a:solidFill>
                  <a:schemeClr val="bg1">
                    <a:lumMod val="50000"/>
                  </a:schemeClr>
                </a:solidFill>
                <a:ea typeface="SimSun"/>
              </a:rPr>
              <a:t> </a:t>
            </a:r>
            <a:r>
              <a:rPr lang="en-GB" noProof="0" dirty="0">
                <a:solidFill>
                  <a:schemeClr val="tx1"/>
                </a:solidFill>
                <a:ea typeface="SimSun"/>
              </a:rPr>
              <a:t>Round-trip &amp; One-way Delay </a:t>
            </a:r>
            <a:r>
              <a:rPr lang="en-GB" noProof="0" dirty="0">
                <a:solidFill>
                  <a:schemeClr val="bg1">
                    <a:lumMod val="50000"/>
                  </a:schemeClr>
                </a:solidFill>
                <a:ea typeface="SimSun"/>
              </a:rPr>
              <a:t>tests at all interfaces. </a:t>
            </a:r>
            <a:endParaRPr lang="en-GB" noProof="0" dirty="0">
              <a:solidFill>
                <a:schemeClr val="bg1">
                  <a:lumMod val="50000"/>
                </a:schemeClr>
              </a:solidFill>
            </a:endParaRPr>
          </a:p>
          <a:p>
            <a:pPr marL="0" indent="0">
              <a:buNone/>
            </a:pPr>
            <a:r>
              <a:rPr lang="en-GB" noProof="0" dirty="0">
                <a:solidFill>
                  <a:schemeClr val="bg1">
                    <a:lumMod val="50000"/>
                  </a:schemeClr>
                </a:solidFill>
              </a:rPr>
              <a:t>It also has a set of programmable filters to </a:t>
            </a:r>
            <a:r>
              <a:rPr lang="en-GB" noProof="0" dirty="0">
                <a:solidFill>
                  <a:schemeClr val="tx1"/>
                </a:solidFill>
              </a:rPr>
              <a:t>capture live data traffic </a:t>
            </a:r>
            <a:r>
              <a:rPr lang="en-GB" noProof="0" dirty="0">
                <a:solidFill>
                  <a:schemeClr val="bg1">
                    <a:lumMod val="50000"/>
                  </a:schemeClr>
                </a:solidFill>
              </a:rPr>
              <a:t>at wire-speed</a:t>
            </a:r>
            <a:endParaRPr lang="en-GB" noProof="0" dirty="0"/>
          </a:p>
        </p:txBody>
      </p:sp>
      <p:pic>
        <p:nvPicPr>
          <p:cNvPr id="4" name="Picture 8" descr="Related ima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7578612" y="1954127"/>
            <a:ext cx="2312844" cy="7469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1560" y="997637"/>
            <a:ext cx="7704856" cy="30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Grp="1" noChangeArrowheads="1"/>
          </p:cNvSpPr>
          <p:nvPr>
            <p:ph type="title" idx="4294967295"/>
          </p:nvPr>
        </p:nvSpPr>
        <p:spPr>
          <a:xfrm>
            <a:off x="0" y="0"/>
            <a:ext cx="9144000" cy="762000"/>
          </a:xfrm>
        </p:spPr>
        <p:txBody>
          <a:bodyPr tIns="316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Lst>
            </a:pPr>
            <a:r>
              <a:rPr lang="en-GB" altLang="en-US" sz="4800" b="1" noProof="0" dirty="0">
                <a:solidFill>
                  <a:schemeClr val="tx1"/>
                </a:solidFill>
                <a:latin typeface="Myriad Pro Cond" panose="020B0506030403020204" pitchFamily="34" charset="0"/>
              </a:rPr>
              <a:t>Z</a:t>
            </a:r>
            <a:r>
              <a:rPr lang="en-GB" altLang="en-US" sz="4800" b="1" noProof="0" dirty="0">
                <a:solidFill>
                  <a:srgbClr val="FF0000"/>
                </a:solidFill>
                <a:latin typeface="Myriad Pro Cond" panose="020B0506030403020204" pitchFamily="34" charset="0"/>
              </a:rPr>
              <a:t>e</a:t>
            </a:r>
            <a:r>
              <a:rPr lang="en-GB" altLang="en-US" sz="4800" b="1" noProof="0" dirty="0">
                <a:solidFill>
                  <a:schemeClr val="tx1"/>
                </a:solidFill>
                <a:latin typeface="Myriad Pro Cond" panose="020B0506030403020204" pitchFamily="34" charset="0"/>
              </a:rPr>
              <a:t>us</a:t>
            </a:r>
            <a:r>
              <a:rPr lang="en-GB" altLang="en-US" sz="4800" noProof="0" dirty="0">
                <a:solidFill>
                  <a:schemeClr val="tx1"/>
                </a:solidFill>
                <a:latin typeface="Myriad Pro Cond" panose="020B0506030403020204" pitchFamily="34" charset="0"/>
              </a:rPr>
              <a:t> </a:t>
            </a:r>
            <a:r>
              <a:rPr lang="en-GB" altLang="en-US" sz="3600" noProof="0" dirty="0">
                <a:solidFill>
                  <a:schemeClr val="tx1"/>
                </a:solidFill>
                <a:latin typeface="Myriad Pro Cond" panose="020B0506030403020204" pitchFamily="34" charset="0"/>
              </a:rPr>
              <a:t>&amp;</a:t>
            </a:r>
            <a:r>
              <a:rPr lang="en-GB" altLang="en-US" sz="4800" b="1" noProof="0" dirty="0">
                <a:solidFill>
                  <a:schemeClr val="tx1"/>
                </a:solidFill>
                <a:latin typeface="Myriad Pro Cond" panose="020B0506030403020204" pitchFamily="34" charset="0"/>
              </a:rPr>
              <a:t> </a:t>
            </a:r>
            <a:r>
              <a:rPr lang="en-GB" altLang="en-US" sz="4800" b="1" noProof="0" dirty="0">
                <a:solidFill>
                  <a:srgbClr val="FF0000"/>
                </a:solidFill>
                <a:latin typeface="Myriad Pro Cond" panose="020B0506030403020204" pitchFamily="34" charset="0"/>
              </a:rPr>
              <a:t>x</a:t>
            </a:r>
            <a:r>
              <a:rPr lang="en-GB" altLang="en-US" sz="4800" b="1" noProof="0" dirty="0">
                <a:solidFill>
                  <a:schemeClr val="tx1"/>
                </a:solidFill>
                <a:latin typeface="Myriad Pro Cond" panose="020B0506030403020204" pitchFamily="34" charset="0"/>
              </a:rPr>
              <a:t>Genius</a:t>
            </a:r>
          </a:p>
        </p:txBody>
      </p:sp>
    </p:spTree>
    <p:extLst>
      <p:ext uri="{BB962C8B-B14F-4D97-AF65-F5344CB8AC3E}">
        <p14:creationId xmlns:p14="http://schemas.microsoft.com/office/powerpoint/2010/main" val="342199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52" y="1495880"/>
            <a:ext cx="5133296" cy="1351362"/>
          </a:xfrm>
          <a:prstGeom prst="rect">
            <a:avLst/>
          </a:prstGeom>
        </p:spPr>
      </p:pic>
      <p:sp>
        <p:nvSpPr>
          <p:cNvPr id="2" name="Content Placeholder 1"/>
          <p:cNvSpPr>
            <a:spLocks noGrp="1"/>
          </p:cNvSpPr>
          <p:nvPr>
            <p:ph idx="1"/>
          </p:nvPr>
        </p:nvSpPr>
        <p:spPr>
          <a:xfrm>
            <a:off x="5664200" y="1145027"/>
            <a:ext cx="3191933" cy="2377105"/>
          </a:xfrm>
        </p:spPr>
        <p:txBody>
          <a:bodyPr/>
          <a:lstStyle/>
          <a:p>
            <a:pPr marL="104775" indent="0" eaLnBrk="1">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The unit is  equipped with GNSS receiver with SMA female connector for connecting an antenna typically supplied with a 5 m of coaxial cable plus a 10 m extension cable.</a:t>
            </a:r>
          </a:p>
        </p:txBody>
      </p:sp>
      <p:sp>
        <p:nvSpPr>
          <p:cNvPr id="4" name="Title 2"/>
          <p:cNvSpPr>
            <a:spLocks noGrp="1"/>
          </p:cNvSpPr>
          <p:nvPr>
            <p:ph type="title" idx="4294967295"/>
          </p:nvPr>
        </p:nvSpPr>
        <p:spPr>
          <a:xfrm>
            <a:off x="0" y="0"/>
            <a:ext cx="9144000" cy="827088"/>
          </a:xfrm>
        </p:spPr>
        <p:txBody>
          <a:bodyPr/>
          <a:lstStyle/>
          <a:p>
            <a:r>
              <a:rPr lang="en-US" altLang="en-US" b="1" dirty="0">
                <a:latin typeface="Century Gothic" panose="020B0502020202020204" pitchFamily="34" charset="0"/>
              </a:rPr>
              <a:t>Interfaces</a:t>
            </a:r>
            <a:r>
              <a:rPr lang="en-US" altLang="en-US" dirty="0">
                <a:latin typeface="Century Gothic" panose="020B0502020202020204" pitchFamily="34" charset="0"/>
              </a:rPr>
              <a:t> &amp; time </a:t>
            </a:r>
            <a:r>
              <a:rPr lang="en-US" altLang="en-US" b="1" dirty="0">
                <a:latin typeface="Century Gothic" panose="020B0502020202020204" pitchFamily="34" charset="0"/>
              </a:rPr>
              <a:t>References</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3131822172"/>
              </p:ext>
            </p:extLst>
          </p:nvPr>
        </p:nvGraphicFramePr>
        <p:xfrm>
          <a:off x="1907562" y="3658428"/>
          <a:ext cx="5722212" cy="2743200"/>
        </p:xfrm>
        <a:graphic>
          <a:graphicData uri="http://schemas.openxmlformats.org/drawingml/2006/table">
            <a:tbl>
              <a:tblPr firstRow="1" bandRow="1">
                <a:effectLst>
                  <a:outerShdw blurRad="50800" dist="38100" dir="5400000" algn="t" rotWithShape="0">
                    <a:prstClr val="black">
                      <a:alpha val="40000"/>
                    </a:prstClr>
                  </a:outerShdw>
                </a:effectLst>
                <a:tableStyleId>{775DCB02-9BB8-47FD-8907-85C794F793BA}</a:tableStyleId>
              </a:tblPr>
              <a:tblGrid>
                <a:gridCol w="476851">
                  <a:extLst>
                    <a:ext uri="{9D8B030D-6E8A-4147-A177-3AD203B41FA5}">
                      <a16:colId xmlns:a16="http://schemas.microsoft.com/office/drawing/2014/main" val="2098299660"/>
                    </a:ext>
                  </a:extLst>
                </a:gridCol>
                <a:gridCol w="476851">
                  <a:extLst>
                    <a:ext uri="{9D8B030D-6E8A-4147-A177-3AD203B41FA5}">
                      <a16:colId xmlns:a16="http://schemas.microsoft.com/office/drawing/2014/main" val="2169452902"/>
                    </a:ext>
                  </a:extLst>
                </a:gridCol>
                <a:gridCol w="476851">
                  <a:extLst>
                    <a:ext uri="{9D8B030D-6E8A-4147-A177-3AD203B41FA5}">
                      <a16:colId xmlns:a16="http://schemas.microsoft.com/office/drawing/2014/main" val="3447839562"/>
                    </a:ext>
                  </a:extLst>
                </a:gridCol>
                <a:gridCol w="476851">
                  <a:extLst>
                    <a:ext uri="{9D8B030D-6E8A-4147-A177-3AD203B41FA5}">
                      <a16:colId xmlns:a16="http://schemas.microsoft.com/office/drawing/2014/main" val="3060326413"/>
                    </a:ext>
                  </a:extLst>
                </a:gridCol>
                <a:gridCol w="476851">
                  <a:extLst>
                    <a:ext uri="{9D8B030D-6E8A-4147-A177-3AD203B41FA5}">
                      <a16:colId xmlns:a16="http://schemas.microsoft.com/office/drawing/2014/main" val="2927292507"/>
                    </a:ext>
                  </a:extLst>
                </a:gridCol>
                <a:gridCol w="476851">
                  <a:extLst>
                    <a:ext uri="{9D8B030D-6E8A-4147-A177-3AD203B41FA5}">
                      <a16:colId xmlns:a16="http://schemas.microsoft.com/office/drawing/2014/main" val="1984899054"/>
                    </a:ext>
                  </a:extLst>
                </a:gridCol>
                <a:gridCol w="476851">
                  <a:extLst>
                    <a:ext uri="{9D8B030D-6E8A-4147-A177-3AD203B41FA5}">
                      <a16:colId xmlns:a16="http://schemas.microsoft.com/office/drawing/2014/main" val="2576221161"/>
                    </a:ext>
                  </a:extLst>
                </a:gridCol>
                <a:gridCol w="476851">
                  <a:extLst>
                    <a:ext uri="{9D8B030D-6E8A-4147-A177-3AD203B41FA5}">
                      <a16:colId xmlns:a16="http://schemas.microsoft.com/office/drawing/2014/main" val="674967835"/>
                    </a:ext>
                  </a:extLst>
                </a:gridCol>
                <a:gridCol w="476851">
                  <a:extLst>
                    <a:ext uri="{9D8B030D-6E8A-4147-A177-3AD203B41FA5}">
                      <a16:colId xmlns:a16="http://schemas.microsoft.com/office/drawing/2014/main" val="1899343336"/>
                    </a:ext>
                  </a:extLst>
                </a:gridCol>
                <a:gridCol w="476851">
                  <a:extLst>
                    <a:ext uri="{9D8B030D-6E8A-4147-A177-3AD203B41FA5}">
                      <a16:colId xmlns:a16="http://schemas.microsoft.com/office/drawing/2014/main" val="312388257"/>
                    </a:ext>
                  </a:extLst>
                </a:gridCol>
                <a:gridCol w="476851">
                  <a:extLst>
                    <a:ext uri="{9D8B030D-6E8A-4147-A177-3AD203B41FA5}">
                      <a16:colId xmlns:a16="http://schemas.microsoft.com/office/drawing/2014/main" val="3196217068"/>
                    </a:ext>
                  </a:extLst>
                </a:gridCol>
                <a:gridCol w="476851">
                  <a:extLst>
                    <a:ext uri="{9D8B030D-6E8A-4147-A177-3AD203B41FA5}">
                      <a16:colId xmlns:a16="http://schemas.microsoft.com/office/drawing/2014/main" val="1887900484"/>
                    </a:ext>
                  </a:extLst>
                </a:gridCol>
              </a:tblGrid>
              <a:tr h="0">
                <a:tc>
                  <a:txBody>
                    <a:bodyPr/>
                    <a:lstStyle/>
                    <a:p>
                      <a:pPr algn="ctr"/>
                      <a:endParaRPr lang="en-US" sz="120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GNSS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NTP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ToD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IRIG-B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PP2S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SyncE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T1/E1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MHz</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C.3794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531210"/>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4905929"/>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43340478"/>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75183"/>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482653058"/>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415908933"/>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229668165"/>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BNC-C</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071898830"/>
                  </a:ext>
                </a:extLst>
              </a:tr>
              <a:tr h="163724">
                <a:tc>
                  <a:txBody>
                    <a:bodyPr/>
                    <a:lstStyle/>
                    <a:p>
                      <a:pPr algn="ctr"/>
                      <a:r>
                        <a:rPr lang="en-US" sz="1200" dirty="0">
                          <a:solidFill>
                            <a:schemeClr val="bg1"/>
                          </a:solidFill>
                          <a:latin typeface="Myriad Pro Cond" panose="020B0506030403020204" pitchFamily="34" charset="0"/>
                        </a:rPr>
                        <a:t>RJ45-C</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57794822"/>
                  </a:ext>
                </a:extLst>
              </a:tr>
              <a:tr h="163724">
                <a:tc>
                  <a:txBody>
                    <a:bodyPr/>
                    <a:lstStyle/>
                    <a:p>
                      <a:pPr algn="ctr"/>
                      <a:r>
                        <a:rPr lang="en-US" sz="1200" dirty="0">
                          <a:solidFill>
                            <a:schemeClr val="bg1"/>
                          </a:solidFill>
                          <a:latin typeface="Myriad Pro Cond" panose="020B0506030403020204" pitchFamily="34" charset="0"/>
                        </a:rPr>
                        <a:t>SMB-C</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862244627"/>
                  </a:ext>
                </a:extLst>
              </a:tr>
              <a:tr h="163724">
                <a:tc>
                  <a:txBody>
                    <a:bodyPr/>
                    <a:lstStyle/>
                    <a:p>
                      <a:pPr algn="ctr"/>
                      <a:r>
                        <a:rPr lang="en-US" sz="1200" dirty="0">
                          <a:solidFill>
                            <a:schemeClr val="bg1"/>
                          </a:solidFill>
                          <a:latin typeface="Myriad Pro Cond" panose="020B0506030403020204" pitchFamily="34" charset="0"/>
                        </a:rPr>
                        <a:t>SMA</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109089174"/>
                  </a:ext>
                </a:extLst>
              </a:tr>
              <a:tr h="163724">
                <a:tc>
                  <a:txBody>
                    <a:bodyPr/>
                    <a:lstStyle/>
                    <a:p>
                      <a:pPr algn="ctr"/>
                      <a:r>
                        <a:rPr lang="en-US" sz="1200" dirty="0">
                          <a:solidFill>
                            <a:schemeClr val="bg1"/>
                          </a:solidFill>
                          <a:latin typeface="Myriad Pro Cond" panose="020B0506030403020204" pitchFamily="34" charset="0"/>
                        </a:rPr>
                        <a:t>SMB-1</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a:latin typeface="Myriad Pro Cond" panose="020B050603040302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37412190"/>
                  </a:ext>
                </a:extLst>
              </a:tr>
              <a:tr h="163724">
                <a:tc>
                  <a:txBody>
                    <a:bodyPr/>
                    <a:lstStyle/>
                    <a:p>
                      <a:pPr algn="ctr"/>
                      <a:r>
                        <a:rPr lang="en-US" sz="1200" dirty="0">
                          <a:solidFill>
                            <a:schemeClr val="bg1"/>
                          </a:solidFill>
                          <a:latin typeface="Myriad Pro Cond" panose="020B0506030403020204" pitchFamily="34" charset="0"/>
                        </a:rPr>
                        <a:t>SMB-2</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432449301"/>
                  </a:ext>
                </a:extLst>
              </a:tr>
              <a:tr h="163724">
                <a:tc>
                  <a:txBody>
                    <a:bodyPr/>
                    <a:lstStyle/>
                    <a:p>
                      <a:pPr algn="ctr"/>
                      <a:r>
                        <a:rPr lang="en-US" sz="1200" dirty="0">
                          <a:solidFill>
                            <a:schemeClr val="bg1"/>
                          </a:solidFill>
                          <a:latin typeface="Myriad Pro Cond" panose="020B0506030403020204" pitchFamily="34" charset="0"/>
                        </a:rPr>
                        <a:t>RJ-45</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88847349"/>
                  </a:ext>
                </a:extLst>
              </a:tr>
              <a:tr h="163724">
                <a:tc>
                  <a:txBody>
                    <a:bodyPr/>
                    <a:lstStyle/>
                    <a:p>
                      <a:pPr algn="ctr"/>
                      <a:r>
                        <a:rPr lang="en-US" sz="1200" dirty="0">
                          <a:solidFill>
                            <a:schemeClr val="bg1"/>
                          </a:solidFill>
                          <a:latin typeface="Myriad Pro Cond" panose="020B0506030403020204" pitchFamily="34" charset="0"/>
                        </a:rPr>
                        <a:t>PHM</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311074362"/>
                  </a:ext>
                </a:extLst>
              </a:tr>
            </a:tbl>
          </a:graphicData>
        </a:graphic>
      </p:graphicFrame>
      <p:grpSp>
        <p:nvGrpSpPr>
          <p:cNvPr id="10" name="Group 9"/>
          <p:cNvGrpSpPr/>
          <p:nvPr/>
        </p:nvGrpSpPr>
        <p:grpSpPr>
          <a:xfrm>
            <a:off x="1172633" y="1208618"/>
            <a:ext cx="8469" cy="524934"/>
            <a:chOff x="1473200" y="1193800"/>
            <a:chExt cx="8469" cy="524934"/>
          </a:xfrm>
        </p:grpSpPr>
        <p:cxnSp>
          <p:nvCxnSpPr>
            <p:cNvPr id="9" name="Straight Connector 8"/>
            <p:cNvCxnSpPr/>
            <p:nvPr/>
          </p:nvCxnSpPr>
          <p:spPr bwMode="auto">
            <a:xfrm>
              <a:off x="1473200" y="1193800"/>
              <a:ext cx="0" cy="52493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1481669" y="1193800"/>
              <a:ext cx="0" cy="524934"/>
            </a:xfrm>
            <a:prstGeom prst="line">
              <a:avLst/>
            </a:prstGeom>
            <a:solidFill>
              <a:srgbClr val="00B8FF"/>
            </a:solidFill>
            <a:ln w="9525" cap="flat" cmpd="sng" algn="ctr">
              <a:solidFill>
                <a:schemeClr val="bg1"/>
              </a:solidFill>
              <a:prstDash val="solid"/>
              <a:round/>
              <a:headEnd type="none" w="med" len="med"/>
              <a:tailEnd type="none" w="med" len="med"/>
            </a:ln>
            <a:effectLst/>
          </p:spPr>
        </p:cxnSp>
      </p:grpSp>
      <p:cxnSp>
        <p:nvCxnSpPr>
          <p:cNvPr id="14" name="Straight Connector 13"/>
          <p:cNvCxnSpPr/>
          <p:nvPr/>
        </p:nvCxnSpPr>
        <p:spPr bwMode="auto">
          <a:xfrm>
            <a:off x="2122484"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131683"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flipH="1">
            <a:off x="2565400"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2576185"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22" name="Straight Connector 21"/>
          <p:cNvCxnSpPr/>
          <p:nvPr/>
        </p:nvCxnSpPr>
        <p:spPr bwMode="auto">
          <a:xfrm flipH="1">
            <a:off x="3085981"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3096766"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3519484"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3528683"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27" name="Straight Connector 26"/>
          <p:cNvCxnSpPr/>
          <p:nvPr/>
        </p:nvCxnSpPr>
        <p:spPr bwMode="auto">
          <a:xfrm>
            <a:off x="4043033"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30" name="Straight Connector 29"/>
          <p:cNvCxnSpPr/>
          <p:nvPr/>
        </p:nvCxnSpPr>
        <p:spPr bwMode="auto">
          <a:xfrm>
            <a:off x="450690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a:off x="451610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32" name="Straight Connector 31"/>
          <p:cNvCxnSpPr/>
          <p:nvPr/>
        </p:nvCxnSpPr>
        <p:spPr bwMode="auto">
          <a:xfrm>
            <a:off x="503395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504315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37" name="Straight Connector 36"/>
          <p:cNvCxnSpPr/>
          <p:nvPr/>
        </p:nvCxnSpPr>
        <p:spPr bwMode="auto">
          <a:xfrm>
            <a:off x="2572800"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2584653"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40" name="Straight Connector 39"/>
          <p:cNvCxnSpPr/>
          <p:nvPr/>
        </p:nvCxnSpPr>
        <p:spPr bwMode="auto">
          <a:xfrm>
            <a:off x="3096766"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41" name="Straight Connector 40"/>
          <p:cNvCxnSpPr/>
          <p:nvPr/>
        </p:nvCxnSpPr>
        <p:spPr bwMode="auto">
          <a:xfrm>
            <a:off x="34320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3442842"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43" name="Straight Connector 42"/>
          <p:cNvCxnSpPr/>
          <p:nvPr/>
        </p:nvCxnSpPr>
        <p:spPr bwMode="auto">
          <a:xfrm>
            <a:off x="37717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3782567"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47" name="Straight Connector 46"/>
          <p:cNvCxnSpPr/>
          <p:nvPr/>
        </p:nvCxnSpPr>
        <p:spPr bwMode="auto">
          <a:xfrm>
            <a:off x="4363591"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48" name="Straight Connector 47"/>
          <p:cNvCxnSpPr/>
          <p:nvPr/>
        </p:nvCxnSpPr>
        <p:spPr bwMode="auto">
          <a:xfrm>
            <a:off x="50703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5084318"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50" name="Straight Connector 49"/>
          <p:cNvCxnSpPr/>
          <p:nvPr/>
        </p:nvCxnSpPr>
        <p:spPr bwMode="auto">
          <a:xfrm>
            <a:off x="4710110" y="2601116"/>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a:off x="4719309" y="2601116"/>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sp>
        <p:nvSpPr>
          <p:cNvPr id="21" name="TextBox 20"/>
          <p:cNvSpPr txBox="1"/>
          <p:nvPr/>
        </p:nvSpPr>
        <p:spPr>
          <a:xfrm>
            <a:off x="985520" y="996585"/>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PHM</a:t>
            </a:r>
          </a:p>
        </p:txBody>
      </p:sp>
      <p:sp>
        <p:nvSpPr>
          <p:cNvPr id="52" name="TextBox 51"/>
          <p:cNvSpPr txBox="1"/>
          <p:nvPr/>
        </p:nvSpPr>
        <p:spPr>
          <a:xfrm>
            <a:off x="1870553" y="996585"/>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RJ45-C</a:t>
            </a:r>
          </a:p>
        </p:txBody>
      </p:sp>
      <p:sp>
        <p:nvSpPr>
          <p:cNvPr id="53" name="TextBox 52"/>
          <p:cNvSpPr txBox="1"/>
          <p:nvPr/>
        </p:nvSpPr>
        <p:spPr>
          <a:xfrm>
            <a:off x="2596670" y="996585"/>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BNC-C</a:t>
            </a:r>
          </a:p>
        </p:txBody>
      </p:sp>
      <p:sp>
        <p:nvSpPr>
          <p:cNvPr id="54" name="TextBox 53"/>
          <p:cNvSpPr txBox="1"/>
          <p:nvPr/>
        </p:nvSpPr>
        <p:spPr>
          <a:xfrm>
            <a:off x="3233755" y="1003919"/>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SFP+ A</a:t>
            </a:r>
          </a:p>
        </p:txBody>
      </p:sp>
      <p:sp>
        <p:nvSpPr>
          <p:cNvPr id="55" name="TextBox 54"/>
          <p:cNvSpPr txBox="1"/>
          <p:nvPr/>
        </p:nvSpPr>
        <p:spPr>
          <a:xfrm>
            <a:off x="3776852" y="1003919"/>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SFP+ B</a:t>
            </a:r>
          </a:p>
        </p:txBody>
      </p:sp>
      <p:sp>
        <p:nvSpPr>
          <p:cNvPr id="56" name="TextBox 55"/>
          <p:cNvSpPr txBox="1"/>
          <p:nvPr/>
        </p:nvSpPr>
        <p:spPr>
          <a:xfrm>
            <a:off x="4246869" y="996585"/>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RJ45-A</a:t>
            </a:r>
          </a:p>
        </p:txBody>
      </p:sp>
      <p:sp>
        <p:nvSpPr>
          <p:cNvPr id="57" name="TextBox 56"/>
          <p:cNvSpPr txBox="1"/>
          <p:nvPr/>
        </p:nvSpPr>
        <p:spPr>
          <a:xfrm>
            <a:off x="4779949" y="996585"/>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RJ45-B</a:t>
            </a:r>
          </a:p>
        </p:txBody>
      </p:sp>
      <p:sp>
        <p:nvSpPr>
          <p:cNvPr id="58" name="TextBox 57"/>
          <p:cNvSpPr txBox="1"/>
          <p:nvPr/>
        </p:nvSpPr>
        <p:spPr>
          <a:xfrm>
            <a:off x="4924374"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SFP-B</a:t>
            </a:r>
          </a:p>
        </p:txBody>
      </p:sp>
      <p:sp>
        <p:nvSpPr>
          <p:cNvPr id="59" name="TextBox 58"/>
          <p:cNvSpPr txBox="1"/>
          <p:nvPr/>
        </p:nvSpPr>
        <p:spPr>
          <a:xfrm>
            <a:off x="4087769"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SFP-A</a:t>
            </a:r>
          </a:p>
        </p:txBody>
      </p:sp>
      <p:sp>
        <p:nvSpPr>
          <p:cNvPr id="60" name="TextBox 59"/>
          <p:cNvSpPr txBox="1"/>
          <p:nvPr/>
        </p:nvSpPr>
        <p:spPr>
          <a:xfrm>
            <a:off x="4457233"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Micro SD</a:t>
            </a:r>
          </a:p>
        </p:txBody>
      </p:sp>
      <p:sp>
        <p:nvSpPr>
          <p:cNvPr id="61" name="TextBox 60"/>
          <p:cNvSpPr txBox="1"/>
          <p:nvPr/>
        </p:nvSpPr>
        <p:spPr>
          <a:xfrm>
            <a:off x="3575897"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SMB-2</a:t>
            </a:r>
          </a:p>
        </p:txBody>
      </p:sp>
      <p:sp>
        <p:nvSpPr>
          <p:cNvPr id="62" name="TextBox 61"/>
          <p:cNvSpPr txBox="1"/>
          <p:nvPr/>
        </p:nvSpPr>
        <p:spPr>
          <a:xfrm>
            <a:off x="3168896"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SMB-1</a:t>
            </a:r>
          </a:p>
        </p:txBody>
      </p:sp>
      <p:sp>
        <p:nvSpPr>
          <p:cNvPr id="63" name="TextBox 62"/>
          <p:cNvSpPr txBox="1"/>
          <p:nvPr/>
        </p:nvSpPr>
        <p:spPr>
          <a:xfrm>
            <a:off x="2830438" y="3049024"/>
            <a:ext cx="449118"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SMA</a:t>
            </a:r>
          </a:p>
        </p:txBody>
      </p:sp>
      <p:sp>
        <p:nvSpPr>
          <p:cNvPr id="64" name="TextBox 63"/>
          <p:cNvSpPr txBox="1"/>
          <p:nvPr/>
        </p:nvSpPr>
        <p:spPr>
          <a:xfrm>
            <a:off x="2318156"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SMB-C</a:t>
            </a:r>
          </a:p>
        </p:txBody>
      </p:sp>
      <p:sp>
        <p:nvSpPr>
          <p:cNvPr id="65" name="TextBox 64"/>
          <p:cNvSpPr txBox="1"/>
          <p:nvPr/>
        </p:nvSpPr>
        <p:spPr>
          <a:xfrm>
            <a:off x="1907616" y="3049024"/>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a:t>
            </a:r>
          </a:p>
        </p:txBody>
      </p:sp>
      <p:sp>
        <p:nvSpPr>
          <p:cNvPr id="68" name="Right Brace 67"/>
          <p:cNvSpPr/>
          <p:nvPr/>
        </p:nvSpPr>
        <p:spPr bwMode="auto">
          <a:xfrm rot="16200000">
            <a:off x="2778245" y="937252"/>
            <a:ext cx="155591" cy="679731"/>
          </a:xfrm>
          <a:prstGeom prst="rightBrace">
            <a:avLst>
              <a:gd name="adj1" fmla="val 8333"/>
              <a:gd name="adj2" fmla="val 4425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cxnSp>
        <p:nvCxnSpPr>
          <p:cNvPr id="46" name="Straight Connector 45"/>
          <p:cNvCxnSpPr/>
          <p:nvPr/>
        </p:nvCxnSpPr>
        <p:spPr bwMode="auto">
          <a:xfrm>
            <a:off x="43559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30891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a:off x="2118231" y="234132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66" name="Straight Connector 65"/>
          <p:cNvCxnSpPr/>
          <p:nvPr/>
        </p:nvCxnSpPr>
        <p:spPr bwMode="auto">
          <a:xfrm>
            <a:off x="2110612" y="234132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4033834"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638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836613"/>
          </a:xfrm>
        </p:spPr>
        <p:txBody>
          <a:bodyPr/>
          <a:lstStyle/>
          <a:p>
            <a:r>
              <a:rPr lang="en-GB" b="1" noProof="0" dirty="0"/>
              <a:t>Typical </a:t>
            </a:r>
            <a:r>
              <a:rPr lang="en-GB" noProof="0" dirty="0"/>
              <a:t>Interconnection</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6133" y="1513925"/>
            <a:ext cx="1743284" cy="1175703"/>
          </a:xfrm>
          <a:prstGeom prst="rect">
            <a:avLst/>
          </a:prstGeom>
        </p:spPr>
      </p:pic>
      <p:sp>
        <p:nvSpPr>
          <p:cNvPr id="64" name="Rectangle 4"/>
          <p:cNvSpPr>
            <a:spLocks noChangeArrowheads="1"/>
          </p:cNvSpPr>
          <p:nvPr/>
        </p:nvSpPr>
        <p:spPr bwMode="auto">
          <a:xfrm>
            <a:off x="782760" y="1855554"/>
            <a:ext cx="1119229"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3200" b="1" dirty="0">
                <a:solidFill>
                  <a:schemeClr val="bg1"/>
                </a:solidFill>
              </a:rPr>
              <a:t>A</a:t>
            </a:r>
            <a:endParaRPr lang="es-ES" altLang="en-US" sz="1600" b="1" dirty="0">
              <a:solidFill>
                <a:schemeClr val="bg1"/>
              </a:solidFill>
            </a:endParaRPr>
          </a:p>
        </p:txBody>
      </p:sp>
      <p:sp>
        <p:nvSpPr>
          <p:cNvPr id="36" name="object 554">
            <a:extLst>
              <a:ext uri="{FF2B5EF4-FFF2-40B4-BE49-F238E27FC236}">
                <a16:creationId xmlns:a16="http://schemas.microsoft.com/office/drawing/2014/main" id="{A20CFE76-B9CD-B140-AB0B-742BBB6FBCF2}"/>
              </a:ext>
            </a:extLst>
          </p:cNvPr>
          <p:cNvSpPr txBox="1"/>
          <p:nvPr/>
        </p:nvSpPr>
        <p:spPr>
          <a:xfrm>
            <a:off x="392637" y="1311811"/>
            <a:ext cx="6884463" cy="154529"/>
          </a:xfrm>
          <a:prstGeom prst="rect">
            <a:avLst/>
          </a:prstGeom>
        </p:spPr>
        <p:txBody>
          <a:bodyPr vert="horz" wrap="square" lIns="0" tIns="15875" rIns="0" bIns="0" rtlCol="0">
            <a:spAutoFit/>
          </a:bodyPr>
          <a:lstStyle/>
          <a:p>
            <a:pPr marL="12700">
              <a:lnSpc>
                <a:spcPct val="100000"/>
              </a:lnSpc>
              <a:spcBef>
                <a:spcPts val="125"/>
              </a:spcBef>
            </a:pPr>
            <a:r>
              <a:rPr lang="en-US" sz="900" b="1" spc="-10" dirty="0">
                <a:solidFill>
                  <a:srgbClr val="00007F"/>
                </a:solidFill>
                <a:latin typeface="Verdana"/>
                <a:cs typeface="Verdana"/>
              </a:rPr>
              <a:t>G.703 / Codirectional: Endpoints, A and B are identical</a:t>
            </a:r>
            <a:endParaRPr sz="900" b="1" dirty="0">
              <a:latin typeface="Verdana"/>
              <a:cs typeface="Verdana"/>
            </a:endParaRPr>
          </a:p>
        </p:txBody>
      </p:sp>
      <p:pic>
        <p:nvPicPr>
          <p:cNvPr id="10" name="Picture 9">
            <a:extLst>
              <a:ext uri="{FF2B5EF4-FFF2-40B4-BE49-F238E27FC236}">
                <a16:creationId xmlns:a16="http://schemas.microsoft.com/office/drawing/2014/main" id="{91F1E976-B9A7-B77A-B85A-C03722C97C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62026" y="1467684"/>
            <a:ext cx="1743284" cy="1175703"/>
          </a:xfrm>
          <a:prstGeom prst="rect">
            <a:avLst/>
          </a:prstGeom>
        </p:spPr>
      </p:pic>
      <p:sp>
        <p:nvSpPr>
          <p:cNvPr id="13" name="Rectangle 4">
            <a:extLst>
              <a:ext uri="{FF2B5EF4-FFF2-40B4-BE49-F238E27FC236}">
                <a16:creationId xmlns:a16="http://schemas.microsoft.com/office/drawing/2014/main" id="{3639B6FC-FE8D-3901-1BA3-D14C32C9D541}"/>
              </a:ext>
            </a:extLst>
          </p:cNvPr>
          <p:cNvSpPr>
            <a:spLocks noChangeArrowheads="1"/>
          </p:cNvSpPr>
          <p:nvPr/>
        </p:nvSpPr>
        <p:spPr bwMode="auto">
          <a:xfrm>
            <a:off x="7001611" y="1838101"/>
            <a:ext cx="1119229"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3200" b="1" dirty="0">
                <a:solidFill>
                  <a:schemeClr val="bg1"/>
                </a:solidFill>
              </a:rPr>
              <a:t>B</a:t>
            </a:r>
            <a:endParaRPr lang="es-ES" altLang="en-US" sz="1600" b="1" dirty="0">
              <a:solidFill>
                <a:schemeClr val="bg1"/>
              </a:solidFill>
            </a:endParaRPr>
          </a:p>
        </p:txBody>
      </p:sp>
      <p:cxnSp>
        <p:nvCxnSpPr>
          <p:cNvPr id="16" name="Straight Arrow Connector 15">
            <a:extLst>
              <a:ext uri="{FF2B5EF4-FFF2-40B4-BE49-F238E27FC236}">
                <a16:creationId xmlns:a16="http://schemas.microsoft.com/office/drawing/2014/main" id="{37E4AC82-2A3A-CEF5-A29D-C18020A60534}"/>
              </a:ext>
            </a:extLst>
          </p:cNvPr>
          <p:cNvCxnSpPr>
            <a:cxnSpLocks/>
          </p:cNvCxnSpPr>
          <p:nvPr/>
        </p:nvCxnSpPr>
        <p:spPr bwMode="auto">
          <a:xfrm>
            <a:off x="1987550" y="1936750"/>
            <a:ext cx="492125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cxnSp>
        <p:nvCxnSpPr>
          <p:cNvPr id="45" name="Straight Arrow Connector 44">
            <a:extLst>
              <a:ext uri="{FF2B5EF4-FFF2-40B4-BE49-F238E27FC236}">
                <a16:creationId xmlns:a16="http://schemas.microsoft.com/office/drawing/2014/main" id="{986FC08E-60FC-C738-51A8-0BFFE939E5F9}"/>
              </a:ext>
            </a:extLst>
          </p:cNvPr>
          <p:cNvCxnSpPr>
            <a:cxnSpLocks/>
          </p:cNvCxnSpPr>
          <p:nvPr/>
        </p:nvCxnSpPr>
        <p:spPr bwMode="auto">
          <a:xfrm flipH="1">
            <a:off x="1987550" y="2248490"/>
            <a:ext cx="487045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
        <p:nvSpPr>
          <p:cNvPr id="48" name="Rectangle 4">
            <a:extLst>
              <a:ext uri="{FF2B5EF4-FFF2-40B4-BE49-F238E27FC236}">
                <a16:creationId xmlns:a16="http://schemas.microsoft.com/office/drawing/2014/main" id="{56BA5C9D-88B7-961C-3109-E96C37851917}"/>
              </a:ext>
            </a:extLst>
          </p:cNvPr>
          <p:cNvSpPr>
            <a:spLocks noChangeArrowheads="1"/>
          </p:cNvSpPr>
          <p:nvPr/>
        </p:nvSpPr>
        <p:spPr bwMode="auto">
          <a:xfrm>
            <a:off x="2189687" y="1674498"/>
            <a:ext cx="1504096"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TX Data + TX </a:t>
            </a:r>
            <a:r>
              <a:rPr lang="en-US" sz="1400" dirty="0" err="1">
                <a:solidFill>
                  <a:schemeClr val="accent6">
                    <a:lumMod val="75000"/>
                  </a:schemeClr>
                </a:solidFill>
              </a:rPr>
              <a:t>Clk</a:t>
            </a:r>
            <a:endParaRPr lang="en-US" sz="1600" dirty="0">
              <a:solidFill>
                <a:schemeClr val="accent6">
                  <a:lumMod val="75000"/>
                </a:schemeClr>
              </a:solidFill>
            </a:endParaRPr>
          </a:p>
        </p:txBody>
      </p:sp>
      <p:sp>
        <p:nvSpPr>
          <p:cNvPr id="54" name="Rectangle 4">
            <a:extLst>
              <a:ext uri="{FF2B5EF4-FFF2-40B4-BE49-F238E27FC236}">
                <a16:creationId xmlns:a16="http://schemas.microsoft.com/office/drawing/2014/main" id="{115ABD22-234D-C0CB-64DF-57F4E98C2C8A}"/>
              </a:ext>
            </a:extLst>
          </p:cNvPr>
          <p:cNvSpPr>
            <a:spLocks noChangeArrowheads="1"/>
          </p:cNvSpPr>
          <p:nvPr/>
        </p:nvSpPr>
        <p:spPr bwMode="auto">
          <a:xfrm>
            <a:off x="5235544" y="2337851"/>
            <a:ext cx="1504096"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TX Data + TX </a:t>
            </a:r>
            <a:r>
              <a:rPr lang="en-US" sz="1400" dirty="0" err="1">
                <a:solidFill>
                  <a:schemeClr val="accent6">
                    <a:lumMod val="75000"/>
                  </a:schemeClr>
                </a:solidFill>
              </a:rPr>
              <a:t>Clk</a:t>
            </a:r>
            <a:endParaRPr lang="en-US" sz="1600" dirty="0">
              <a:solidFill>
                <a:schemeClr val="accent6">
                  <a:lumMod val="75000"/>
                </a:schemeClr>
              </a:solidFill>
            </a:endParaRPr>
          </a:p>
        </p:txBody>
      </p:sp>
      <p:pic>
        <p:nvPicPr>
          <p:cNvPr id="6" name="Picture 5">
            <a:extLst>
              <a:ext uri="{FF2B5EF4-FFF2-40B4-BE49-F238E27FC236}">
                <a16:creationId xmlns:a16="http://schemas.microsoft.com/office/drawing/2014/main" id="{7689E360-09D4-3E44-E622-252267E5B2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6933" y="3214613"/>
            <a:ext cx="1743284" cy="1175703"/>
          </a:xfrm>
          <a:prstGeom prst="rect">
            <a:avLst/>
          </a:prstGeom>
        </p:spPr>
      </p:pic>
      <p:sp>
        <p:nvSpPr>
          <p:cNvPr id="11" name="Rectangle 4">
            <a:extLst>
              <a:ext uri="{FF2B5EF4-FFF2-40B4-BE49-F238E27FC236}">
                <a16:creationId xmlns:a16="http://schemas.microsoft.com/office/drawing/2014/main" id="{20801F9E-CCCE-509D-1302-253D38FA1D1D}"/>
              </a:ext>
            </a:extLst>
          </p:cNvPr>
          <p:cNvSpPr>
            <a:spLocks noChangeArrowheads="1"/>
          </p:cNvSpPr>
          <p:nvPr/>
        </p:nvSpPr>
        <p:spPr bwMode="auto">
          <a:xfrm>
            <a:off x="833560" y="3556242"/>
            <a:ext cx="1119229"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altLang="en-US" sz="3200" b="1" dirty="0">
                <a:solidFill>
                  <a:schemeClr val="bg1"/>
                </a:solidFill>
              </a:rPr>
              <a:t>C</a:t>
            </a:r>
            <a:endParaRPr lang="es-ES" altLang="en-US" sz="1600" b="1" dirty="0">
              <a:solidFill>
                <a:schemeClr val="bg1"/>
              </a:solidFill>
            </a:endParaRPr>
          </a:p>
        </p:txBody>
      </p:sp>
      <p:sp>
        <p:nvSpPr>
          <p:cNvPr id="12" name="object 554">
            <a:extLst>
              <a:ext uri="{FF2B5EF4-FFF2-40B4-BE49-F238E27FC236}">
                <a16:creationId xmlns:a16="http://schemas.microsoft.com/office/drawing/2014/main" id="{E7563789-CB0C-50DE-F6A8-961A5556D5EC}"/>
              </a:ext>
            </a:extLst>
          </p:cNvPr>
          <p:cNvSpPr txBox="1"/>
          <p:nvPr/>
        </p:nvSpPr>
        <p:spPr>
          <a:xfrm>
            <a:off x="468837" y="2986815"/>
            <a:ext cx="7284513" cy="154529"/>
          </a:xfrm>
          <a:prstGeom prst="rect">
            <a:avLst/>
          </a:prstGeom>
        </p:spPr>
        <p:txBody>
          <a:bodyPr vert="horz" wrap="square" lIns="0" tIns="15875" rIns="0" bIns="0" rtlCol="0">
            <a:spAutoFit/>
          </a:bodyPr>
          <a:lstStyle/>
          <a:p>
            <a:pPr marL="12700">
              <a:lnSpc>
                <a:spcPct val="100000"/>
              </a:lnSpc>
              <a:spcBef>
                <a:spcPts val="125"/>
              </a:spcBef>
            </a:pPr>
            <a:r>
              <a:rPr lang="en-US" sz="900" b="1" spc="-10" dirty="0">
                <a:solidFill>
                  <a:srgbClr val="00007F"/>
                </a:solidFill>
                <a:latin typeface="Verdana"/>
                <a:cs typeface="Verdana"/>
              </a:rPr>
              <a:t>G.703 / </a:t>
            </a:r>
            <a:r>
              <a:rPr lang="en-US" sz="900" b="1" spc="-10" dirty="0" err="1">
                <a:solidFill>
                  <a:srgbClr val="00007F"/>
                </a:solidFill>
                <a:latin typeface="Verdana"/>
                <a:cs typeface="Verdana"/>
              </a:rPr>
              <a:t>Contradirectional</a:t>
            </a:r>
            <a:r>
              <a:rPr lang="en-US" sz="900" b="1" spc="-10" dirty="0">
                <a:solidFill>
                  <a:srgbClr val="00007F"/>
                </a:solidFill>
                <a:latin typeface="Verdana"/>
                <a:cs typeface="Verdana"/>
              </a:rPr>
              <a:t>, direct connection: Two kinds of endpoint, C (controlling) and S (subordinated)</a:t>
            </a:r>
            <a:endParaRPr sz="900" b="1" dirty="0">
              <a:latin typeface="Verdana"/>
              <a:cs typeface="Verdana"/>
            </a:endParaRPr>
          </a:p>
        </p:txBody>
      </p:sp>
      <p:pic>
        <p:nvPicPr>
          <p:cNvPr id="14" name="Picture 13">
            <a:extLst>
              <a:ext uri="{FF2B5EF4-FFF2-40B4-BE49-F238E27FC236}">
                <a16:creationId xmlns:a16="http://schemas.microsoft.com/office/drawing/2014/main" id="{43BFB4F7-F01E-BDBE-F541-CB832DF7D9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12826" y="3168372"/>
            <a:ext cx="1743284" cy="1175703"/>
          </a:xfrm>
          <a:prstGeom prst="rect">
            <a:avLst/>
          </a:prstGeom>
        </p:spPr>
      </p:pic>
      <p:sp>
        <p:nvSpPr>
          <p:cNvPr id="15" name="Rectangle 4">
            <a:extLst>
              <a:ext uri="{FF2B5EF4-FFF2-40B4-BE49-F238E27FC236}">
                <a16:creationId xmlns:a16="http://schemas.microsoft.com/office/drawing/2014/main" id="{DA009332-E74C-1779-AA3C-4EE0C5E72E41}"/>
              </a:ext>
            </a:extLst>
          </p:cNvPr>
          <p:cNvSpPr>
            <a:spLocks noChangeArrowheads="1"/>
          </p:cNvSpPr>
          <p:nvPr/>
        </p:nvSpPr>
        <p:spPr bwMode="auto">
          <a:xfrm>
            <a:off x="7052411" y="3538789"/>
            <a:ext cx="1119229"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altLang="en-US" sz="3200" b="1" dirty="0">
                <a:solidFill>
                  <a:schemeClr val="bg1"/>
                </a:solidFill>
              </a:rPr>
              <a:t>S</a:t>
            </a:r>
            <a:endParaRPr lang="es-ES" altLang="en-US" sz="1600" b="1" dirty="0">
              <a:solidFill>
                <a:schemeClr val="bg1"/>
              </a:solidFill>
            </a:endParaRPr>
          </a:p>
        </p:txBody>
      </p:sp>
      <p:cxnSp>
        <p:nvCxnSpPr>
          <p:cNvPr id="18" name="Straight Arrow Connector 17">
            <a:extLst>
              <a:ext uri="{FF2B5EF4-FFF2-40B4-BE49-F238E27FC236}">
                <a16:creationId xmlns:a16="http://schemas.microsoft.com/office/drawing/2014/main" id="{E0AF948C-AB71-00BD-95F5-5FF0A0E7A250}"/>
              </a:ext>
            </a:extLst>
          </p:cNvPr>
          <p:cNvCxnSpPr>
            <a:cxnSpLocks/>
          </p:cNvCxnSpPr>
          <p:nvPr/>
        </p:nvCxnSpPr>
        <p:spPr bwMode="auto">
          <a:xfrm flipV="1">
            <a:off x="2038350" y="3453288"/>
            <a:ext cx="4870450" cy="6204"/>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cxnSp>
        <p:nvCxnSpPr>
          <p:cNvPr id="23" name="Straight Arrow Connector 22">
            <a:extLst>
              <a:ext uri="{FF2B5EF4-FFF2-40B4-BE49-F238E27FC236}">
                <a16:creationId xmlns:a16="http://schemas.microsoft.com/office/drawing/2014/main" id="{8658DFC5-3BC2-BD64-DA88-0244319A7025}"/>
              </a:ext>
            </a:extLst>
          </p:cNvPr>
          <p:cNvCxnSpPr>
            <a:cxnSpLocks/>
          </p:cNvCxnSpPr>
          <p:nvPr/>
        </p:nvCxnSpPr>
        <p:spPr bwMode="auto">
          <a:xfrm flipH="1">
            <a:off x="2038350" y="4139678"/>
            <a:ext cx="487045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
        <p:nvSpPr>
          <p:cNvPr id="26" name="Rectangle 4">
            <a:extLst>
              <a:ext uri="{FF2B5EF4-FFF2-40B4-BE49-F238E27FC236}">
                <a16:creationId xmlns:a16="http://schemas.microsoft.com/office/drawing/2014/main" id="{CEE57861-9065-B41E-619E-6DED7018CA8F}"/>
              </a:ext>
            </a:extLst>
          </p:cNvPr>
          <p:cNvSpPr>
            <a:spLocks noChangeArrowheads="1"/>
          </p:cNvSpPr>
          <p:nvPr/>
        </p:nvSpPr>
        <p:spPr bwMode="auto">
          <a:xfrm>
            <a:off x="2038350" y="3198236"/>
            <a:ext cx="89006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TX Data</a:t>
            </a:r>
            <a:endParaRPr lang="en-US" sz="1600" dirty="0">
              <a:solidFill>
                <a:schemeClr val="accent6">
                  <a:lumMod val="75000"/>
                </a:schemeClr>
              </a:solidFill>
            </a:endParaRPr>
          </a:p>
        </p:txBody>
      </p:sp>
      <p:sp>
        <p:nvSpPr>
          <p:cNvPr id="28" name="Rectangle 4">
            <a:extLst>
              <a:ext uri="{FF2B5EF4-FFF2-40B4-BE49-F238E27FC236}">
                <a16:creationId xmlns:a16="http://schemas.microsoft.com/office/drawing/2014/main" id="{5A75EA5A-19DA-ED53-3520-F6A336222D32}"/>
              </a:ext>
            </a:extLst>
          </p:cNvPr>
          <p:cNvSpPr>
            <a:spLocks noChangeArrowheads="1"/>
          </p:cNvSpPr>
          <p:nvPr/>
        </p:nvSpPr>
        <p:spPr bwMode="auto">
          <a:xfrm>
            <a:off x="6011408" y="4203639"/>
            <a:ext cx="95683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TX Data</a:t>
            </a:r>
            <a:endParaRPr lang="en-US" sz="1600" dirty="0">
              <a:solidFill>
                <a:schemeClr val="accent6">
                  <a:lumMod val="75000"/>
                </a:schemeClr>
              </a:solidFill>
            </a:endParaRPr>
          </a:p>
        </p:txBody>
      </p:sp>
      <p:pic>
        <p:nvPicPr>
          <p:cNvPr id="30" name="Picture 29">
            <a:extLst>
              <a:ext uri="{FF2B5EF4-FFF2-40B4-BE49-F238E27FC236}">
                <a16:creationId xmlns:a16="http://schemas.microsoft.com/office/drawing/2014/main" id="{D9B229F1-E021-46E4-BB98-21C15BC83F5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4233" y="4832586"/>
            <a:ext cx="1743284" cy="1175703"/>
          </a:xfrm>
          <a:prstGeom prst="rect">
            <a:avLst/>
          </a:prstGeom>
        </p:spPr>
      </p:pic>
      <p:pic>
        <p:nvPicPr>
          <p:cNvPr id="31" name="Picture 30">
            <a:extLst>
              <a:ext uri="{FF2B5EF4-FFF2-40B4-BE49-F238E27FC236}">
                <a16:creationId xmlns:a16="http://schemas.microsoft.com/office/drawing/2014/main" id="{4FE1411B-397B-D135-8F82-A5D0EE3C008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71402" y="4812698"/>
            <a:ext cx="1645713" cy="1143000"/>
          </a:xfrm>
          <a:prstGeom prst="rect">
            <a:avLst/>
          </a:prstGeom>
        </p:spPr>
      </p:pic>
      <p:sp>
        <p:nvSpPr>
          <p:cNvPr id="32" name="Rectangle 4">
            <a:extLst>
              <a:ext uri="{FF2B5EF4-FFF2-40B4-BE49-F238E27FC236}">
                <a16:creationId xmlns:a16="http://schemas.microsoft.com/office/drawing/2014/main" id="{A994E2AC-6884-B39C-1092-91D197EA728F}"/>
              </a:ext>
            </a:extLst>
          </p:cNvPr>
          <p:cNvSpPr>
            <a:spLocks noChangeArrowheads="1"/>
          </p:cNvSpPr>
          <p:nvPr/>
        </p:nvSpPr>
        <p:spPr bwMode="auto">
          <a:xfrm>
            <a:off x="833560" y="5155165"/>
            <a:ext cx="1119229"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altLang="en-US" sz="3200" b="1" dirty="0">
                <a:solidFill>
                  <a:schemeClr val="bg1"/>
                </a:solidFill>
              </a:rPr>
              <a:t>S</a:t>
            </a:r>
            <a:endParaRPr lang="es-ES" altLang="en-US" sz="1600" b="1" dirty="0">
              <a:solidFill>
                <a:schemeClr val="bg1"/>
              </a:solidFill>
            </a:endParaRPr>
          </a:p>
        </p:txBody>
      </p:sp>
      <p:sp>
        <p:nvSpPr>
          <p:cNvPr id="34" name="object 554">
            <a:extLst>
              <a:ext uri="{FF2B5EF4-FFF2-40B4-BE49-F238E27FC236}">
                <a16:creationId xmlns:a16="http://schemas.microsoft.com/office/drawing/2014/main" id="{0BB07275-3865-F31F-0249-6543FACD1A33}"/>
              </a:ext>
            </a:extLst>
          </p:cNvPr>
          <p:cNvSpPr txBox="1"/>
          <p:nvPr/>
        </p:nvSpPr>
        <p:spPr>
          <a:xfrm>
            <a:off x="310087" y="4560338"/>
            <a:ext cx="7951263" cy="154529"/>
          </a:xfrm>
          <a:prstGeom prst="rect">
            <a:avLst/>
          </a:prstGeom>
        </p:spPr>
        <p:txBody>
          <a:bodyPr vert="horz" wrap="square" lIns="0" tIns="15875" rIns="0" bIns="0" rtlCol="0">
            <a:spAutoFit/>
          </a:bodyPr>
          <a:lstStyle/>
          <a:p>
            <a:pPr marL="12700">
              <a:lnSpc>
                <a:spcPct val="100000"/>
              </a:lnSpc>
              <a:spcBef>
                <a:spcPts val="125"/>
              </a:spcBef>
            </a:pPr>
            <a:r>
              <a:rPr lang="en-US" sz="900" b="1" spc="-10" dirty="0">
                <a:solidFill>
                  <a:srgbClr val="00007F"/>
                </a:solidFill>
                <a:latin typeface="Verdana"/>
                <a:cs typeface="Verdana"/>
              </a:rPr>
              <a:t>G.703 / </a:t>
            </a:r>
            <a:r>
              <a:rPr lang="en-US" sz="900" b="1" spc="-10" dirty="0" err="1">
                <a:solidFill>
                  <a:srgbClr val="00007F"/>
                </a:solidFill>
                <a:latin typeface="Verdana"/>
                <a:cs typeface="Verdana"/>
              </a:rPr>
              <a:t>Contradirectional</a:t>
            </a:r>
            <a:r>
              <a:rPr lang="en-US" sz="900" b="1" spc="-10" dirty="0">
                <a:solidFill>
                  <a:srgbClr val="00007F"/>
                </a:solidFill>
                <a:latin typeface="Verdana"/>
                <a:cs typeface="Verdana"/>
              </a:rPr>
              <a:t>, network connection: Again, identical S (subordinated) endpoints, the network provides the clocks</a:t>
            </a:r>
            <a:endParaRPr sz="900" b="1" dirty="0">
              <a:latin typeface="Verdana"/>
              <a:cs typeface="Verdana"/>
            </a:endParaRPr>
          </a:p>
        </p:txBody>
      </p:sp>
      <p:pic>
        <p:nvPicPr>
          <p:cNvPr id="35" name="Picture 34">
            <a:extLst>
              <a:ext uri="{FF2B5EF4-FFF2-40B4-BE49-F238E27FC236}">
                <a16:creationId xmlns:a16="http://schemas.microsoft.com/office/drawing/2014/main" id="{2B62B702-CAD6-8C76-CAFE-552DCED329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12826" y="4811745"/>
            <a:ext cx="1743284" cy="1175703"/>
          </a:xfrm>
          <a:prstGeom prst="rect">
            <a:avLst/>
          </a:prstGeom>
        </p:spPr>
      </p:pic>
      <p:sp>
        <p:nvSpPr>
          <p:cNvPr id="37" name="Rectangle 4">
            <a:extLst>
              <a:ext uri="{FF2B5EF4-FFF2-40B4-BE49-F238E27FC236}">
                <a16:creationId xmlns:a16="http://schemas.microsoft.com/office/drawing/2014/main" id="{5C3CC8CB-61FB-684F-3748-DB8B215A6F23}"/>
              </a:ext>
            </a:extLst>
          </p:cNvPr>
          <p:cNvSpPr>
            <a:spLocks noChangeArrowheads="1"/>
          </p:cNvSpPr>
          <p:nvPr/>
        </p:nvSpPr>
        <p:spPr bwMode="auto">
          <a:xfrm>
            <a:off x="7052411" y="5137712"/>
            <a:ext cx="1119229"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altLang="en-US" sz="3200" b="1" dirty="0">
                <a:solidFill>
                  <a:schemeClr val="bg1"/>
                </a:solidFill>
              </a:rPr>
              <a:t>S</a:t>
            </a:r>
            <a:endParaRPr lang="es-ES" altLang="en-US" sz="1600" b="1" dirty="0">
              <a:solidFill>
                <a:schemeClr val="bg1"/>
              </a:solidFill>
            </a:endParaRPr>
          </a:p>
        </p:txBody>
      </p:sp>
      <p:cxnSp>
        <p:nvCxnSpPr>
          <p:cNvPr id="38" name="Straight Arrow Connector 37">
            <a:extLst>
              <a:ext uri="{FF2B5EF4-FFF2-40B4-BE49-F238E27FC236}">
                <a16:creationId xmlns:a16="http://schemas.microsoft.com/office/drawing/2014/main" id="{B80E0DB5-5B6A-41FE-6E68-E4C495546D87}"/>
              </a:ext>
            </a:extLst>
          </p:cNvPr>
          <p:cNvCxnSpPr>
            <a:cxnSpLocks/>
          </p:cNvCxnSpPr>
          <p:nvPr/>
        </p:nvCxnSpPr>
        <p:spPr bwMode="auto">
          <a:xfrm flipV="1">
            <a:off x="2044700" y="5030372"/>
            <a:ext cx="2216150" cy="8708"/>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cxnSp>
        <p:nvCxnSpPr>
          <p:cNvPr id="39" name="Straight Arrow Connector 38">
            <a:extLst>
              <a:ext uri="{FF2B5EF4-FFF2-40B4-BE49-F238E27FC236}">
                <a16:creationId xmlns:a16="http://schemas.microsoft.com/office/drawing/2014/main" id="{0B25E3B2-30C8-C53B-A01D-BD32F25DA033}"/>
              </a:ext>
            </a:extLst>
          </p:cNvPr>
          <p:cNvCxnSpPr>
            <a:cxnSpLocks/>
          </p:cNvCxnSpPr>
          <p:nvPr/>
        </p:nvCxnSpPr>
        <p:spPr bwMode="auto">
          <a:xfrm>
            <a:off x="4750902" y="5030372"/>
            <a:ext cx="2157898" cy="2789"/>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
        <p:nvSpPr>
          <p:cNvPr id="41" name="Rectangle 4">
            <a:extLst>
              <a:ext uri="{FF2B5EF4-FFF2-40B4-BE49-F238E27FC236}">
                <a16:creationId xmlns:a16="http://schemas.microsoft.com/office/drawing/2014/main" id="{B07FE00E-53F9-14D1-5F91-B400DDB27625}"/>
              </a:ext>
            </a:extLst>
          </p:cNvPr>
          <p:cNvSpPr>
            <a:spLocks noChangeArrowheads="1"/>
          </p:cNvSpPr>
          <p:nvPr/>
        </p:nvSpPr>
        <p:spPr bwMode="auto">
          <a:xfrm>
            <a:off x="3980213" y="5332657"/>
            <a:ext cx="1040122"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Network</a:t>
            </a:r>
            <a:endParaRPr lang="en-US" sz="1600" dirty="0">
              <a:solidFill>
                <a:schemeClr val="accent6">
                  <a:lumMod val="75000"/>
                </a:schemeClr>
              </a:solidFill>
            </a:endParaRPr>
          </a:p>
        </p:txBody>
      </p:sp>
      <p:cxnSp>
        <p:nvCxnSpPr>
          <p:cNvPr id="42" name="Straight Arrow Connector 41">
            <a:extLst>
              <a:ext uri="{FF2B5EF4-FFF2-40B4-BE49-F238E27FC236}">
                <a16:creationId xmlns:a16="http://schemas.microsoft.com/office/drawing/2014/main" id="{E753969E-88C5-4F47-D1AD-2C3DC746EA40}"/>
              </a:ext>
            </a:extLst>
          </p:cNvPr>
          <p:cNvCxnSpPr>
            <a:cxnSpLocks/>
          </p:cNvCxnSpPr>
          <p:nvPr/>
        </p:nvCxnSpPr>
        <p:spPr bwMode="auto">
          <a:xfrm flipH="1">
            <a:off x="2038350" y="5814801"/>
            <a:ext cx="2115272"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cxnSp>
        <p:nvCxnSpPr>
          <p:cNvPr id="43" name="Straight Arrow Connector 42">
            <a:extLst>
              <a:ext uri="{FF2B5EF4-FFF2-40B4-BE49-F238E27FC236}">
                <a16:creationId xmlns:a16="http://schemas.microsoft.com/office/drawing/2014/main" id="{3AA71081-9204-C230-80E6-412D178DA65B}"/>
              </a:ext>
            </a:extLst>
          </p:cNvPr>
          <p:cNvCxnSpPr>
            <a:cxnSpLocks/>
          </p:cNvCxnSpPr>
          <p:nvPr/>
        </p:nvCxnSpPr>
        <p:spPr bwMode="auto">
          <a:xfrm flipH="1">
            <a:off x="4864100" y="5840206"/>
            <a:ext cx="2082800" cy="7391"/>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
        <p:nvSpPr>
          <p:cNvPr id="44" name="Rectangle 4">
            <a:extLst>
              <a:ext uri="{FF2B5EF4-FFF2-40B4-BE49-F238E27FC236}">
                <a16:creationId xmlns:a16="http://schemas.microsoft.com/office/drawing/2014/main" id="{55CD5D0D-CF61-7D1F-FDFD-0FF1BB8CF301}"/>
              </a:ext>
            </a:extLst>
          </p:cNvPr>
          <p:cNvSpPr>
            <a:spLocks noChangeArrowheads="1"/>
          </p:cNvSpPr>
          <p:nvPr/>
        </p:nvSpPr>
        <p:spPr bwMode="auto">
          <a:xfrm>
            <a:off x="1974849" y="4814928"/>
            <a:ext cx="94423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TX Data</a:t>
            </a:r>
            <a:endParaRPr lang="en-US" sz="1600" dirty="0">
              <a:solidFill>
                <a:schemeClr val="accent6">
                  <a:lumMod val="75000"/>
                </a:schemeClr>
              </a:solidFill>
            </a:endParaRPr>
          </a:p>
        </p:txBody>
      </p:sp>
      <p:sp>
        <p:nvSpPr>
          <p:cNvPr id="46" name="Rectangle 4">
            <a:extLst>
              <a:ext uri="{FF2B5EF4-FFF2-40B4-BE49-F238E27FC236}">
                <a16:creationId xmlns:a16="http://schemas.microsoft.com/office/drawing/2014/main" id="{9DFB8CA6-7523-61C3-F7DC-D46F2A3D808D}"/>
              </a:ext>
            </a:extLst>
          </p:cNvPr>
          <p:cNvSpPr>
            <a:spLocks noChangeArrowheads="1"/>
          </p:cNvSpPr>
          <p:nvPr/>
        </p:nvSpPr>
        <p:spPr bwMode="auto">
          <a:xfrm>
            <a:off x="4448175" y="4782799"/>
            <a:ext cx="1504096"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RX Data</a:t>
            </a:r>
            <a:endParaRPr lang="en-US" sz="1600" dirty="0">
              <a:solidFill>
                <a:schemeClr val="accent6">
                  <a:lumMod val="75000"/>
                </a:schemeClr>
              </a:solidFill>
            </a:endParaRPr>
          </a:p>
        </p:txBody>
      </p:sp>
      <p:sp>
        <p:nvSpPr>
          <p:cNvPr id="47" name="Rectangle 4">
            <a:extLst>
              <a:ext uri="{FF2B5EF4-FFF2-40B4-BE49-F238E27FC236}">
                <a16:creationId xmlns:a16="http://schemas.microsoft.com/office/drawing/2014/main" id="{FB70EED6-FF78-1824-4F32-51AA8DC6A598}"/>
              </a:ext>
            </a:extLst>
          </p:cNvPr>
          <p:cNvSpPr>
            <a:spLocks noChangeArrowheads="1"/>
          </p:cNvSpPr>
          <p:nvPr/>
        </p:nvSpPr>
        <p:spPr bwMode="auto">
          <a:xfrm>
            <a:off x="6049509" y="5612447"/>
            <a:ext cx="85929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TX Data</a:t>
            </a:r>
            <a:endParaRPr lang="en-US" sz="1600" dirty="0">
              <a:solidFill>
                <a:schemeClr val="accent6">
                  <a:lumMod val="75000"/>
                </a:schemeClr>
              </a:solidFill>
            </a:endParaRPr>
          </a:p>
        </p:txBody>
      </p:sp>
      <p:sp>
        <p:nvSpPr>
          <p:cNvPr id="49" name="Rectangle 4">
            <a:extLst>
              <a:ext uri="{FF2B5EF4-FFF2-40B4-BE49-F238E27FC236}">
                <a16:creationId xmlns:a16="http://schemas.microsoft.com/office/drawing/2014/main" id="{7A2F2BCD-DBDB-789B-AB45-742624F424AF}"/>
              </a:ext>
            </a:extLst>
          </p:cNvPr>
          <p:cNvSpPr>
            <a:spLocks noChangeArrowheads="1"/>
          </p:cNvSpPr>
          <p:nvPr/>
        </p:nvSpPr>
        <p:spPr bwMode="auto">
          <a:xfrm>
            <a:off x="2946400" y="5592551"/>
            <a:ext cx="94193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RX Data</a:t>
            </a:r>
            <a:endParaRPr lang="en-US" sz="1600" dirty="0">
              <a:solidFill>
                <a:schemeClr val="accent6">
                  <a:lumMod val="75000"/>
                </a:schemeClr>
              </a:solidFill>
            </a:endParaRPr>
          </a:p>
        </p:txBody>
      </p:sp>
      <p:cxnSp>
        <p:nvCxnSpPr>
          <p:cNvPr id="56" name="Straight Arrow Connector 55">
            <a:extLst>
              <a:ext uri="{FF2B5EF4-FFF2-40B4-BE49-F238E27FC236}">
                <a16:creationId xmlns:a16="http://schemas.microsoft.com/office/drawing/2014/main" id="{5215D347-FBDA-4F82-25DF-0560472E26FD}"/>
              </a:ext>
            </a:extLst>
          </p:cNvPr>
          <p:cNvCxnSpPr>
            <a:cxnSpLocks/>
          </p:cNvCxnSpPr>
          <p:nvPr/>
        </p:nvCxnSpPr>
        <p:spPr bwMode="auto">
          <a:xfrm flipH="1">
            <a:off x="1987550" y="5300907"/>
            <a:ext cx="1992663" cy="0"/>
          </a:xfrm>
          <a:prstGeom prst="straightConnector1">
            <a:avLst/>
          </a:prstGeom>
          <a:ln>
            <a:solidFill>
              <a:srgbClr val="FF0000"/>
            </a:solidFill>
            <a:headEnd type="none" w="med" len="med"/>
            <a:tailEnd type="triangle"/>
          </a:ln>
        </p:spPr>
        <p:style>
          <a:lnRef idx="2">
            <a:schemeClr val="accent2"/>
          </a:lnRef>
          <a:fillRef idx="0">
            <a:schemeClr val="accent2"/>
          </a:fillRef>
          <a:effectRef idx="1">
            <a:schemeClr val="accent2"/>
          </a:effectRef>
          <a:fontRef idx="minor">
            <a:schemeClr val="tx1"/>
          </a:fontRef>
        </p:style>
      </p:cxnSp>
      <p:cxnSp>
        <p:nvCxnSpPr>
          <p:cNvPr id="57" name="Straight Arrow Connector 56">
            <a:extLst>
              <a:ext uri="{FF2B5EF4-FFF2-40B4-BE49-F238E27FC236}">
                <a16:creationId xmlns:a16="http://schemas.microsoft.com/office/drawing/2014/main" id="{B863859A-47E5-A133-9C91-D5F842FE35E2}"/>
              </a:ext>
            </a:extLst>
          </p:cNvPr>
          <p:cNvCxnSpPr>
            <a:cxnSpLocks/>
          </p:cNvCxnSpPr>
          <p:nvPr/>
        </p:nvCxnSpPr>
        <p:spPr bwMode="auto">
          <a:xfrm flipH="1">
            <a:off x="1983841" y="5554451"/>
            <a:ext cx="1769009" cy="0"/>
          </a:xfrm>
          <a:prstGeom prst="straightConnector1">
            <a:avLst/>
          </a:prstGeom>
          <a:ln>
            <a:solidFill>
              <a:srgbClr val="FF0000"/>
            </a:solidFill>
            <a:headEnd type="none" w="med" len="med"/>
            <a:tailEnd type="triangle"/>
          </a:ln>
        </p:spPr>
        <p:style>
          <a:lnRef idx="2">
            <a:schemeClr val="accent2"/>
          </a:lnRef>
          <a:fillRef idx="0">
            <a:schemeClr val="accent2"/>
          </a:fillRef>
          <a:effectRef idx="1">
            <a:schemeClr val="accent2"/>
          </a:effectRef>
          <a:fontRef idx="minor">
            <a:schemeClr val="tx1"/>
          </a:fontRef>
        </p:style>
      </p:cxnSp>
      <p:sp>
        <p:nvSpPr>
          <p:cNvPr id="63" name="Rectangle 4">
            <a:extLst>
              <a:ext uri="{FF2B5EF4-FFF2-40B4-BE49-F238E27FC236}">
                <a16:creationId xmlns:a16="http://schemas.microsoft.com/office/drawing/2014/main" id="{275931A8-7161-F924-27EB-B207F793A7D9}"/>
              </a:ext>
            </a:extLst>
          </p:cNvPr>
          <p:cNvSpPr>
            <a:spLocks noChangeArrowheads="1"/>
          </p:cNvSpPr>
          <p:nvPr/>
        </p:nvSpPr>
        <p:spPr bwMode="auto">
          <a:xfrm>
            <a:off x="3130550" y="5071874"/>
            <a:ext cx="78276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TX </a:t>
            </a:r>
            <a:r>
              <a:rPr lang="en-US" sz="1400" dirty="0" err="1">
                <a:solidFill>
                  <a:schemeClr val="accent6">
                    <a:lumMod val="75000"/>
                  </a:schemeClr>
                </a:solidFill>
              </a:rPr>
              <a:t>Clk</a:t>
            </a:r>
            <a:endParaRPr lang="en-US" sz="1600" dirty="0">
              <a:solidFill>
                <a:schemeClr val="accent6">
                  <a:lumMod val="75000"/>
                </a:schemeClr>
              </a:solidFill>
            </a:endParaRPr>
          </a:p>
        </p:txBody>
      </p:sp>
      <p:sp>
        <p:nvSpPr>
          <p:cNvPr id="65" name="Rectangle 4">
            <a:extLst>
              <a:ext uri="{FF2B5EF4-FFF2-40B4-BE49-F238E27FC236}">
                <a16:creationId xmlns:a16="http://schemas.microsoft.com/office/drawing/2014/main" id="{289B8A14-AAE4-83D1-917E-701DB489A3BD}"/>
              </a:ext>
            </a:extLst>
          </p:cNvPr>
          <p:cNvSpPr>
            <a:spLocks noChangeArrowheads="1"/>
          </p:cNvSpPr>
          <p:nvPr/>
        </p:nvSpPr>
        <p:spPr bwMode="auto">
          <a:xfrm>
            <a:off x="3059784" y="5318533"/>
            <a:ext cx="78276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RX </a:t>
            </a:r>
            <a:r>
              <a:rPr lang="en-US" sz="1400" dirty="0" err="1">
                <a:solidFill>
                  <a:schemeClr val="accent6">
                    <a:lumMod val="75000"/>
                  </a:schemeClr>
                </a:solidFill>
              </a:rPr>
              <a:t>Clk</a:t>
            </a:r>
            <a:endParaRPr lang="en-US" sz="1600" dirty="0">
              <a:solidFill>
                <a:schemeClr val="accent6">
                  <a:lumMod val="75000"/>
                </a:schemeClr>
              </a:solidFill>
            </a:endParaRPr>
          </a:p>
        </p:txBody>
      </p:sp>
      <p:cxnSp>
        <p:nvCxnSpPr>
          <p:cNvPr id="67" name="Straight Arrow Connector 66">
            <a:extLst>
              <a:ext uri="{FF2B5EF4-FFF2-40B4-BE49-F238E27FC236}">
                <a16:creationId xmlns:a16="http://schemas.microsoft.com/office/drawing/2014/main" id="{69DC1E40-7E6E-44C0-AA29-4DD93A8F53B8}"/>
              </a:ext>
            </a:extLst>
          </p:cNvPr>
          <p:cNvCxnSpPr>
            <a:cxnSpLocks/>
          </p:cNvCxnSpPr>
          <p:nvPr/>
        </p:nvCxnSpPr>
        <p:spPr bwMode="auto">
          <a:xfrm>
            <a:off x="4864100" y="5287318"/>
            <a:ext cx="2082800" cy="8582"/>
          </a:xfrm>
          <a:prstGeom prst="straightConnector1">
            <a:avLst/>
          </a:prstGeom>
          <a:ln>
            <a:solidFill>
              <a:srgbClr val="FF0000"/>
            </a:solidFill>
            <a:headEnd type="none" w="med" len="med"/>
            <a:tailEnd type="triangle"/>
          </a:ln>
        </p:spPr>
        <p:style>
          <a:lnRef idx="2">
            <a:schemeClr val="accent2"/>
          </a:lnRef>
          <a:fillRef idx="0">
            <a:schemeClr val="accent2"/>
          </a:fillRef>
          <a:effectRef idx="1">
            <a:schemeClr val="accent2"/>
          </a:effectRef>
          <a:fontRef idx="minor">
            <a:schemeClr val="tx1"/>
          </a:fontRef>
        </p:style>
      </p:cxnSp>
      <p:cxnSp>
        <p:nvCxnSpPr>
          <p:cNvPr id="70" name="Straight Arrow Connector 69">
            <a:extLst>
              <a:ext uri="{FF2B5EF4-FFF2-40B4-BE49-F238E27FC236}">
                <a16:creationId xmlns:a16="http://schemas.microsoft.com/office/drawing/2014/main" id="{6A7757A6-833C-D0AD-35B3-86C4DD198486}"/>
              </a:ext>
            </a:extLst>
          </p:cNvPr>
          <p:cNvCxnSpPr>
            <a:cxnSpLocks/>
          </p:cNvCxnSpPr>
          <p:nvPr/>
        </p:nvCxnSpPr>
        <p:spPr bwMode="auto">
          <a:xfrm flipV="1">
            <a:off x="5125305" y="5554018"/>
            <a:ext cx="1821595" cy="433"/>
          </a:xfrm>
          <a:prstGeom prst="straightConnector1">
            <a:avLst/>
          </a:prstGeom>
          <a:ln>
            <a:solidFill>
              <a:srgbClr val="FF0000"/>
            </a:solidFill>
            <a:headEnd type="none" w="med" len="med"/>
            <a:tailEnd type="triangle"/>
          </a:ln>
        </p:spPr>
        <p:style>
          <a:lnRef idx="2">
            <a:schemeClr val="accent2"/>
          </a:lnRef>
          <a:fillRef idx="0">
            <a:schemeClr val="accent2"/>
          </a:fillRef>
          <a:effectRef idx="1">
            <a:schemeClr val="accent2"/>
          </a:effectRef>
          <a:fontRef idx="minor">
            <a:schemeClr val="tx1"/>
          </a:fontRef>
        </p:style>
      </p:cxnSp>
      <p:sp>
        <p:nvSpPr>
          <p:cNvPr id="75" name="Rectangle 4">
            <a:extLst>
              <a:ext uri="{FF2B5EF4-FFF2-40B4-BE49-F238E27FC236}">
                <a16:creationId xmlns:a16="http://schemas.microsoft.com/office/drawing/2014/main" id="{CF571289-FE7C-8D45-B807-CD650AF614C3}"/>
              </a:ext>
            </a:extLst>
          </p:cNvPr>
          <p:cNvSpPr>
            <a:spLocks noChangeArrowheads="1"/>
          </p:cNvSpPr>
          <p:nvPr/>
        </p:nvSpPr>
        <p:spPr bwMode="auto">
          <a:xfrm>
            <a:off x="4791236" y="5065502"/>
            <a:ext cx="78276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TX </a:t>
            </a:r>
            <a:r>
              <a:rPr lang="en-US" sz="1400" dirty="0" err="1">
                <a:solidFill>
                  <a:schemeClr val="accent6">
                    <a:lumMod val="75000"/>
                  </a:schemeClr>
                </a:solidFill>
              </a:rPr>
              <a:t>Clk</a:t>
            </a:r>
            <a:endParaRPr lang="en-US" sz="1600" dirty="0">
              <a:solidFill>
                <a:schemeClr val="accent6">
                  <a:lumMod val="75000"/>
                </a:schemeClr>
              </a:solidFill>
            </a:endParaRPr>
          </a:p>
        </p:txBody>
      </p:sp>
      <p:sp>
        <p:nvSpPr>
          <p:cNvPr id="76" name="Rectangle 4">
            <a:extLst>
              <a:ext uri="{FF2B5EF4-FFF2-40B4-BE49-F238E27FC236}">
                <a16:creationId xmlns:a16="http://schemas.microsoft.com/office/drawing/2014/main" id="{33E2F8BF-3AF3-DE7E-AEB8-CE3D8E02B398}"/>
              </a:ext>
            </a:extLst>
          </p:cNvPr>
          <p:cNvSpPr>
            <a:spLocks noChangeArrowheads="1"/>
          </p:cNvSpPr>
          <p:nvPr/>
        </p:nvSpPr>
        <p:spPr bwMode="auto">
          <a:xfrm>
            <a:off x="5078289" y="5325829"/>
            <a:ext cx="78276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RX </a:t>
            </a:r>
            <a:r>
              <a:rPr lang="en-US" sz="1400" dirty="0" err="1">
                <a:solidFill>
                  <a:schemeClr val="accent6">
                    <a:lumMod val="75000"/>
                  </a:schemeClr>
                </a:solidFill>
              </a:rPr>
              <a:t>Clk</a:t>
            </a:r>
            <a:endParaRPr lang="en-US" sz="1600" dirty="0">
              <a:solidFill>
                <a:schemeClr val="accent6">
                  <a:lumMod val="75000"/>
                </a:schemeClr>
              </a:solidFill>
            </a:endParaRPr>
          </a:p>
        </p:txBody>
      </p:sp>
      <p:cxnSp>
        <p:nvCxnSpPr>
          <p:cNvPr id="80" name="Straight Arrow Connector 79">
            <a:extLst>
              <a:ext uri="{FF2B5EF4-FFF2-40B4-BE49-F238E27FC236}">
                <a16:creationId xmlns:a16="http://schemas.microsoft.com/office/drawing/2014/main" id="{C28AB21D-F0C4-17C5-5D18-C4786E5BF215}"/>
              </a:ext>
            </a:extLst>
          </p:cNvPr>
          <p:cNvCxnSpPr>
            <a:cxnSpLocks/>
          </p:cNvCxnSpPr>
          <p:nvPr/>
        </p:nvCxnSpPr>
        <p:spPr bwMode="auto">
          <a:xfrm flipV="1">
            <a:off x="2018384" y="3676328"/>
            <a:ext cx="4928516" cy="12460"/>
          </a:xfrm>
          <a:prstGeom prst="straightConnector1">
            <a:avLst/>
          </a:prstGeom>
          <a:ln>
            <a:solidFill>
              <a:srgbClr val="FF0000"/>
            </a:solidFill>
            <a:headEnd type="none" w="med" len="med"/>
            <a:tailEnd type="triangle"/>
          </a:ln>
        </p:spPr>
        <p:style>
          <a:lnRef idx="2">
            <a:schemeClr val="accent2"/>
          </a:lnRef>
          <a:fillRef idx="0">
            <a:schemeClr val="accent2"/>
          </a:fillRef>
          <a:effectRef idx="1">
            <a:schemeClr val="accent2"/>
          </a:effectRef>
          <a:fontRef idx="minor">
            <a:schemeClr val="tx1"/>
          </a:fontRef>
        </p:style>
      </p:cxnSp>
      <p:cxnSp>
        <p:nvCxnSpPr>
          <p:cNvPr id="82" name="Straight Arrow Connector 81">
            <a:extLst>
              <a:ext uri="{FF2B5EF4-FFF2-40B4-BE49-F238E27FC236}">
                <a16:creationId xmlns:a16="http://schemas.microsoft.com/office/drawing/2014/main" id="{2E69E3FA-5F44-DC78-7E49-28F26A18CBD6}"/>
              </a:ext>
            </a:extLst>
          </p:cNvPr>
          <p:cNvCxnSpPr>
            <a:cxnSpLocks/>
          </p:cNvCxnSpPr>
          <p:nvPr/>
        </p:nvCxnSpPr>
        <p:spPr bwMode="auto">
          <a:xfrm flipV="1">
            <a:off x="2018384" y="3917628"/>
            <a:ext cx="4928516" cy="12460"/>
          </a:xfrm>
          <a:prstGeom prst="straightConnector1">
            <a:avLst/>
          </a:prstGeom>
          <a:ln>
            <a:solidFill>
              <a:srgbClr val="FF0000"/>
            </a:solidFill>
            <a:headEnd type="none" w="med" len="med"/>
            <a:tailEnd type="triangle"/>
          </a:ln>
        </p:spPr>
        <p:style>
          <a:lnRef idx="2">
            <a:schemeClr val="accent2"/>
          </a:lnRef>
          <a:fillRef idx="0">
            <a:schemeClr val="accent2"/>
          </a:fillRef>
          <a:effectRef idx="1">
            <a:schemeClr val="accent2"/>
          </a:effectRef>
          <a:fontRef idx="minor">
            <a:schemeClr val="tx1"/>
          </a:fontRef>
        </p:style>
      </p:cxnSp>
      <p:sp>
        <p:nvSpPr>
          <p:cNvPr id="83" name="Rectangle 4">
            <a:extLst>
              <a:ext uri="{FF2B5EF4-FFF2-40B4-BE49-F238E27FC236}">
                <a16:creationId xmlns:a16="http://schemas.microsoft.com/office/drawing/2014/main" id="{DD83B0A8-D2CF-8D58-7C45-952BD5794367}"/>
              </a:ext>
            </a:extLst>
          </p:cNvPr>
          <p:cNvSpPr>
            <a:spLocks noChangeArrowheads="1"/>
          </p:cNvSpPr>
          <p:nvPr/>
        </p:nvSpPr>
        <p:spPr bwMode="auto">
          <a:xfrm>
            <a:off x="2029019" y="3471126"/>
            <a:ext cx="890063"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TX </a:t>
            </a:r>
            <a:r>
              <a:rPr lang="en-US" sz="1400" dirty="0" err="1">
                <a:solidFill>
                  <a:schemeClr val="accent6">
                    <a:lumMod val="75000"/>
                  </a:schemeClr>
                </a:solidFill>
              </a:rPr>
              <a:t>Clk</a:t>
            </a:r>
            <a:endParaRPr lang="en-US" sz="1600" dirty="0">
              <a:solidFill>
                <a:schemeClr val="accent6">
                  <a:lumMod val="75000"/>
                </a:schemeClr>
              </a:solidFill>
            </a:endParaRPr>
          </a:p>
        </p:txBody>
      </p:sp>
      <p:sp>
        <p:nvSpPr>
          <p:cNvPr id="84" name="Rectangle 4">
            <a:extLst>
              <a:ext uri="{FF2B5EF4-FFF2-40B4-BE49-F238E27FC236}">
                <a16:creationId xmlns:a16="http://schemas.microsoft.com/office/drawing/2014/main" id="{1A6C9498-7403-0FB3-DD6F-C12CEA72C778}"/>
              </a:ext>
            </a:extLst>
          </p:cNvPr>
          <p:cNvSpPr>
            <a:spLocks noChangeArrowheads="1"/>
          </p:cNvSpPr>
          <p:nvPr/>
        </p:nvSpPr>
        <p:spPr bwMode="auto">
          <a:xfrm>
            <a:off x="2092519" y="3718776"/>
            <a:ext cx="79673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RX </a:t>
            </a:r>
            <a:r>
              <a:rPr lang="en-US" sz="1400" dirty="0" err="1">
                <a:solidFill>
                  <a:schemeClr val="accent6">
                    <a:lumMod val="75000"/>
                  </a:schemeClr>
                </a:solidFill>
              </a:rPr>
              <a:t>Clk</a:t>
            </a:r>
            <a:endParaRPr lang="en-US" sz="1600" dirty="0">
              <a:solidFill>
                <a:schemeClr val="accent6">
                  <a:lumMod val="75000"/>
                </a:schemeClr>
              </a:solidFill>
            </a:endParaRPr>
          </a:p>
        </p:txBody>
      </p:sp>
    </p:spTree>
    <p:extLst>
      <p:ext uri="{BB962C8B-B14F-4D97-AF65-F5344CB8AC3E}">
        <p14:creationId xmlns:p14="http://schemas.microsoft.com/office/powerpoint/2010/main" val="18367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10;&#10;Description automatically generated">
            <a:extLst>
              <a:ext uri="{FF2B5EF4-FFF2-40B4-BE49-F238E27FC236}">
                <a16:creationId xmlns:a16="http://schemas.microsoft.com/office/drawing/2014/main" id="{8F61A747-8FFB-D24B-0DFB-7B327DE57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865" y="1645611"/>
            <a:ext cx="5133975" cy="1352550"/>
          </a:xfrm>
          <a:prstGeom prst="rect">
            <a:avLst/>
          </a:prstGeom>
        </p:spPr>
      </p:pic>
      <p:pic>
        <p:nvPicPr>
          <p:cNvPr id="6146" name="Picture 2" descr="ANT-GPSC-SMA - Antena en Miniatura, 1.57542GHz, 1.5 VSWR, Ganancia 4dB, Polarización Circular (Derecha), Magné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2501" y="1927436"/>
            <a:ext cx="2131499" cy="140454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206965" y="4328609"/>
            <a:ext cx="8511977" cy="1868084"/>
          </a:xfrm>
        </p:spPr>
        <p:txBody>
          <a:bodyPr/>
          <a:lstStyle/>
          <a:p>
            <a:pPr marL="104775" indent="0" eaLnBrk="1">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Zeus and xGenius are equipped with a G.703/E0 port (PHM22) and a built-in GNSS receiver. Proceed to connect all elements:</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Plug the PHM22 module into the slot</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Introduce the RJ48 connector to the test port</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Connect the cable to the SMA and orient the antenna to open sky.</a:t>
            </a:r>
          </a:p>
        </p:txBody>
      </p:sp>
      <p:sp>
        <p:nvSpPr>
          <p:cNvPr id="4" name="Title 2"/>
          <p:cNvSpPr>
            <a:spLocks noGrp="1"/>
          </p:cNvSpPr>
          <p:nvPr>
            <p:ph type="title" idx="4294967295"/>
          </p:nvPr>
        </p:nvSpPr>
        <p:spPr>
          <a:xfrm>
            <a:off x="0" y="0"/>
            <a:ext cx="9134475" cy="827088"/>
          </a:xfrm>
        </p:spPr>
        <p:txBody>
          <a:bodyPr/>
          <a:lstStyle/>
          <a:p>
            <a:r>
              <a:rPr lang="en-US" altLang="en-US" dirty="0"/>
              <a:t>Connecting the </a:t>
            </a:r>
            <a:r>
              <a:rPr lang="en-US" altLang="en-US" b="1" dirty="0"/>
              <a:t>GPS</a:t>
            </a:r>
            <a:r>
              <a:rPr lang="en-US" altLang="en-US" dirty="0"/>
              <a:t> &amp; </a:t>
            </a:r>
            <a:r>
              <a:rPr lang="en-US" altLang="en-US" b="1" dirty="0"/>
              <a:t>C37.94</a:t>
            </a:r>
            <a:endParaRPr lang="en-US" b="1" dirty="0"/>
          </a:p>
        </p:txBody>
      </p:sp>
      <p:sp>
        <p:nvSpPr>
          <p:cNvPr id="11" name="Rounded Rectangle 10"/>
          <p:cNvSpPr/>
          <p:nvPr/>
        </p:nvSpPr>
        <p:spPr bwMode="auto">
          <a:xfrm>
            <a:off x="4505334" y="2320161"/>
            <a:ext cx="370515" cy="262072"/>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12" name="Freeform 11"/>
          <p:cNvSpPr/>
          <p:nvPr/>
        </p:nvSpPr>
        <p:spPr bwMode="auto">
          <a:xfrm>
            <a:off x="4605736" y="2560958"/>
            <a:ext cx="3674664" cy="920452"/>
          </a:xfrm>
          <a:custGeom>
            <a:avLst/>
            <a:gdLst>
              <a:gd name="connsiteX0" fmla="*/ 21552 w 1504901"/>
              <a:gd name="connsiteY0" fmla="*/ 0 h 570030"/>
              <a:gd name="connsiteX1" fmla="*/ 173952 w 1504901"/>
              <a:gd name="connsiteY1" fmla="*/ 502920 h 570030"/>
              <a:gd name="connsiteX2" fmla="*/ 1301712 w 1504901"/>
              <a:gd name="connsiteY2" fmla="*/ 513080 h 570030"/>
              <a:gd name="connsiteX3" fmla="*/ 1499832 w 1504901"/>
              <a:gd name="connsiteY3" fmla="*/ 25400 h 570030"/>
            </a:gdLst>
            <a:ahLst/>
            <a:cxnLst>
              <a:cxn ang="0">
                <a:pos x="connsiteX0" y="connsiteY0"/>
              </a:cxn>
              <a:cxn ang="0">
                <a:pos x="connsiteX1" y="connsiteY1"/>
              </a:cxn>
              <a:cxn ang="0">
                <a:pos x="connsiteX2" y="connsiteY2"/>
              </a:cxn>
              <a:cxn ang="0">
                <a:pos x="connsiteX3" y="connsiteY3"/>
              </a:cxn>
            </a:cxnLst>
            <a:rect l="l" t="t" r="r" b="b"/>
            <a:pathLst>
              <a:path w="1504901" h="570030">
                <a:moveTo>
                  <a:pt x="21552" y="0"/>
                </a:moveTo>
                <a:cubicBezTo>
                  <a:pt x="-8928" y="208703"/>
                  <a:pt x="-39408" y="417407"/>
                  <a:pt x="173952" y="502920"/>
                </a:cubicBezTo>
                <a:cubicBezTo>
                  <a:pt x="387312" y="588433"/>
                  <a:pt x="1080732" y="592667"/>
                  <a:pt x="1301712" y="513080"/>
                </a:cubicBezTo>
                <a:cubicBezTo>
                  <a:pt x="1522692" y="433493"/>
                  <a:pt x="1511262" y="229446"/>
                  <a:pt x="1499832" y="25400"/>
                </a:cubicBezTo>
              </a:path>
            </a:pathLst>
          </a:custGeom>
          <a:ln>
            <a:headEnd type="arrow" w="med" len="med"/>
            <a:tailEnd type="arrow" w="med" len="me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cxnSp>
        <p:nvCxnSpPr>
          <p:cNvPr id="26" name="Curved Connector 25"/>
          <p:cNvCxnSpPr/>
          <p:nvPr/>
        </p:nvCxnSpPr>
        <p:spPr bwMode="auto">
          <a:xfrm rot="10800000" flipV="1">
            <a:off x="1528796" y="2262299"/>
            <a:ext cx="1273209" cy="1203476"/>
          </a:xfrm>
          <a:prstGeom prst="curvedConnector3">
            <a:avLst>
              <a:gd name="adj1" fmla="val 50000"/>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grpSp>
        <p:nvGrpSpPr>
          <p:cNvPr id="31" name="Group 30"/>
          <p:cNvGrpSpPr/>
          <p:nvPr/>
        </p:nvGrpSpPr>
        <p:grpSpPr>
          <a:xfrm>
            <a:off x="4121213" y="2478222"/>
            <a:ext cx="591940" cy="481707"/>
            <a:chOff x="1707517" y="1467106"/>
            <a:chExt cx="591940" cy="481707"/>
          </a:xfrm>
        </p:grpSpPr>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33" name="TextBox 32"/>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34" name="Group 33"/>
          <p:cNvGrpSpPr/>
          <p:nvPr/>
        </p:nvGrpSpPr>
        <p:grpSpPr>
          <a:xfrm flipH="1">
            <a:off x="2711557" y="2260449"/>
            <a:ext cx="628075" cy="481707"/>
            <a:chOff x="1707517" y="1467106"/>
            <a:chExt cx="591940" cy="481707"/>
          </a:xfrm>
        </p:grpSpPr>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36" name="TextBox 35"/>
            <p:cNvSpPr txBox="1"/>
            <p:nvPr/>
          </p:nvSpPr>
          <p:spPr>
            <a:xfrm>
              <a:off x="1776619"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37" name="Group 36"/>
          <p:cNvGrpSpPr/>
          <p:nvPr/>
        </p:nvGrpSpPr>
        <p:grpSpPr>
          <a:xfrm>
            <a:off x="567987" y="3074414"/>
            <a:ext cx="591940" cy="481707"/>
            <a:chOff x="1707517" y="1467106"/>
            <a:chExt cx="591940" cy="481707"/>
          </a:xfrm>
        </p:grpSpPr>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39" name="TextBox 38"/>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pic>
        <p:nvPicPr>
          <p:cNvPr id="15" name="Picture 14" descr="A close-up of a syringe&#10;&#10;Description automatically generated with medium confidence">
            <a:extLst>
              <a:ext uri="{FF2B5EF4-FFF2-40B4-BE49-F238E27FC236}">
                <a16:creationId xmlns:a16="http://schemas.microsoft.com/office/drawing/2014/main" id="{E3AAE331-6068-3111-D9BF-6927E8D850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38" y="2260449"/>
            <a:ext cx="1341629" cy="1371399"/>
          </a:xfrm>
          <a:prstGeom prst="rect">
            <a:avLst/>
          </a:prstGeom>
        </p:spPr>
      </p:pic>
    </p:spTree>
    <p:extLst>
      <p:ext uri="{BB962C8B-B14F-4D97-AF65-F5344CB8AC3E}">
        <p14:creationId xmlns:p14="http://schemas.microsoft.com/office/powerpoint/2010/main" val="4040785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20304" y="1928168"/>
            <a:ext cx="3780000" cy="231954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stretch>
            <a:fillRect/>
          </a:stretch>
        </p:blipFill>
        <p:spPr>
          <a:xfrm>
            <a:off x="2827091" y="1607699"/>
            <a:ext cx="3780000" cy="2252604"/>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61962" y="4568183"/>
            <a:ext cx="8220075" cy="2103784"/>
          </a:xfrm>
        </p:spPr>
        <p:txBody>
          <a:bodyPr/>
          <a:lstStyle/>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u="sng" dirty="0"/>
              <a:t>Home</a:t>
            </a:r>
            <a:r>
              <a:rPr lang="en-US" altLang="en-US" dirty="0"/>
              <a:t> &gt; </a:t>
            </a:r>
            <a:r>
              <a:rPr lang="en-US" altLang="en-US" u="sng" dirty="0" err="1"/>
              <a:t>Config</a:t>
            </a:r>
            <a:r>
              <a:rPr lang="en-US" altLang="en-US" dirty="0"/>
              <a:t> &gt; </a:t>
            </a:r>
            <a:r>
              <a:rPr lang="en-US" altLang="en-US" u="sng" dirty="0"/>
              <a:t>Reference clock</a:t>
            </a:r>
            <a:r>
              <a:rPr lang="en-US" altLang="en-US" dirty="0"/>
              <a:t> &gt; </a:t>
            </a:r>
            <a:r>
              <a:rPr lang="en-US" altLang="en-US" u="sng" dirty="0"/>
              <a:t>Input clock</a:t>
            </a:r>
            <a:r>
              <a:rPr lang="en-US" altLang="en-US" dirty="0"/>
              <a:t> := </a:t>
            </a:r>
            <a:r>
              <a:rPr lang="en-US" altLang="en-US" i="1" dirty="0"/>
              <a:t>GNSS </a:t>
            </a:r>
            <a:r>
              <a:rPr lang="en-US" altLang="en-US" dirty="0"/>
              <a:t>(*)</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Press LEDS to check the status</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Wait for the REF and LOCK LEDs to become green</a:t>
            </a:r>
          </a:p>
          <a:p>
            <a:pPr marL="104775" indent="0" eaLnBrk="1">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br>
              <a:rPr lang="en-US" altLang="en-US" sz="1400" i="1" dirty="0">
                <a:solidFill>
                  <a:schemeClr val="bg2"/>
                </a:solidFill>
              </a:rPr>
            </a:br>
            <a:r>
              <a:rPr lang="en-US" altLang="en-US" sz="1400" i="1" dirty="0">
                <a:solidFill>
                  <a:schemeClr val="bg2"/>
                </a:solidFill>
              </a:rPr>
              <a:t>(*) Go to Home panel, go to Config, the port setup will be displayed then Go to Reference clock and configure Input clock to GNSS.</a:t>
            </a:r>
          </a:p>
        </p:txBody>
      </p:sp>
      <p:sp>
        <p:nvSpPr>
          <p:cNvPr id="4" name="Title 2"/>
          <p:cNvSpPr>
            <a:spLocks noGrp="1"/>
          </p:cNvSpPr>
          <p:nvPr>
            <p:ph type="title" idx="4294967295"/>
          </p:nvPr>
        </p:nvSpPr>
        <p:spPr>
          <a:xfrm>
            <a:off x="0" y="0"/>
            <a:ext cx="9134475" cy="827088"/>
          </a:xfrm>
        </p:spPr>
        <p:txBody>
          <a:bodyPr/>
          <a:lstStyle/>
          <a:p>
            <a:r>
              <a:rPr lang="en-US" altLang="en-US" dirty="0"/>
              <a:t>Steps to connect the </a:t>
            </a:r>
            <a:r>
              <a:rPr lang="en-US" altLang="en-US" b="1" dirty="0"/>
              <a:t>built-in GNSS</a:t>
            </a:r>
            <a:endParaRPr lang="en-US" b="1" dirty="0"/>
          </a:p>
        </p:txBody>
      </p:sp>
      <p:grpSp>
        <p:nvGrpSpPr>
          <p:cNvPr id="18" name="Group 17"/>
          <p:cNvGrpSpPr/>
          <p:nvPr/>
        </p:nvGrpSpPr>
        <p:grpSpPr>
          <a:xfrm>
            <a:off x="2075817" y="1923619"/>
            <a:ext cx="591940" cy="481707"/>
            <a:chOff x="1707517" y="1467106"/>
            <a:chExt cx="591940" cy="481707"/>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1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pic>
        <p:nvPicPr>
          <p:cNvPr id="8" name="Picture 7"/>
          <p:cNvPicPr>
            <a:picLocks noChangeAspect="1"/>
          </p:cNvPicPr>
          <p:nvPr/>
        </p:nvPicPr>
        <p:blipFill>
          <a:blip r:embed="rId5"/>
          <a:stretch>
            <a:fillRect/>
          </a:stretch>
        </p:blipFill>
        <p:spPr>
          <a:xfrm>
            <a:off x="187541" y="1358489"/>
            <a:ext cx="3780000" cy="2281803"/>
          </a:xfrm>
          <a:prstGeom prst="rect">
            <a:avLst/>
          </a:prstGeom>
          <a:ln>
            <a:noFill/>
          </a:ln>
          <a:effectLst>
            <a:outerShdw blurRad="190500" algn="tl" rotWithShape="0">
              <a:srgbClr val="000000">
                <a:alpha val="70000"/>
              </a:srgbClr>
            </a:outerShdw>
          </a:effectLst>
        </p:spPr>
      </p:pic>
      <p:grpSp>
        <p:nvGrpSpPr>
          <p:cNvPr id="17" name="Group 16"/>
          <p:cNvGrpSpPr/>
          <p:nvPr/>
        </p:nvGrpSpPr>
        <p:grpSpPr>
          <a:xfrm>
            <a:off x="105473" y="1367574"/>
            <a:ext cx="591940" cy="481707"/>
            <a:chOff x="1707517" y="1467106"/>
            <a:chExt cx="591940" cy="481707"/>
          </a:xfrm>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3" name="TextBox 22"/>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sp>
        <p:nvSpPr>
          <p:cNvPr id="25" name="Rounded Rectangle 24"/>
          <p:cNvSpPr/>
          <p:nvPr/>
        </p:nvSpPr>
        <p:spPr bwMode="auto">
          <a:xfrm>
            <a:off x="697778" y="1470011"/>
            <a:ext cx="273380" cy="287713"/>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26" name="Group 25"/>
          <p:cNvGrpSpPr/>
          <p:nvPr/>
        </p:nvGrpSpPr>
        <p:grpSpPr>
          <a:xfrm>
            <a:off x="6894968" y="3210038"/>
            <a:ext cx="591940" cy="481707"/>
            <a:chOff x="1707517" y="1467106"/>
            <a:chExt cx="591940" cy="481707"/>
          </a:xfrm>
        </p:grpSpPr>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8" name="TextBox 27"/>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12" name="Group 11"/>
          <p:cNvGrpSpPr/>
          <p:nvPr/>
        </p:nvGrpSpPr>
        <p:grpSpPr>
          <a:xfrm>
            <a:off x="508651" y="811372"/>
            <a:ext cx="661687" cy="583930"/>
            <a:chOff x="868104" y="811372"/>
            <a:chExt cx="661687" cy="583930"/>
          </a:xfrm>
        </p:grpSpPr>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32" name="TextBox 31"/>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191892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98026" y="1381526"/>
            <a:ext cx="4320000" cy="2594775"/>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151350" y="4081194"/>
            <a:ext cx="8525926" cy="2079969"/>
          </a:xfrm>
        </p:spPr>
        <p:txBody>
          <a:bodyPr/>
          <a:lstStyle/>
          <a:p>
            <a:pPr marL="447675" lvl="1" indent="-342900" eaLnBrk="1">
              <a:lnSpc>
                <a:spcPct val="93000"/>
              </a:lnSpc>
              <a:buClr>
                <a:srgbClr val="0000FF"/>
              </a:buClr>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The unit will be ready for testing LOCK LED is green</a:t>
            </a:r>
          </a:p>
          <a:p>
            <a:pPr marL="447675" lvl="1" indent="-342900" eaLnBrk="1">
              <a:lnSpc>
                <a:spcPct val="93000"/>
              </a:lnSpc>
              <a:buClr>
                <a:srgbClr val="0000FF"/>
              </a:buClr>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Mind that time is different depending which oscillator xGenius is equipped </a:t>
            </a:r>
          </a:p>
          <a:p>
            <a:pPr marL="104775" indent="0" eaLnBrk="1">
              <a:lnSpc>
                <a:spcPct val="93000"/>
              </a:lnSpc>
              <a:spcAft>
                <a:spcPts val="1425"/>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endParaRPr lang="en-US" altLang="en-US" dirty="0">
              <a:solidFill>
                <a:schemeClr val="tx1"/>
              </a:solidFill>
            </a:endParaRPr>
          </a:p>
          <a:p>
            <a:pPr marL="104775" indent="0" eaLnBrk="1">
              <a:lnSpc>
                <a:spcPct val="93000"/>
              </a:lnSpc>
              <a:spcAft>
                <a:spcPts val="1425"/>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endParaRPr lang="en-US" altLang="en-US" dirty="0">
              <a:solidFill>
                <a:schemeClr val="tx1"/>
              </a:solidFill>
            </a:endParaRPr>
          </a:p>
          <a:p>
            <a:pPr marL="104775" indent="0" fontAlgn="auto">
              <a:spcAft>
                <a:spcPts val="0"/>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sz="1400" i="1" dirty="0">
                <a:solidFill>
                  <a:schemeClr val="tx1">
                    <a:lumMod val="50000"/>
                    <a:lumOff val="50000"/>
                  </a:schemeClr>
                </a:solidFill>
              </a:rPr>
              <a:t>Current locking status (Locking, Fine locking, Locked, Holdover, etc.) can be checked in the Reference clock menu.</a:t>
            </a:r>
          </a:p>
          <a:p>
            <a:endParaRPr lang="es-ES" sz="1050" i="1" dirty="0">
              <a:solidFill>
                <a:schemeClr val="tx1">
                  <a:lumMod val="50000"/>
                  <a:lumOff val="50000"/>
                </a:schemeClr>
              </a:solidFill>
            </a:endParaRPr>
          </a:p>
          <a:p>
            <a:endParaRPr lang="es-ES" dirty="0"/>
          </a:p>
        </p:txBody>
      </p:sp>
      <p:sp>
        <p:nvSpPr>
          <p:cNvPr id="4" name="Rectangle 1"/>
          <p:cNvSpPr>
            <a:spLocks noGrp="1" noChangeArrowheads="1"/>
          </p:cNvSpPr>
          <p:nvPr>
            <p:ph type="title" idx="4294967295"/>
          </p:nvPr>
        </p:nvSpPr>
        <p:spPr bwMode="auto">
          <a:xfrm>
            <a:off x="0" y="116632"/>
            <a:ext cx="9144000" cy="5733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31680" rIns="91440" bIns="45720" numCol="1" anchor="t" anchorCtr="0" compatLnSpc="1">
            <a:prstTxWarp prst="textNoShape">
              <a:avLst/>
            </a:prstTxWarp>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Lst>
            </a:pPr>
            <a:r>
              <a:rPr lang="en-US" altLang="en-US" sz="2800" b="1" dirty="0"/>
              <a:t>OCXO</a:t>
            </a:r>
            <a:r>
              <a:rPr lang="en-US" altLang="en-US" sz="2800" dirty="0"/>
              <a:t> or </a:t>
            </a:r>
            <a:r>
              <a:rPr lang="en-US" altLang="en-US" sz="2800" b="1" dirty="0"/>
              <a:t>Rubidium</a:t>
            </a:r>
          </a:p>
        </p:txBody>
      </p:sp>
      <p:pic>
        <p:nvPicPr>
          <p:cNvPr id="9" name="Picture 4" descr="Resultado de imagen de ocx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478" y="1439103"/>
            <a:ext cx="2209800" cy="14821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albedotelecom.com/images/PTP/Rubidi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45087"/>
            <a:ext cx="1724762" cy="1483296"/>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bwMode="auto">
          <a:xfrm>
            <a:off x="3102654" y="1533484"/>
            <a:ext cx="248643" cy="287713"/>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aphicFrame>
        <p:nvGraphicFramePr>
          <p:cNvPr id="11" name="Table 10"/>
          <p:cNvGraphicFramePr>
            <a:graphicFrameLocks noGrp="1"/>
          </p:cNvGraphicFramePr>
          <p:nvPr/>
        </p:nvGraphicFramePr>
        <p:xfrm>
          <a:off x="1910099" y="4898168"/>
          <a:ext cx="5181600" cy="713966"/>
        </p:xfrm>
        <a:graphic>
          <a:graphicData uri="http://schemas.openxmlformats.org/drawingml/2006/table">
            <a:tbl>
              <a:tblPr>
                <a:tableStyleId>{5C22544A-7EE6-4342-B048-85BDC9FD1C3A}</a:tableStyleId>
              </a:tblPr>
              <a:tblGrid>
                <a:gridCol w="2057400">
                  <a:extLst>
                    <a:ext uri="{9D8B030D-6E8A-4147-A177-3AD203B41FA5}">
                      <a16:colId xmlns:a16="http://schemas.microsoft.com/office/drawing/2014/main" val="238170013"/>
                    </a:ext>
                  </a:extLst>
                </a:gridCol>
                <a:gridCol w="1397000">
                  <a:extLst>
                    <a:ext uri="{9D8B030D-6E8A-4147-A177-3AD203B41FA5}">
                      <a16:colId xmlns:a16="http://schemas.microsoft.com/office/drawing/2014/main" val="1315198989"/>
                    </a:ext>
                  </a:extLst>
                </a:gridCol>
                <a:gridCol w="1727200">
                  <a:extLst>
                    <a:ext uri="{9D8B030D-6E8A-4147-A177-3AD203B41FA5}">
                      <a16:colId xmlns:a16="http://schemas.microsoft.com/office/drawing/2014/main" val="2687345542"/>
                    </a:ext>
                  </a:extLst>
                </a:gridCol>
              </a:tblGrid>
              <a:tr h="282984">
                <a:tc>
                  <a:txBody>
                    <a:bodyPr/>
                    <a:lstStyle/>
                    <a:p>
                      <a:pPr algn="ctr" fontAlgn="ctr"/>
                      <a:r>
                        <a:rPr lang="en-US" sz="1400" b="1" u="none" strike="noStrike" dirty="0">
                          <a:solidFill>
                            <a:schemeClr val="bg1"/>
                          </a:solidFill>
                          <a:effectLst/>
                        </a:rPr>
                        <a:t>Metric</a:t>
                      </a:r>
                      <a:endParaRPr lang="en-US" sz="1400" b="1" i="0" u="none" strike="noStrike" dirty="0">
                        <a:solidFill>
                          <a:schemeClr val="bg1"/>
                        </a:solidFill>
                        <a:effectLst/>
                        <a:latin typeface="Arial Black" panose="020B0A04020102020204" pitchFamily="34" charset="0"/>
                      </a:endParaRPr>
                    </a:p>
                  </a:txBody>
                  <a:tcPr marL="7620" marR="7620" marT="7620" marB="0" anchor="ctr">
                    <a:solidFill>
                      <a:schemeClr val="tx2">
                        <a:lumMod val="95000"/>
                        <a:lumOff val="5000"/>
                      </a:schemeClr>
                    </a:solidFill>
                  </a:tcPr>
                </a:tc>
                <a:tc>
                  <a:txBody>
                    <a:bodyPr/>
                    <a:lstStyle/>
                    <a:p>
                      <a:pPr algn="ctr" fontAlgn="ctr"/>
                      <a:r>
                        <a:rPr lang="en-US" sz="1400" b="1" u="none" strike="noStrike" dirty="0">
                          <a:solidFill>
                            <a:schemeClr val="bg1"/>
                          </a:solidFill>
                          <a:effectLst/>
                        </a:rPr>
                        <a:t>OCXO</a:t>
                      </a:r>
                      <a:endParaRPr lang="en-US" sz="1400" b="1" i="0" u="none" strike="noStrike" dirty="0">
                        <a:solidFill>
                          <a:schemeClr val="bg1"/>
                        </a:solidFill>
                        <a:effectLst/>
                        <a:latin typeface="Arial Black" panose="020B0A04020102020204" pitchFamily="34" charset="0"/>
                      </a:endParaRPr>
                    </a:p>
                  </a:txBody>
                  <a:tcPr marL="7620" marR="7620" marT="7620" marB="0" anchor="ctr">
                    <a:solidFill>
                      <a:schemeClr val="tx2">
                        <a:lumMod val="95000"/>
                        <a:lumOff val="5000"/>
                      </a:schemeClr>
                    </a:solidFill>
                  </a:tcPr>
                </a:tc>
                <a:tc>
                  <a:txBody>
                    <a:bodyPr/>
                    <a:lstStyle/>
                    <a:p>
                      <a:pPr algn="ctr" fontAlgn="ctr"/>
                      <a:r>
                        <a:rPr lang="en-US" sz="1400" b="1" u="none" strike="noStrike">
                          <a:solidFill>
                            <a:schemeClr val="bg1"/>
                          </a:solidFill>
                          <a:effectLst/>
                        </a:rPr>
                        <a:t>Rubidium</a:t>
                      </a:r>
                      <a:endParaRPr lang="en-US" sz="1400" b="1" i="0" u="none" strike="noStrike">
                        <a:solidFill>
                          <a:schemeClr val="bg1"/>
                        </a:solidFill>
                        <a:effectLst/>
                        <a:latin typeface="Arial Black" panose="020B0A04020102020204" pitchFamily="34" charset="0"/>
                      </a:endParaRPr>
                    </a:p>
                  </a:txBody>
                  <a:tcPr marL="7620" marR="7620" marT="7620" marB="0" anchor="ctr">
                    <a:solidFill>
                      <a:schemeClr val="tx2">
                        <a:lumMod val="95000"/>
                        <a:lumOff val="5000"/>
                      </a:schemeClr>
                    </a:solidFill>
                  </a:tcPr>
                </a:tc>
                <a:extLst>
                  <a:ext uri="{0D108BD9-81ED-4DB2-BD59-A6C34878D82A}">
                    <a16:rowId xmlns:a16="http://schemas.microsoft.com/office/drawing/2014/main" val="786932722"/>
                  </a:ext>
                </a:extLst>
              </a:tr>
              <a:tr h="430982">
                <a:tc>
                  <a:txBody>
                    <a:bodyPr/>
                    <a:lstStyle/>
                    <a:p>
                      <a:pPr algn="l" fontAlgn="ctr"/>
                      <a:r>
                        <a:rPr lang="en-US" sz="1400" u="none" strike="noStrike" dirty="0">
                          <a:effectLst/>
                        </a:rPr>
                        <a:t>Locking time</a:t>
                      </a:r>
                    </a:p>
                  </a:txBody>
                  <a:tcPr marL="7620" marR="7620" marT="7620" marB="0" anchor="ctr"/>
                </a:tc>
                <a:tc>
                  <a:txBody>
                    <a:bodyPr/>
                    <a:lstStyle/>
                    <a:p>
                      <a:pPr algn="ctr" fontAlgn="ctr"/>
                      <a:r>
                        <a:rPr lang="en-US" sz="1400" u="none" strike="noStrike" dirty="0">
                          <a:effectLst/>
                        </a:rPr>
                        <a:t>&lt; 5 minutes </a:t>
                      </a:r>
                      <a:endParaRPr lang="en-US" sz="1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400" u="none" strike="noStrike" dirty="0">
                          <a:effectLst/>
                        </a:rPr>
                        <a:t>&lt; 4 hours </a:t>
                      </a:r>
                      <a:endParaRPr lang="en-US" sz="14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905387081"/>
                  </a:ext>
                </a:extLst>
              </a:tr>
            </a:tbl>
          </a:graphicData>
        </a:graphic>
      </p:graphicFrame>
      <p:grpSp>
        <p:nvGrpSpPr>
          <p:cNvPr id="12" name="Group 11"/>
          <p:cNvGrpSpPr/>
          <p:nvPr/>
        </p:nvGrpSpPr>
        <p:grpSpPr>
          <a:xfrm>
            <a:off x="2896131" y="814435"/>
            <a:ext cx="661687" cy="583930"/>
            <a:chOff x="868104" y="811372"/>
            <a:chExt cx="661687" cy="583930"/>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14" name="TextBox 13"/>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673510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1067" y="3987800"/>
            <a:ext cx="8533116" cy="2641599"/>
          </a:xfrm>
        </p:spPr>
        <p:txBody>
          <a:bodyPr/>
          <a:lstStyle/>
          <a:p>
            <a:pPr marL="0" indent="0" eaLnBrk="1">
              <a:lnSpc>
                <a:spcPct val="93000"/>
              </a:lnSpc>
              <a:spcAft>
                <a:spcPts val="1425"/>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Configure the GNSS to increase the accuracy: </a:t>
            </a:r>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u="sng" dirty="0" err="1"/>
              <a:t>Config</a:t>
            </a:r>
            <a:r>
              <a:rPr lang="en-US" altLang="en-US" dirty="0"/>
              <a:t> &gt; </a:t>
            </a:r>
            <a:r>
              <a:rPr lang="en-US" altLang="en-US" u="sng" dirty="0"/>
              <a:t>Reference clock</a:t>
            </a:r>
            <a:r>
              <a:rPr lang="en-US" altLang="en-US" dirty="0"/>
              <a:t> &gt;  </a:t>
            </a:r>
            <a:r>
              <a:rPr lang="en-US" altLang="en-US" u="sng" dirty="0"/>
              <a:t>GNSS receiver </a:t>
            </a:r>
            <a:r>
              <a:rPr lang="en-US" altLang="en-US" dirty="0"/>
              <a:t> &gt; </a:t>
            </a:r>
            <a:r>
              <a:rPr lang="en-US" altLang="en-US" u="sng" dirty="0"/>
              <a:t>Antenna cable delay</a:t>
            </a:r>
            <a:r>
              <a:rPr lang="en-US" altLang="en-US" dirty="0"/>
              <a:t> to configure a compensation at the correction field</a:t>
            </a:r>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In the same screen Enable/Disable any constellation (</a:t>
            </a:r>
            <a:r>
              <a:rPr lang="en-US" altLang="en-US" i="1" dirty="0"/>
              <a:t>GPS, GLONASS, GALILEO, BEIDO</a:t>
            </a:r>
            <a:r>
              <a:rPr lang="en-US" altLang="en-US" dirty="0"/>
              <a:t>) through the </a:t>
            </a:r>
            <a:r>
              <a:rPr lang="en-US" altLang="en-US" u="sng" dirty="0"/>
              <a:t>Active GNSS setting</a:t>
            </a:r>
            <a:r>
              <a:rPr lang="en-US" altLang="en-US" dirty="0"/>
              <a:t> := </a:t>
            </a:r>
            <a:r>
              <a:rPr lang="en-US" altLang="en-US" i="1" dirty="0"/>
              <a:t>GPS…</a:t>
            </a:r>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Go to </a:t>
            </a:r>
            <a:r>
              <a:rPr lang="en-US" altLang="en-US" u="sng" dirty="0"/>
              <a:t>Fixed‐position mode</a:t>
            </a:r>
            <a:r>
              <a:rPr lang="en-US" altLang="en-US" dirty="0"/>
              <a:t> := </a:t>
            </a:r>
            <a:r>
              <a:rPr lang="en-US" altLang="en-US" i="1" dirty="0"/>
              <a:t>Auto-average</a:t>
            </a:r>
            <a:endParaRPr lang="en-US" altLang="en-US" i="1" u="sng" dirty="0"/>
          </a:p>
        </p:txBody>
      </p:sp>
      <p:sp>
        <p:nvSpPr>
          <p:cNvPr id="3" name="Title 2"/>
          <p:cNvSpPr>
            <a:spLocks noGrp="1"/>
          </p:cNvSpPr>
          <p:nvPr>
            <p:ph type="title" idx="4294967295"/>
          </p:nvPr>
        </p:nvSpPr>
        <p:spPr>
          <a:xfrm>
            <a:off x="0" y="0"/>
            <a:ext cx="9144000" cy="836613"/>
          </a:xfrm>
        </p:spPr>
        <p:txBody>
          <a:bodyPr/>
          <a:lstStyle/>
          <a:p>
            <a:r>
              <a:rPr lang="es-ES" dirty="0" err="1"/>
              <a:t>Configuring</a:t>
            </a:r>
            <a:r>
              <a:rPr lang="es-ES" dirty="0"/>
              <a:t> </a:t>
            </a:r>
            <a:r>
              <a:rPr lang="es-ES" dirty="0" err="1"/>
              <a:t>the</a:t>
            </a:r>
            <a:r>
              <a:rPr lang="es-ES" dirty="0"/>
              <a:t> </a:t>
            </a:r>
            <a:r>
              <a:rPr lang="es-ES" b="1" dirty="0"/>
              <a:t>GNSS </a:t>
            </a:r>
            <a:r>
              <a:rPr lang="es-ES" b="1" dirty="0" err="1"/>
              <a:t>Properties</a:t>
            </a:r>
            <a:endParaRPr lang="es-ES" dirty="0"/>
          </a:p>
        </p:txBody>
      </p:sp>
      <p:pic>
        <p:nvPicPr>
          <p:cNvPr id="11" name="Picture 10"/>
          <p:cNvPicPr>
            <a:picLocks noChangeAspect="1"/>
          </p:cNvPicPr>
          <p:nvPr/>
        </p:nvPicPr>
        <p:blipFill>
          <a:blip r:embed="rId2"/>
          <a:stretch>
            <a:fillRect/>
          </a:stretch>
        </p:blipFill>
        <p:spPr>
          <a:xfrm>
            <a:off x="179446" y="1052034"/>
            <a:ext cx="4320000" cy="2598919"/>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3"/>
          <a:stretch>
            <a:fillRect/>
          </a:stretch>
        </p:blipFill>
        <p:spPr>
          <a:xfrm>
            <a:off x="4649013" y="1052034"/>
            <a:ext cx="4320000" cy="2605025"/>
          </a:xfrm>
          <a:prstGeom prst="rect">
            <a:avLst/>
          </a:prstGeom>
          <a:ln>
            <a:noFill/>
          </a:ln>
          <a:effectLst>
            <a:outerShdw blurRad="190500" algn="tl" rotWithShape="0">
              <a:srgbClr val="000000">
                <a:alpha val="70000"/>
              </a:srgbClr>
            </a:outerShdw>
          </a:effectLst>
        </p:spPr>
      </p:pic>
      <p:grpSp>
        <p:nvGrpSpPr>
          <p:cNvPr id="14" name="Group 13"/>
          <p:cNvGrpSpPr/>
          <p:nvPr/>
        </p:nvGrpSpPr>
        <p:grpSpPr>
          <a:xfrm>
            <a:off x="2520572" y="2662628"/>
            <a:ext cx="591940" cy="481707"/>
            <a:chOff x="1707517" y="1467106"/>
            <a:chExt cx="591940" cy="481707"/>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1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17" name="Group 16"/>
          <p:cNvGrpSpPr/>
          <p:nvPr/>
        </p:nvGrpSpPr>
        <p:grpSpPr>
          <a:xfrm>
            <a:off x="6013096" y="2046916"/>
            <a:ext cx="591940" cy="481707"/>
            <a:chOff x="1707517" y="1467106"/>
            <a:chExt cx="591940" cy="481707"/>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9" name="TextBox 18"/>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20" name="Group 19"/>
          <p:cNvGrpSpPr/>
          <p:nvPr/>
        </p:nvGrpSpPr>
        <p:grpSpPr>
          <a:xfrm>
            <a:off x="5839373" y="2908388"/>
            <a:ext cx="591940" cy="481707"/>
            <a:chOff x="1707517" y="1467106"/>
            <a:chExt cx="591940" cy="481707"/>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2" name="TextBox 21"/>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292403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3737457"/>
            <a:ext cx="3618295" cy="2188797"/>
          </a:xfrm>
          <a:prstGeom prst="rect">
            <a:avLst/>
          </a:prstGeom>
        </p:spPr>
      </p:pic>
      <p:pic>
        <p:nvPicPr>
          <p:cNvPr id="5" name="Picture 4"/>
          <p:cNvPicPr>
            <a:picLocks noChangeAspect="1"/>
          </p:cNvPicPr>
          <p:nvPr/>
        </p:nvPicPr>
        <p:blipFill>
          <a:blip r:embed="rId3"/>
          <a:stretch>
            <a:fillRect/>
          </a:stretch>
        </p:blipFill>
        <p:spPr>
          <a:xfrm>
            <a:off x="-3003" y="1348693"/>
            <a:ext cx="3642044" cy="2193814"/>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3872010" y="1270000"/>
            <a:ext cx="5152173" cy="5319986"/>
          </a:xfrm>
        </p:spPr>
        <p:txBody>
          <a:bodyPr/>
          <a:lstStyle/>
          <a:p>
            <a:pPr marL="104775" indent="0" eaLnBrk="1">
              <a:lnSpc>
                <a:spcPct val="93000"/>
              </a:lnSpc>
              <a:spcAft>
                <a:spcPts val="600"/>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GPS has a statistical distribution and averaging for a time filters errors to improve accuracy.</a:t>
            </a:r>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Adjust the </a:t>
            </a:r>
            <a:r>
              <a:rPr lang="en-US" altLang="en-US" u="sng" dirty="0"/>
              <a:t>Position averaging time</a:t>
            </a:r>
            <a:r>
              <a:rPr lang="en-US" altLang="en-US" dirty="0"/>
              <a:t> and by configuring Auto‐average in the that now displays </a:t>
            </a:r>
            <a:r>
              <a:rPr lang="en-US" altLang="en-US" i="1" dirty="0"/>
              <a:t>Averaging</a:t>
            </a:r>
            <a:br>
              <a:rPr lang="en-US" altLang="en-US" dirty="0"/>
            </a:br>
            <a:br>
              <a:rPr lang="en-US" altLang="en-US" dirty="0"/>
            </a:br>
            <a:br>
              <a:rPr lang="en-US" altLang="en-US" dirty="0"/>
            </a:br>
            <a:br>
              <a:rPr lang="en-US" altLang="en-US" dirty="0"/>
            </a:br>
            <a:br>
              <a:rPr lang="en-US" altLang="en-US" dirty="0"/>
            </a:br>
            <a:endParaRPr lang="en-US" altLang="en-US" dirty="0"/>
          </a:p>
          <a:p>
            <a:pPr>
              <a:buFont typeface="+mj-lt"/>
              <a:buAutoNum type="arabicPeriod"/>
            </a:pPr>
            <a:r>
              <a:rPr lang="en-US" dirty="0"/>
              <a:t>Wait to the </a:t>
            </a:r>
            <a:r>
              <a:rPr lang="en-US" u="sng" dirty="0"/>
              <a:t>Fixed position status </a:t>
            </a:r>
            <a:r>
              <a:rPr lang="en-US" dirty="0"/>
              <a:t>to become </a:t>
            </a:r>
            <a:r>
              <a:rPr lang="en-US" i="1" dirty="0"/>
              <a:t>Active</a:t>
            </a:r>
            <a:r>
              <a:rPr lang="en-US" dirty="0"/>
              <a:t>. The unit is now ready for testing.</a:t>
            </a:r>
          </a:p>
          <a:p>
            <a:pPr marL="0" indent="0">
              <a:buNone/>
            </a:pPr>
            <a:br>
              <a:rPr lang="en-US" sz="1400" u="sng" dirty="0">
                <a:solidFill>
                  <a:schemeClr val="tx1">
                    <a:lumMod val="50000"/>
                    <a:lumOff val="50000"/>
                  </a:schemeClr>
                </a:solidFill>
              </a:rPr>
            </a:br>
            <a:r>
              <a:rPr lang="en-US" sz="1400" u="sng" dirty="0">
                <a:solidFill>
                  <a:schemeClr val="tx1">
                    <a:lumMod val="50000"/>
                    <a:lumOff val="50000"/>
                  </a:schemeClr>
                </a:solidFill>
              </a:rPr>
              <a:t>Note</a:t>
            </a:r>
            <a:r>
              <a:rPr lang="en-US" sz="1400" dirty="0">
                <a:solidFill>
                  <a:schemeClr val="tx1">
                    <a:lumMod val="50000"/>
                    <a:lumOff val="50000"/>
                  </a:schemeClr>
                </a:solidFill>
              </a:rPr>
              <a:t>: Theoretically, testing could start before the end of the position averaging process. The improved time estimation due to this function would be automatically applied starting from the end of the auto‐averaging process.</a:t>
            </a:r>
            <a:r>
              <a:rPr lang="en-US" altLang="en-US" sz="1400" dirty="0">
                <a:solidFill>
                  <a:schemeClr val="tx1">
                    <a:lumMod val="50000"/>
                    <a:lumOff val="50000"/>
                  </a:schemeClr>
                </a:solidFill>
              </a:rPr>
              <a:t> </a:t>
            </a:r>
            <a:endParaRPr lang="es-ES" sz="1400" dirty="0">
              <a:solidFill>
                <a:schemeClr val="tx1">
                  <a:lumMod val="50000"/>
                  <a:lumOff val="50000"/>
                </a:schemeClr>
              </a:solidFill>
            </a:endParaRPr>
          </a:p>
          <a:p>
            <a:endParaRPr lang="es-ES" dirty="0"/>
          </a:p>
        </p:txBody>
      </p:sp>
      <p:sp>
        <p:nvSpPr>
          <p:cNvPr id="3" name="Title 2"/>
          <p:cNvSpPr>
            <a:spLocks noGrp="1"/>
          </p:cNvSpPr>
          <p:nvPr>
            <p:ph type="title" idx="4294967295"/>
          </p:nvPr>
        </p:nvSpPr>
        <p:spPr>
          <a:xfrm>
            <a:off x="0" y="0"/>
            <a:ext cx="9144000" cy="836613"/>
          </a:xfrm>
        </p:spPr>
        <p:txBody>
          <a:bodyPr/>
          <a:lstStyle/>
          <a:p>
            <a:r>
              <a:rPr lang="en-US" altLang="en-US" dirty="0"/>
              <a:t>Position </a:t>
            </a:r>
            <a:r>
              <a:rPr lang="en-US" altLang="en-US" b="1" dirty="0"/>
              <a:t>Averaging</a:t>
            </a:r>
            <a:r>
              <a:rPr lang="en-US" altLang="en-US" dirty="0"/>
              <a:t> time</a:t>
            </a:r>
            <a:endParaRPr lang="es-ES" dirty="0"/>
          </a:p>
        </p:txBody>
      </p:sp>
      <p:sp>
        <p:nvSpPr>
          <p:cNvPr id="9" name="Content Placeholder 1"/>
          <p:cNvSpPr txBox="1">
            <a:spLocks/>
          </p:cNvSpPr>
          <p:nvPr/>
        </p:nvSpPr>
        <p:spPr bwMode="auto">
          <a:xfrm>
            <a:off x="3991827" y="2915127"/>
            <a:ext cx="5152173" cy="1014866"/>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lvl1pPr marL="342900" indent="-342900" algn="l" defTabSz="457200" rtl="0" eaLnBrk="0" fontAlgn="base" hangingPunct="0">
              <a:spcBef>
                <a:spcPts val="500"/>
              </a:spcBef>
              <a:spcAft>
                <a:spcPct val="0"/>
              </a:spcAft>
              <a:buClr>
                <a:srgbClr val="006BFF"/>
              </a:buClr>
              <a:buSzPct val="85000"/>
              <a:buFont typeface="Wingdings" pitchFamily="2" charset="2"/>
              <a:buChar char=""/>
              <a:defRPr sz="18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FF0000"/>
              </a:buClr>
              <a:buSzPct val="90000"/>
              <a:buFont typeface="Wingdings" pitchFamily="2" charset="2"/>
              <a:buChar char=""/>
              <a:defRPr sz="18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90000"/>
              <a:buFont typeface="Wingdings" pitchFamily="2" charset="2"/>
              <a:buChar char=""/>
              <a:defRPr sz="1400">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a:lstStyle>
          <a:p>
            <a:pPr marL="0" indent="0">
              <a:buFont typeface="Wingdings" pitchFamily="2" charset="2"/>
              <a:buNone/>
            </a:pPr>
            <a:r>
              <a:rPr lang="en-US" sz="1400" u="sng" kern="0" dirty="0">
                <a:solidFill>
                  <a:schemeClr val="tx1">
                    <a:lumMod val="50000"/>
                    <a:lumOff val="50000"/>
                  </a:schemeClr>
                </a:solidFill>
              </a:rPr>
              <a:t>Notes</a:t>
            </a:r>
            <a:r>
              <a:rPr lang="en-US" sz="1400" kern="0" dirty="0">
                <a:solidFill>
                  <a:schemeClr val="tx1">
                    <a:lumMod val="50000"/>
                    <a:lumOff val="50000"/>
                  </a:schemeClr>
                </a:solidFill>
              </a:rPr>
              <a:t>: (a) At least 1h of averaging is required for reasonable accuracy. (b) The procedure should be run only once as long as the location does not change. If any change is detected (longitude, latitude, altitude) an error will be displayed.</a:t>
            </a:r>
            <a:endParaRPr lang="es-ES" sz="1400" kern="0" dirty="0">
              <a:solidFill>
                <a:schemeClr val="tx1">
                  <a:lumMod val="50000"/>
                  <a:lumOff val="50000"/>
                </a:schemeClr>
              </a:solidFill>
            </a:endParaRPr>
          </a:p>
        </p:txBody>
      </p:sp>
      <p:grpSp>
        <p:nvGrpSpPr>
          <p:cNvPr id="10" name="Group 9"/>
          <p:cNvGrpSpPr/>
          <p:nvPr/>
        </p:nvGrpSpPr>
        <p:grpSpPr>
          <a:xfrm>
            <a:off x="1799101" y="2569889"/>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16" name="Group 15"/>
          <p:cNvGrpSpPr/>
          <p:nvPr/>
        </p:nvGrpSpPr>
        <p:grpSpPr>
          <a:xfrm>
            <a:off x="911059" y="4037250"/>
            <a:ext cx="591940" cy="481707"/>
            <a:chOff x="1707517" y="1467106"/>
            <a:chExt cx="591940" cy="481707"/>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8" name="TextBox 17"/>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spTree>
    <p:extLst>
      <p:ext uri="{BB962C8B-B14F-4D97-AF65-F5344CB8AC3E}">
        <p14:creationId xmlns:p14="http://schemas.microsoft.com/office/powerpoint/2010/main" val="281356185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21301</TotalTime>
  <Words>2072</Words>
  <Application>Microsoft Office PowerPoint</Application>
  <PresentationFormat>Presentación en pantalla (4:3)</PresentationFormat>
  <Paragraphs>294</Paragraphs>
  <Slides>18</Slides>
  <Notes>3</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18</vt:i4>
      </vt:variant>
    </vt:vector>
  </HeadingPairs>
  <TitlesOfParts>
    <vt:vector size="30" baseType="lpstr">
      <vt:lpstr>SimSun</vt:lpstr>
      <vt:lpstr>Arial</vt:lpstr>
      <vt:lpstr>Arial Black</vt:lpstr>
      <vt:lpstr>Calibri</vt:lpstr>
      <vt:lpstr>Calibri Light</vt:lpstr>
      <vt:lpstr>Century Gothic</vt:lpstr>
      <vt:lpstr>Myriad Pro Cond</vt:lpstr>
      <vt:lpstr>Times New Roman</vt:lpstr>
      <vt:lpstr>Verdana</vt:lpstr>
      <vt:lpstr>Wingdings</vt:lpstr>
      <vt:lpstr>Office Theme</vt:lpstr>
      <vt:lpstr>Custom Design</vt:lpstr>
      <vt:lpstr>Presentación de PowerPoint</vt:lpstr>
      <vt:lpstr>Zeus &amp; xGenius</vt:lpstr>
      <vt:lpstr>Interfaces &amp; time References</vt:lpstr>
      <vt:lpstr>Typical Interconnection</vt:lpstr>
      <vt:lpstr>Connecting the GPS &amp; C37.94</vt:lpstr>
      <vt:lpstr>Steps to connect the built-in GNSS</vt:lpstr>
      <vt:lpstr>OCXO or Rubidium</vt:lpstr>
      <vt:lpstr>Configuring the GNSS Properties</vt:lpstr>
      <vt:lpstr>Position Averaging time</vt:lpstr>
      <vt:lpstr>Holdover mode</vt:lpstr>
      <vt:lpstr>Hands-on to Contradirectional test</vt:lpstr>
      <vt:lpstr>Enable the Contradirectional analysis</vt:lpstr>
      <vt:lpstr>Configure the Interface</vt:lpstr>
      <vt:lpstr>Enable the OWD test</vt:lpstr>
      <vt:lpstr>Set the Zero Delay Offset for your Test</vt:lpstr>
      <vt:lpstr>Running the OWD test</vt:lpstr>
      <vt:lpstr>Glossary</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Net.Time</dc:title>
  <dc:creator>Pepe Caballero</dc:creator>
  <cp:lastModifiedBy>Jose Caballero</cp:lastModifiedBy>
  <cp:revision>213</cp:revision>
  <cp:lastPrinted>1601-01-01T00:00:00Z</cp:lastPrinted>
  <dcterms:created xsi:type="dcterms:W3CDTF">1601-01-01T00:00:00Z</dcterms:created>
  <dcterms:modified xsi:type="dcterms:W3CDTF">2024-01-25T11:12:56Z</dcterms:modified>
</cp:coreProperties>
</file>