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16"/>
  </p:notesMasterIdLst>
  <p:sldIdLst>
    <p:sldId id="256" r:id="rId3"/>
    <p:sldId id="257" r:id="rId4"/>
    <p:sldId id="258" r:id="rId5"/>
    <p:sldId id="282" r:id="rId6"/>
    <p:sldId id="259" r:id="rId7"/>
    <p:sldId id="260" r:id="rId8"/>
    <p:sldId id="283" r:id="rId9"/>
    <p:sldId id="286" r:id="rId10"/>
    <p:sldId id="293" r:id="rId11"/>
    <p:sldId id="288" r:id="rId12"/>
    <p:sldId id="294" r:id="rId13"/>
    <p:sldId id="274" r:id="rId14"/>
    <p:sldId id="276" r:id="rId15"/>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59A0A-0F2A-4C73-9EBA-897207DC277F}" v="1" dt="2021-08-19T10:24:53.215"/>
  </p1510:revLst>
</p1510:revInfo>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00" d="100"/>
          <a:sy n="100" d="100"/>
        </p:scale>
        <p:origin x="702" y="-21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Hens" userId="dc8f5c61326881be" providerId="LiveId" clId="{E7C59A0A-0F2A-4C73-9EBA-897207DC277F}"/>
    <pc:docChg chg="undo custSel modSld sldOrd">
      <pc:chgData name="Francisco Hens" userId="dc8f5c61326881be" providerId="LiveId" clId="{E7C59A0A-0F2A-4C73-9EBA-897207DC277F}" dt="2021-08-19T10:25:40.930" v="238" actId="6549"/>
      <pc:docMkLst>
        <pc:docMk/>
      </pc:docMkLst>
      <pc:sldChg chg="modSp mod">
        <pc:chgData name="Francisco Hens" userId="dc8f5c61326881be" providerId="LiveId" clId="{E7C59A0A-0F2A-4C73-9EBA-897207DC277F}" dt="2021-08-19T10:22:33.022" v="181" actId="14100"/>
        <pc:sldMkLst>
          <pc:docMk/>
          <pc:sldMk cId="0" sldId="262"/>
        </pc:sldMkLst>
        <pc:spChg chg="mod">
          <ac:chgData name="Francisco Hens" userId="dc8f5c61326881be" providerId="LiveId" clId="{E7C59A0A-0F2A-4C73-9EBA-897207DC277F}" dt="2021-08-19T10:22:27.984" v="167" actId="1035"/>
          <ac:spMkLst>
            <pc:docMk/>
            <pc:sldMk cId="0" sldId="262"/>
            <ac:spMk id="75" creationId="{00000000-0000-0000-0000-000000000000}"/>
          </ac:spMkLst>
        </pc:spChg>
        <pc:spChg chg="mod">
          <ac:chgData name="Francisco Hens" userId="dc8f5c61326881be" providerId="LiveId" clId="{E7C59A0A-0F2A-4C73-9EBA-897207DC277F}" dt="2021-08-19T10:22:33.022" v="181" actId="14100"/>
          <ac:spMkLst>
            <pc:docMk/>
            <pc:sldMk cId="0" sldId="262"/>
            <ac:spMk id="874" creationId="{00000000-0000-0000-0000-000000000000}"/>
          </ac:spMkLst>
        </pc:spChg>
        <pc:grpChg chg="mod">
          <ac:chgData name="Francisco Hens" userId="dc8f5c61326881be" providerId="LiveId" clId="{E7C59A0A-0F2A-4C73-9EBA-897207DC277F}" dt="2021-08-19T10:22:27.984" v="167" actId="1035"/>
          <ac:grpSpMkLst>
            <pc:docMk/>
            <pc:sldMk cId="0" sldId="262"/>
            <ac:grpSpMk id="78" creationId="{00000000-0000-0000-0000-000000000000}"/>
          </ac:grpSpMkLst>
        </pc:grpChg>
        <pc:grpChg chg="mod">
          <ac:chgData name="Francisco Hens" userId="dc8f5c61326881be" providerId="LiveId" clId="{E7C59A0A-0F2A-4C73-9EBA-897207DC277F}" dt="2021-08-19T10:22:27.984" v="167" actId="1035"/>
          <ac:grpSpMkLst>
            <pc:docMk/>
            <pc:sldMk cId="0" sldId="262"/>
            <ac:grpSpMk id="83" creationId="{00000000-0000-0000-0000-000000000000}"/>
          </ac:grpSpMkLst>
        </pc:grpChg>
        <pc:picChg chg="mod">
          <ac:chgData name="Francisco Hens" userId="dc8f5c61326881be" providerId="LiveId" clId="{E7C59A0A-0F2A-4C73-9EBA-897207DC277F}" dt="2021-08-19T10:22:27.984" v="167" actId="1035"/>
          <ac:picMkLst>
            <pc:docMk/>
            <pc:sldMk cId="0" sldId="262"/>
            <ac:picMk id="5" creationId="{00000000-0000-0000-0000-000000000000}"/>
          </ac:picMkLst>
        </pc:picChg>
        <pc:picChg chg="mod">
          <ac:chgData name="Francisco Hens" userId="dc8f5c61326881be" providerId="LiveId" clId="{E7C59A0A-0F2A-4C73-9EBA-897207DC277F}" dt="2021-08-19T10:22:27.984" v="167" actId="1035"/>
          <ac:picMkLst>
            <pc:docMk/>
            <pc:sldMk cId="0" sldId="262"/>
            <ac:picMk id="6" creationId="{00000000-0000-0000-0000-000000000000}"/>
          </ac:picMkLst>
        </pc:picChg>
        <pc:picChg chg="mod">
          <ac:chgData name="Francisco Hens" userId="dc8f5c61326881be" providerId="LiveId" clId="{E7C59A0A-0F2A-4C73-9EBA-897207DC277F}" dt="2021-08-19T10:22:27.984" v="167" actId="1035"/>
          <ac:picMkLst>
            <pc:docMk/>
            <pc:sldMk cId="0" sldId="262"/>
            <ac:picMk id="7" creationId="{00000000-0000-0000-0000-000000000000}"/>
          </ac:picMkLst>
        </pc:picChg>
        <pc:picChg chg="mod">
          <ac:chgData name="Francisco Hens" userId="dc8f5c61326881be" providerId="LiveId" clId="{E7C59A0A-0F2A-4C73-9EBA-897207DC277F}" dt="2021-08-19T10:22:27.984" v="167" actId="1035"/>
          <ac:picMkLst>
            <pc:docMk/>
            <pc:sldMk cId="0" sldId="262"/>
            <ac:picMk id="8" creationId="{00000000-0000-0000-0000-000000000000}"/>
          </ac:picMkLst>
        </pc:picChg>
      </pc:sldChg>
      <pc:sldChg chg="addSp delSp modSp mod">
        <pc:chgData name="Francisco Hens" userId="dc8f5c61326881be" providerId="LiveId" clId="{E7C59A0A-0F2A-4C73-9EBA-897207DC277F}" dt="2021-08-19T10:25:40.930" v="238" actId="6549"/>
        <pc:sldMkLst>
          <pc:docMk/>
          <pc:sldMk cId="0" sldId="274"/>
        </pc:sldMkLst>
        <pc:spChg chg="mod">
          <ac:chgData name="Francisco Hens" userId="dc8f5c61326881be" providerId="LiveId" clId="{E7C59A0A-0F2A-4C73-9EBA-897207DC277F}" dt="2021-08-19T10:25:40.930" v="238" actId="6549"/>
          <ac:spMkLst>
            <pc:docMk/>
            <pc:sldMk cId="0" sldId="274"/>
            <ac:spMk id="1105" creationId="{00000000-0000-0000-0000-000000000000}"/>
          </ac:spMkLst>
        </pc:spChg>
        <pc:spChg chg="mod">
          <ac:chgData name="Francisco Hens" userId="dc8f5c61326881be" providerId="LiveId" clId="{E7C59A0A-0F2A-4C73-9EBA-897207DC277F}" dt="2021-08-19T10:24:12.098" v="215" actId="20577"/>
          <ac:spMkLst>
            <pc:docMk/>
            <pc:sldMk cId="0" sldId="274"/>
            <ac:spMk id="1106" creationId="{00000000-0000-0000-0000-000000000000}"/>
          </ac:spMkLst>
        </pc:spChg>
        <pc:picChg chg="add mod ord">
          <ac:chgData name="Francisco Hens" userId="dc8f5c61326881be" providerId="LiveId" clId="{E7C59A0A-0F2A-4C73-9EBA-897207DC277F}" dt="2021-08-19T10:24:57.786" v="217" actId="167"/>
          <ac:picMkLst>
            <pc:docMk/>
            <pc:sldMk cId="0" sldId="274"/>
            <ac:picMk id="20" creationId="{89993DF5-29D2-4C88-B5D7-782CCAC39019}"/>
          </ac:picMkLst>
        </pc:picChg>
        <pc:picChg chg="del">
          <ac:chgData name="Francisco Hens" userId="dc8f5c61326881be" providerId="LiveId" clId="{E7C59A0A-0F2A-4C73-9EBA-897207DC277F}" dt="2021-08-19T10:24:59.045" v="218" actId="478"/>
          <ac:picMkLst>
            <pc:docMk/>
            <pc:sldMk cId="0" sldId="274"/>
            <ac:picMk id="1103" creationId="{00000000-0000-0000-0000-000000000000}"/>
          </ac:picMkLst>
        </pc:picChg>
      </pc:sldChg>
      <pc:sldChg chg="modSp mod ord">
        <pc:chgData name="Francisco Hens" userId="dc8f5c61326881be" providerId="LiveId" clId="{E7C59A0A-0F2A-4C73-9EBA-897207DC277F}" dt="2021-08-19T10:17:29.204" v="27" actId="20577"/>
        <pc:sldMkLst>
          <pc:docMk/>
          <pc:sldMk cId="1527962154" sldId="286"/>
        </pc:sldMkLst>
        <pc:spChg chg="mod">
          <ac:chgData name="Francisco Hens" userId="dc8f5c61326881be" providerId="LiveId" clId="{E7C59A0A-0F2A-4C73-9EBA-897207DC277F}" dt="2021-08-19T10:17:29.204" v="27" actId="20577"/>
          <ac:spMkLst>
            <pc:docMk/>
            <pc:sldMk cId="1527962154" sldId="286"/>
            <ac:spMk id="2" creationId="{00000000-0000-0000-0000-000000000000}"/>
          </ac:spMkLst>
        </pc:spChg>
      </pc:sldChg>
      <pc:sldChg chg="modSp mod ord">
        <pc:chgData name="Francisco Hens" userId="dc8f5c61326881be" providerId="LiveId" clId="{E7C59A0A-0F2A-4C73-9EBA-897207DC277F}" dt="2021-08-19T10:20:04.520" v="126" actId="20577"/>
        <pc:sldMkLst>
          <pc:docMk/>
          <pc:sldMk cId="2934550645" sldId="287"/>
        </pc:sldMkLst>
        <pc:spChg chg="mod">
          <ac:chgData name="Francisco Hens" userId="dc8f5c61326881be" providerId="LiveId" clId="{E7C59A0A-0F2A-4C73-9EBA-897207DC277F}" dt="2021-08-19T10:20:04.520" v="126" actId="20577"/>
          <ac:spMkLst>
            <pc:docMk/>
            <pc:sldMk cId="2934550645" sldId="287"/>
            <ac:spMk id="2" creationId="{00000000-0000-0000-0000-000000000000}"/>
          </ac:spMkLst>
        </pc:spChg>
      </pc:sldChg>
      <pc:sldChg chg="modSp mod">
        <pc:chgData name="Francisco Hens" userId="dc8f5c61326881be" providerId="LiveId" clId="{E7C59A0A-0F2A-4C73-9EBA-897207DC277F}" dt="2021-08-19T10:23:34.694" v="204" actId="14100"/>
        <pc:sldMkLst>
          <pc:docMk/>
          <pc:sldMk cId="4021980177" sldId="288"/>
        </pc:sldMkLst>
        <pc:spChg chg="mod">
          <ac:chgData name="Francisco Hens" userId="dc8f5c61326881be" providerId="LiveId" clId="{E7C59A0A-0F2A-4C73-9EBA-897207DC277F}" dt="2021-08-19T10:23:34.694" v="204" actId="14100"/>
          <ac:spMkLst>
            <pc:docMk/>
            <pc:sldMk cId="4021980177" sldId="288"/>
            <ac:spMk id="2" creationId="{00000000-0000-0000-0000-000000000000}"/>
          </ac:spMkLst>
        </pc:spChg>
      </pc:sldChg>
      <pc:sldChg chg="modSp mod">
        <pc:chgData name="Francisco Hens" userId="dc8f5c61326881be" providerId="LiveId" clId="{E7C59A0A-0F2A-4C73-9EBA-897207DC277F}" dt="2021-08-19T10:16:54.857" v="22"/>
        <pc:sldMkLst>
          <pc:docMk/>
          <pc:sldMk cId="3636104433" sldId="293"/>
        </pc:sldMkLst>
        <pc:spChg chg="mod">
          <ac:chgData name="Francisco Hens" userId="dc8f5c61326881be" providerId="LiveId" clId="{E7C59A0A-0F2A-4C73-9EBA-897207DC277F}" dt="2021-08-19T10:16:54.857" v="22"/>
          <ac:spMkLst>
            <pc:docMk/>
            <pc:sldMk cId="3636104433" sldId="29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u="sng" kern="1200" dirty="0">
                <a:solidFill>
                  <a:srgbClr val="1F4E79"/>
                </a:solidFill>
                <a:latin typeface="Myriad Pro Cond" panose="020B0506030403020204" pitchFamily="34" charset="0"/>
                <a:ea typeface="SimSun" pitchFamily="2" charset="-122"/>
                <a:cs typeface="+mn-cs"/>
                <a:sym typeface="Open Sans"/>
              </a:rPr>
              <a:t>E1/T1 pulse mask</a:t>
            </a:r>
            <a:r>
              <a:rPr lang="en-US" sz="3200" kern="1200" dirty="0">
                <a:solidFill>
                  <a:srgbClr val="1F4E79"/>
                </a:solidFill>
                <a:latin typeface="Myriad Pro Cond" panose="020B0506030403020204" pitchFamily="34" charset="0"/>
                <a:ea typeface="SimSun" pitchFamily="2" charset="-122"/>
                <a:cs typeface="+mn-cs"/>
                <a:sym typeface="Open Sans"/>
              </a:rPr>
              <a:t> testing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2.10.5</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8" name="Google Shape;58;p1" descr="ALBEDO Telecom"/>
          <p:cNvPicPr preferRelativeResize="0"/>
          <p:nvPr/>
        </p:nvPicPr>
        <p:blipFill rotWithShape="1">
          <a:blip r:embed="rId6">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E1 / T1</a:t>
            </a:r>
            <a:r>
              <a:rPr lang="en-US" sz="6600" b="1" dirty="0">
                <a:solidFill>
                  <a:schemeClr val="tx1"/>
                </a:solidFill>
                <a:latin typeface="Myriad Pro Cond" panose="020B0506030403020204" pitchFamily="34" charset="0"/>
              </a:rPr>
              <a:t>  </a:t>
            </a:r>
            <a:r>
              <a:rPr lang="en-US" sz="6600" b="1" dirty="0">
                <a:solidFill>
                  <a:srgbClr val="FF0000"/>
                </a:solidFill>
                <a:latin typeface="Myriad Pro Cond" panose="020B0506030403020204" pitchFamily="34" charset="0"/>
              </a:rPr>
              <a:t>Pulse</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mask</a:t>
            </a:r>
            <a:endParaRPr lang="en-US" sz="4800" dirty="0">
              <a:solidFill>
                <a:schemeClr val="tx1"/>
              </a:solidFill>
              <a:latin typeface="Myriad Pro Cond" panose="020B0506030403020204" pitchFamily="34" charset="0"/>
            </a:endParaRPr>
          </a:p>
        </p:txBody>
      </p:sp>
      <p:pic>
        <p:nvPicPr>
          <p:cNvPr id="9" name="Imagen 8">
            <a:extLst>
              <a:ext uri="{FF2B5EF4-FFF2-40B4-BE49-F238E27FC236}">
                <a16:creationId xmlns:a16="http://schemas.microsoft.com/office/drawing/2014/main" id="{2EB7B5BA-2B63-A9D6-4E4E-F907E3A36F73}"/>
              </a:ext>
            </a:extLst>
          </p:cNvPr>
          <p:cNvPicPr>
            <a:picLocks noChangeAspect="1"/>
          </p:cNvPicPr>
          <p:nvPr/>
        </p:nvPicPr>
        <p:blipFill>
          <a:blip r:embed="rId7"/>
          <a:stretch>
            <a:fillRect/>
          </a:stretch>
        </p:blipFill>
        <p:spPr>
          <a:xfrm>
            <a:off x="715404" y="4310840"/>
            <a:ext cx="3856596" cy="23921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4975943"/>
            <a:ext cx="8220075" cy="1389346"/>
          </a:xfrm>
        </p:spPr>
        <p:txBody>
          <a:bodyPr/>
          <a:lstStyle/>
          <a:p>
            <a:pPr marL="474345" indent="-342900" algn="ctr">
              <a:buFont typeface="+mj-lt"/>
              <a:buAutoNum type="arabicPeriod"/>
            </a:pPr>
            <a:r>
              <a:rPr lang="en-US" dirty="0"/>
              <a:t>Go to </a:t>
            </a:r>
            <a:r>
              <a:rPr lang="en-US" u="sng" dirty="0"/>
              <a:t>Home</a:t>
            </a:r>
            <a:r>
              <a:rPr lang="en-US" dirty="0"/>
              <a:t> &gt; </a:t>
            </a:r>
            <a:r>
              <a:rPr lang="en-US" u="sng" dirty="0"/>
              <a:t>Results</a:t>
            </a:r>
            <a:r>
              <a:rPr lang="en-US" dirty="0"/>
              <a:t> &gt; </a:t>
            </a:r>
            <a:r>
              <a:rPr lang="en-US" u="sng" dirty="0"/>
              <a:t>Port C</a:t>
            </a:r>
            <a:r>
              <a:rPr lang="en-US" dirty="0"/>
              <a:t> &gt; </a:t>
            </a:r>
            <a:r>
              <a:rPr lang="en-US" u="sng" dirty="0"/>
              <a:t>Pulse Mask</a:t>
            </a:r>
          </a:p>
        </p:txBody>
      </p:sp>
      <p:sp>
        <p:nvSpPr>
          <p:cNvPr id="3" name="Title 2"/>
          <p:cNvSpPr>
            <a:spLocks noGrp="1"/>
          </p:cNvSpPr>
          <p:nvPr>
            <p:ph type="title"/>
          </p:nvPr>
        </p:nvSpPr>
        <p:spPr/>
        <p:txBody>
          <a:bodyPr/>
          <a:lstStyle/>
          <a:p>
            <a:r>
              <a:rPr lang="en-US" dirty="0"/>
              <a:t>Display the pulse mask</a:t>
            </a:r>
          </a:p>
        </p:txBody>
      </p:sp>
      <p:pic>
        <p:nvPicPr>
          <p:cNvPr id="10" name="Imagen 9">
            <a:extLst>
              <a:ext uri="{FF2B5EF4-FFF2-40B4-BE49-F238E27FC236}">
                <a16:creationId xmlns:a16="http://schemas.microsoft.com/office/drawing/2014/main" id="{91276DCF-5469-4206-0125-8DCF69010D31}"/>
              </a:ext>
            </a:extLst>
          </p:cNvPr>
          <p:cNvPicPr>
            <a:picLocks noChangeAspect="1"/>
          </p:cNvPicPr>
          <p:nvPr/>
        </p:nvPicPr>
        <p:blipFill>
          <a:blip r:embed="rId2"/>
          <a:stretch>
            <a:fillRect/>
          </a:stretch>
        </p:blipFill>
        <p:spPr>
          <a:xfrm>
            <a:off x="1866946" y="1264532"/>
            <a:ext cx="5375735" cy="3283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198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4975943"/>
            <a:ext cx="8220075" cy="1389346"/>
          </a:xfrm>
        </p:spPr>
        <p:txBody>
          <a:bodyPr/>
          <a:lstStyle/>
          <a:p>
            <a:pPr marL="131445" indent="0">
              <a:buNone/>
            </a:pPr>
            <a:r>
              <a:rPr lang="en-US" u="sng" dirty="0"/>
              <a:t>Insert events at the Physical layer</a:t>
            </a:r>
          </a:p>
          <a:p>
            <a:pPr marL="474345" indent="-342900">
              <a:buFont typeface="+mj-lt"/>
              <a:buAutoNum type="arabicPeriod"/>
            </a:pPr>
            <a:r>
              <a:rPr lang="en-US" u="sng" dirty="0"/>
              <a:t>Test</a:t>
            </a:r>
            <a:r>
              <a:rPr lang="en-US" dirty="0"/>
              <a:t> &gt; </a:t>
            </a:r>
            <a:r>
              <a:rPr lang="en-US" u="sng" dirty="0" err="1"/>
              <a:t>Inserrtion</a:t>
            </a:r>
            <a:r>
              <a:rPr lang="en-US" dirty="0"/>
              <a:t> &gt; </a:t>
            </a:r>
            <a:r>
              <a:rPr lang="en-US" u="sng" dirty="0"/>
              <a:t>Physical-level events </a:t>
            </a:r>
            <a:r>
              <a:rPr lang="en-US" dirty="0"/>
              <a:t>:= LOS</a:t>
            </a:r>
            <a:endParaRPr lang="en-US" u="sng" dirty="0"/>
          </a:p>
        </p:txBody>
      </p:sp>
      <p:sp>
        <p:nvSpPr>
          <p:cNvPr id="3" name="Title 2"/>
          <p:cNvSpPr>
            <a:spLocks noGrp="1"/>
          </p:cNvSpPr>
          <p:nvPr>
            <p:ph type="title"/>
          </p:nvPr>
        </p:nvSpPr>
        <p:spPr/>
        <p:txBody>
          <a:bodyPr/>
          <a:lstStyle/>
          <a:p>
            <a:r>
              <a:rPr lang="en-US" dirty="0"/>
              <a:t>Insert events</a:t>
            </a:r>
          </a:p>
        </p:txBody>
      </p:sp>
      <p:pic>
        <p:nvPicPr>
          <p:cNvPr id="5" name="Imagen 4">
            <a:extLst>
              <a:ext uri="{FF2B5EF4-FFF2-40B4-BE49-F238E27FC236}">
                <a16:creationId xmlns:a16="http://schemas.microsoft.com/office/drawing/2014/main" id="{673A8795-0785-1F41-D839-D49A137B229E}"/>
              </a:ext>
            </a:extLst>
          </p:cNvPr>
          <p:cNvPicPr>
            <a:picLocks noChangeAspect="1"/>
          </p:cNvPicPr>
          <p:nvPr/>
        </p:nvPicPr>
        <p:blipFill>
          <a:blip r:embed="rId2"/>
          <a:stretch>
            <a:fillRect/>
          </a:stretch>
        </p:blipFill>
        <p:spPr>
          <a:xfrm>
            <a:off x="1455176" y="1115212"/>
            <a:ext cx="5355199" cy="3254175"/>
          </a:xfrm>
          <a:prstGeom prst="rect">
            <a:avLst/>
          </a:prstGeom>
        </p:spPr>
      </p:pic>
    </p:spTree>
    <p:extLst>
      <p:ext uri="{BB962C8B-B14F-4D97-AF65-F5344CB8AC3E}">
        <p14:creationId xmlns:p14="http://schemas.microsoft.com/office/powerpoint/2010/main" val="150458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20" name="Picture 19" descr="Graphical user interface&#10;&#10;Description automatically generated">
            <a:extLst>
              <a:ext uri="{FF2B5EF4-FFF2-40B4-BE49-F238E27FC236}">
                <a16:creationId xmlns:a16="http://schemas.microsoft.com/office/drawing/2014/main" id="{89993DF5-29D2-4C88-B5D7-782CCAC39019}"/>
              </a:ext>
            </a:extLst>
          </p:cNvPr>
          <p:cNvPicPr>
            <a:picLocks noChangeAspect="1"/>
          </p:cNvPicPr>
          <p:nvPr/>
        </p:nvPicPr>
        <p:blipFill>
          <a:blip r:embed="rId3"/>
          <a:stretch>
            <a:fillRect/>
          </a:stretch>
        </p:blipFill>
        <p:spPr>
          <a:xfrm>
            <a:off x="183001" y="1094402"/>
            <a:ext cx="4288645" cy="2581775"/>
          </a:xfrm>
          <a:prstGeom prst="rect">
            <a:avLst/>
          </a:prstGeom>
          <a:effectLst>
            <a:outerShdw blurRad="50800" dist="38100" dir="2700000" algn="tl" rotWithShape="0">
              <a:prstClr val="black">
                <a:alpha val="40000"/>
              </a:prst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dirty="0"/>
              <a:t>To export report files:</a:t>
            </a:r>
            <a:endParaRPr dirty="0"/>
          </a:p>
          <a:p>
            <a:pPr marL="342900" lvl="0" indent="-342900" algn="l" rtl="0">
              <a:spcBef>
                <a:spcPts val="500"/>
              </a:spcBef>
              <a:spcAft>
                <a:spcPts val="0"/>
              </a:spcAft>
              <a:buSzPts val="1530"/>
              <a:buFont typeface="Century Gothic"/>
              <a:buAutoNum type="arabicPeriod"/>
            </a:pPr>
            <a:r>
              <a:rPr lang="en-US" dirty="0"/>
              <a:t>Go </a:t>
            </a:r>
            <a:r>
              <a:rPr lang="en-US" u="sng" dirty="0"/>
              <a:t>Home</a:t>
            </a:r>
            <a:r>
              <a:rPr lang="en-US" dirty="0"/>
              <a:t> &gt; [</a:t>
            </a:r>
            <a:r>
              <a:rPr lang="en-US" u="sng" dirty="0"/>
              <a:t>File</a:t>
            </a:r>
            <a:r>
              <a:rPr lang="en-US" i="1" u="sng" dirty="0"/>
              <a:t> </a:t>
            </a:r>
            <a:r>
              <a:rPr lang="en-US" u="sng" dirty="0"/>
              <a:t>icon</a:t>
            </a:r>
            <a:r>
              <a:rPr lang="en-US" dirty="0"/>
              <a:t>] &gt; </a:t>
            </a:r>
            <a:r>
              <a:rPr lang="en-US" u="sng" dirty="0"/>
              <a:t>Configuration files</a:t>
            </a:r>
            <a:r>
              <a:rPr lang="en-US" i="1" dirty="0"/>
              <a:t> </a:t>
            </a:r>
            <a:r>
              <a:rPr lang="en-US" dirty="0"/>
              <a:t>| </a:t>
            </a:r>
            <a:r>
              <a:rPr lang="en-US" u="sng" dirty="0"/>
              <a:t>Report files</a:t>
            </a:r>
            <a:r>
              <a:rPr lang="en-US" dirty="0"/>
              <a:t> &gt; </a:t>
            </a:r>
            <a:r>
              <a:rPr lang="en-US" u="sng" dirty="0"/>
              <a:t>Internal memory</a:t>
            </a:r>
            <a:br>
              <a:rPr lang="en-US" u="sng" dirty="0"/>
            </a:br>
            <a:r>
              <a:rPr lang="en-US" dirty="0"/>
              <a:t>to list the files currently stored in the unit</a:t>
            </a:r>
            <a:endParaRPr dirty="0"/>
          </a:p>
          <a:p>
            <a:pPr marL="342900" lvl="0" indent="-342900" algn="l" rtl="0">
              <a:spcBef>
                <a:spcPts val="500"/>
              </a:spcBef>
              <a:spcAft>
                <a:spcPts val="0"/>
              </a:spcAft>
              <a:buSzPts val="1530"/>
              <a:buFont typeface="Century Gothic"/>
              <a:buAutoNum type="arabicPeriod"/>
            </a:pPr>
            <a:r>
              <a:rPr lang="en-US" dirty="0"/>
              <a:t>Select the files you want to export: </a:t>
            </a:r>
            <a:r>
              <a:rPr lang="en-US" u="sng" dirty="0"/>
              <a:t>File name</a:t>
            </a:r>
            <a:r>
              <a:rPr lang="en-US" dirty="0"/>
              <a:t> &gt; </a:t>
            </a:r>
            <a:r>
              <a:rPr lang="en-US" u="sng" dirty="0"/>
              <a:t>Export</a:t>
            </a:r>
            <a:r>
              <a:rPr lang="en-US" dirty="0"/>
              <a:t>  </a:t>
            </a:r>
            <a:endParaRPr dirty="0"/>
          </a:p>
          <a:p>
            <a:pPr marL="342900" lvl="0" indent="-342900" algn="l" rtl="0">
              <a:spcBef>
                <a:spcPts val="500"/>
              </a:spcBef>
              <a:spcAft>
                <a:spcPts val="0"/>
              </a:spcAft>
              <a:buSzPts val="1530"/>
              <a:buFont typeface="Century Gothic"/>
              <a:buAutoNum type="arabicPeriod"/>
            </a:pPr>
            <a:r>
              <a:rPr lang="en-US" dirty="0"/>
              <a:t>Choose an external device:  </a:t>
            </a:r>
            <a:r>
              <a:rPr lang="en-US" u="sng" dirty="0"/>
              <a:t>micro SD</a:t>
            </a:r>
            <a:r>
              <a:rPr lang="en-US" dirty="0"/>
              <a:t> | </a:t>
            </a:r>
            <a:r>
              <a:rPr lang="en-US" u="sng" dirty="0"/>
              <a:t>USB</a:t>
            </a:r>
            <a:endParaRPr dirty="0"/>
          </a:p>
          <a:p>
            <a:pPr marL="342900" lvl="0" indent="-342900" algn="l" rtl="0">
              <a:spcBef>
                <a:spcPts val="500"/>
              </a:spcBef>
              <a:spcAft>
                <a:spcPts val="0"/>
              </a:spcAft>
              <a:buSzPts val="1530"/>
              <a:buFont typeface="Century Gothic"/>
              <a:buAutoNum type="arabicPeriod"/>
            </a:pPr>
            <a:r>
              <a:rPr lang="en-US" dirty="0"/>
              <a:t>If no external device a popup will appear: ‘No devices present</a:t>
            </a:r>
            <a:r>
              <a:rPr lang="en-US" i="1" dirty="0"/>
              <a:t>’</a:t>
            </a:r>
            <a:endParaRPr dirty="0"/>
          </a:p>
          <a:p>
            <a:pPr marL="342900" lvl="0" indent="-245745" algn="l" rtl="0">
              <a:spcBef>
                <a:spcPts val="500"/>
              </a:spcBef>
              <a:spcAft>
                <a:spcPts val="0"/>
              </a:spcAft>
              <a:buSzPts val="1530"/>
              <a:buFont typeface="Century Gothic"/>
              <a:buNone/>
            </a:pPr>
            <a:endParaRPr dirty="0"/>
          </a:p>
          <a:p>
            <a:pPr marL="342900" lvl="0" indent="-245745" algn="l" rtl="0">
              <a:spcBef>
                <a:spcPts val="500"/>
              </a:spcBef>
              <a:spcAft>
                <a:spcPts val="0"/>
              </a:spcAft>
              <a:buSzPts val="1530"/>
              <a:buFont typeface="Century Gothic"/>
              <a:buNone/>
            </a:pPr>
            <a:endParaRPr dirty="0"/>
          </a:p>
          <a:p>
            <a:pPr marL="342900" lvl="0" indent="-245745" algn="l" rtl="0">
              <a:spcBef>
                <a:spcPts val="500"/>
              </a:spcBef>
              <a:spcAft>
                <a:spcPts val="0"/>
              </a:spcAft>
              <a:buClr>
                <a:srgbClr val="006BFF"/>
              </a:buClr>
              <a:buSzPts val="1530"/>
              <a:buFont typeface="Noto Sans Symbols"/>
              <a:buNone/>
            </a:pPr>
            <a:endParaRPr dirty="0"/>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dirty="0"/>
              <a:t>Exporting</a:t>
            </a:r>
            <a:r>
              <a:rPr lang="en-US" dirty="0"/>
              <a:t> Reports</a:t>
            </a:r>
            <a:endParaRPr dirty="0"/>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3203305325"/>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GB" sz="1200" dirty="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GB" sz="1200" dirty="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20075" cy="1203932"/>
          </a:xfrm>
        </p:spPr>
        <p:txBody>
          <a:bodyPr/>
          <a:lstStyle/>
          <a:p>
            <a:pPr marL="131445" indent="0">
              <a:buNone/>
            </a:pPr>
            <a:r>
              <a:rPr lang="en-US" dirty="0"/>
              <a:t>The E1 frame defines a cyclical set of 32 time slots of 8 bits. The time slot 0 is devoted to transmission management and time slot 16 for </a:t>
            </a:r>
            <a:r>
              <a:rPr lang="en-US" dirty="0" err="1"/>
              <a:t>signalling</a:t>
            </a:r>
            <a:r>
              <a:rPr lang="en-US" dirty="0"/>
              <a:t>; the rest were assigned originally for voice/data transport.</a:t>
            </a:r>
          </a:p>
        </p:txBody>
      </p:sp>
      <p:sp>
        <p:nvSpPr>
          <p:cNvPr id="3" name="Title 2"/>
          <p:cNvSpPr>
            <a:spLocks noGrp="1"/>
          </p:cNvSpPr>
          <p:nvPr>
            <p:ph type="title"/>
          </p:nvPr>
        </p:nvSpPr>
        <p:spPr/>
        <p:txBody>
          <a:bodyPr/>
          <a:lstStyle/>
          <a:p>
            <a:r>
              <a:rPr lang="en-US" b="1" dirty="0"/>
              <a:t>E1/T1</a:t>
            </a:r>
            <a:r>
              <a:rPr lang="en-US" dirty="0"/>
              <a:t>: the first level in the </a:t>
            </a:r>
            <a:r>
              <a:rPr lang="en-US" dirty="0" err="1"/>
              <a:t>Hieranchy</a:t>
            </a:r>
            <a:endParaRPr lang="en-US" dirty="0"/>
          </a:p>
        </p:txBody>
      </p:sp>
      <p:pic>
        <p:nvPicPr>
          <p:cNvPr id="5" name="Picture 4"/>
          <p:cNvPicPr>
            <a:picLocks noChangeAspect="1"/>
          </p:cNvPicPr>
          <p:nvPr/>
        </p:nvPicPr>
        <p:blipFill>
          <a:blip r:embed="rId2"/>
          <a:stretch>
            <a:fillRect/>
          </a:stretch>
        </p:blipFill>
        <p:spPr>
          <a:xfrm>
            <a:off x="89135" y="964850"/>
            <a:ext cx="3849160" cy="3537782"/>
          </a:xfrm>
          <a:prstGeom prst="rect">
            <a:avLst/>
          </a:prstGeom>
        </p:spPr>
      </p:pic>
      <p:pic>
        <p:nvPicPr>
          <p:cNvPr id="7" name="Picture 6"/>
          <p:cNvPicPr>
            <a:picLocks noChangeAspect="1"/>
          </p:cNvPicPr>
          <p:nvPr/>
        </p:nvPicPr>
        <p:blipFill>
          <a:blip r:embed="rId3"/>
          <a:stretch>
            <a:fillRect/>
          </a:stretch>
        </p:blipFill>
        <p:spPr>
          <a:xfrm>
            <a:off x="3909650" y="1184825"/>
            <a:ext cx="5254029" cy="3461478"/>
          </a:xfrm>
          <a:prstGeom prst="rect">
            <a:avLst/>
          </a:prstGeom>
        </p:spPr>
      </p:pic>
      <p:sp>
        <p:nvSpPr>
          <p:cNvPr id="8" name="Google Shape;1057;p16"/>
          <p:cNvSpPr/>
          <p:nvPr/>
        </p:nvSpPr>
        <p:spPr>
          <a:xfrm>
            <a:off x="201800" y="3663906"/>
            <a:ext cx="3127878" cy="491884"/>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1409700" y="1100095"/>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The </a:t>
            </a:r>
            <a:r>
              <a:rPr lang="en-US" b="1" dirty="0"/>
              <a:t>Jitter </a:t>
            </a:r>
            <a:r>
              <a:rPr lang="en-US" dirty="0"/>
              <a:t>test</a:t>
            </a:r>
            <a:endParaRPr dirty="0"/>
          </a:p>
        </p:txBody>
      </p:sp>
      <p:sp>
        <p:nvSpPr>
          <p:cNvPr id="671" name="Google Shape;671;p4"/>
          <p:cNvSpPr txBox="1">
            <a:spLocks noGrp="1"/>
          </p:cNvSpPr>
          <p:nvPr>
            <p:ph type="body" idx="1"/>
          </p:nvPr>
        </p:nvSpPr>
        <p:spPr>
          <a:xfrm>
            <a:off x="342900" y="3009900"/>
            <a:ext cx="8459423" cy="3591510"/>
          </a:xfrm>
          <a:prstGeom prst="rect">
            <a:avLst/>
          </a:prstGeom>
          <a:noFill/>
          <a:ln>
            <a:noFill/>
          </a:ln>
        </p:spPr>
        <p:txBody>
          <a:bodyPr spcFirstLastPara="1" wrap="square" lIns="50750" tIns="50750" rIns="90000" bIns="50750" anchor="t" anchorCtr="0">
            <a:noAutofit/>
          </a:bodyPr>
          <a:lstStyle/>
          <a:p>
            <a:pPr marL="0" lvl="0" indent="0">
              <a:spcBef>
                <a:spcPts val="0"/>
              </a:spcBef>
              <a:buNone/>
            </a:pPr>
            <a:r>
              <a:rPr lang="en-US" dirty="0"/>
              <a:t>Jitter is defined as short-term variations of the significant instants of a digital signal from their reference positions in time. In other words, it is a phase oscillation with a frequency higher than 10 Hz. Jitter causes sampling errors and provokes slips in the phase-locked loops (PLL) buffers. </a:t>
            </a:r>
          </a:p>
          <a:p>
            <a:pPr marL="0" lvl="0" indent="0">
              <a:spcBef>
                <a:spcPts val="0"/>
              </a:spcBef>
              <a:buNone/>
            </a:pPr>
            <a:endParaRPr lang="en-US" dirty="0"/>
          </a:p>
          <a:p>
            <a:pPr marL="0" lvl="0" indent="0">
              <a:spcBef>
                <a:spcPts val="0"/>
              </a:spcBef>
              <a:buNone/>
            </a:pPr>
            <a:r>
              <a:rPr lang="en-US" dirty="0"/>
              <a:t>This measurement attempts to obtain the jitter amplitude present in the output port at a network equipment. The ITU-T specifies the maximum jitter allowed in a network in the ITU-T G.823 The jitter may be generated by the equipment itself, or may result from the transfer of jitter from one of the inputs of the element, either the data input or the synchronization input. The result of the measurement is the jitter amplitude in a specific bandwidth. Should we wish to measure the jitter generated by the NE, we need to connect an input signal free of jitter.</a:t>
            </a:r>
            <a:r>
              <a:rPr lang="en-US" sz="300" b="0" i="0" u="none" strike="noStrike" cap="none" dirty="0">
                <a:solidFill>
                  <a:srgbClr val="000000"/>
                </a:solidFill>
                <a:latin typeface="Arial"/>
                <a:ea typeface="Arial"/>
                <a:cs typeface="Arial"/>
                <a:sym typeface="Arial"/>
              </a:rPr>
              <a:t> .</a:t>
            </a:r>
          </a:p>
          <a:p>
            <a:pPr marL="0" lvl="0" indent="0">
              <a:spcBef>
                <a:spcPts val="0"/>
              </a:spcBef>
              <a:buNone/>
            </a:pPr>
            <a:endParaRPr lang="en-US" sz="300" dirty="0"/>
          </a:p>
          <a:p>
            <a:pPr marL="0" lvl="0" indent="0">
              <a:spcBef>
                <a:spcPts val="0"/>
              </a:spcBef>
              <a:buNone/>
            </a:pPr>
            <a:endParaRPr lang="en-US" sz="300" b="0" i="0" u="none" strike="noStrike" cap="none" dirty="0">
              <a:solidFill>
                <a:srgbClr val="000000"/>
              </a:solidFill>
              <a:latin typeface="Arial"/>
              <a:ea typeface="Arial"/>
              <a:cs typeface="Arial"/>
              <a:sym typeface="Arial"/>
            </a:endParaRPr>
          </a:p>
          <a:p>
            <a:pPr marL="0" lvl="0" indent="0">
              <a:spcBef>
                <a:spcPts val="0"/>
              </a:spcBef>
              <a:buNone/>
            </a:pPr>
            <a:endParaRPr lang="en-US" sz="300" dirty="0"/>
          </a:p>
        </p:txBody>
      </p:sp>
      <p:sp>
        <p:nvSpPr>
          <p:cNvPr id="849" name="object 22"/>
          <p:cNvSpPr txBox="1"/>
          <p:nvPr/>
        </p:nvSpPr>
        <p:spPr>
          <a:xfrm>
            <a:off x="4346530" y="1773083"/>
            <a:ext cx="554355" cy="515526"/>
          </a:xfrm>
          <a:prstGeom prst="rect">
            <a:avLst/>
          </a:prstGeom>
        </p:spPr>
        <p:txBody>
          <a:bodyPr vert="horz" wrap="square" lIns="0" tIns="15240" rIns="0" bIns="0" rtlCol="0">
            <a:spAutoFit/>
          </a:bodyPr>
          <a:lstStyle/>
          <a:p>
            <a:pPr algn="ctr">
              <a:lnSpc>
                <a:spcPct val="100000"/>
              </a:lnSpc>
              <a:spcBef>
                <a:spcPts val="40"/>
              </a:spcBef>
            </a:pPr>
            <a:r>
              <a:rPr lang="es-ES" b="1" spc="5" dirty="0">
                <a:solidFill>
                  <a:srgbClr val="00007F"/>
                </a:solidFill>
                <a:latin typeface="Verdana"/>
                <a:cs typeface="Verdana"/>
              </a:rPr>
              <a:t>E1</a:t>
            </a:r>
            <a:endParaRPr lang="es-ES" sz="1050" b="1" spc="5" dirty="0">
              <a:solidFill>
                <a:srgbClr val="00007F"/>
              </a:solidFill>
              <a:latin typeface="Verdana"/>
              <a:cs typeface="Verdana"/>
            </a:endParaRPr>
          </a:p>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endParaRPr sz="800" dirty="0">
              <a:latin typeface="Verdana"/>
              <a:cs typeface="Verdana"/>
            </a:endParaRPr>
          </a:p>
        </p:txBody>
      </p:sp>
      <p:grpSp>
        <p:nvGrpSpPr>
          <p:cNvPr id="4" name="Group 3"/>
          <p:cNvGrpSpPr/>
          <p:nvPr/>
        </p:nvGrpSpPr>
        <p:grpSpPr>
          <a:xfrm>
            <a:off x="5057857" y="1719820"/>
            <a:ext cx="1126744" cy="662432"/>
            <a:chOff x="826346" y="2309503"/>
            <a:chExt cx="1126744" cy="662432"/>
          </a:xfrm>
        </p:grpSpPr>
        <p:sp>
          <p:nvSpPr>
            <p:cNvPr id="914" name="object 87"/>
            <p:cNvSpPr/>
            <p:nvPr/>
          </p:nvSpPr>
          <p:spPr>
            <a:xfrm>
              <a:off x="1762843" y="2694313"/>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915" name="object 88"/>
            <p:cNvSpPr/>
            <p:nvPr/>
          </p:nvSpPr>
          <p:spPr>
            <a:xfrm>
              <a:off x="1761320" y="2692789"/>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916" name="object 89"/>
            <p:cNvSpPr/>
            <p:nvPr/>
          </p:nvSpPr>
          <p:spPr>
            <a:xfrm>
              <a:off x="1746080" y="2702695"/>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917" name="object 90"/>
            <p:cNvSpPr/>
            <p:nvPr/>
          </p:nvSpPr>
          <p:spPr>
            <a:xfrm>
              <a:off x="1744555" y="2701171"/>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918" name="object 91"/>
            <p:cNvSpPr/>
            <p:nvPr/>
          </p:nvSpPr>
          <p:spPr>
            <a:xfrm>
              <a:off x="1734649" y="2708030"/>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919" name="object 92"/>
            <p:cNvSpPr/>
            <p:nvPr/>
          </p:nvSpPr>
          <p:spPr>
            <a:xfrm>
              <a:off x="1733126" y="2706505"/>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920" name="object 93"/>
            <p:cNvSpPr/>
            <p:nvPr/>
          </p:nvSpPr>
          <p:spPr>
            <a:xfrm>
              <a:off x="856826" y="2347603"/>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921" name="object 94"/>
            <p:cNvSpPr/>
            <p:nvPr/>
          </p:nvSpPr>
          <p:spPr>
            <a:xfrm>
              <a:off x="1608158" y="2762131"/>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922" name="object 95"/>
            <p:cNvSpPr/>
            <p:nvPr/>
          </p:nvSpPr>
          <p:spPr>
            <a:xfrm>
              <a:off x="827869" y="2762131"/>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923" name="object 96"/>
            <p:cNvSpPr/>
            <p:nvPr/>
          </p:nvSpPr>
          <p:spPr>
            <a:xfrm>
              <a:off x="1608158" y="2311027"/>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924" name="object 97"/>
            <p:cNvSpPr/>
            <p:nvPr/>
          </p:nvSpPr>
          <p:spPr>
            <a:xfrm>
              <a:off x="827869" y="2311027"/>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925" name="object 98"/>
            <p:cNvSpPr/>
            <p:nvPr/>
          </p:nvSpPr>
          <p:spPr>
            <a:xfrm>
              <a:off x="1606633"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6" name="object 99"/>
            <p:cNvSpPr/>
            <p:nvPr/>
          </p:nvSpPr>
          <p:spPr>
            <a:xfrm>
              <a:off x="1608158" y="2804804"/>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927" name="object 100"/>
            <p:cNvSpPr/>
            <p:nvPr/>
          </p:nvSpPr>
          <p:spPr>
            <a:xfrm>
              <a:off x="1800943" y="2784992"/>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928" name="object 101"/>
            <p:cNvSpPr/>
            <p:nvPr/>
          </p:nvSpPr>
          <p:spPr>
            <a:xfrm>
              <a:off x="1050374"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9" name="object 102"/>
            <p:cNvSpPr/>
            <p:nvPr/>
          </p:nvSpPr>
          <p:spPr>
            <a:xfrm>
              <a:off x="826346" y="2804804"/>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930" name="object 103"/>
            <p:cNvSpPr/>
            <p:nvPr/>
          </p:nvSpPr>
          <p:spPr>
            <a:xfrm>
              <a:off x="850729" y="2784992"/>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931" name="object 104"/>
            <p:cNvSpPr/>
            <p:nvPr/>
          </p:nvSpPr>
          <p:spPr>
            <a:xfrm>
              <a:off x="1606633" y="2346079"/>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932" name="object 105"/>
            <p:cNvSpPr/>
            <p:nvPr/>
          </p:nvSpPr>
          <p:spPr>
            <a:xfrm>
              <a:off x="1608158" y="2309503"/>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933" name="object 106"/>
            <p:cNvSpPr/>
            <p:nvPr/>
          </p:nvSpPr>
          <p:spPr>
            <a:xfrm>
              <a:off x="1800943" y="2475619"/>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935" name="object 108"/>
            <p:cNvSpPr/>
            <p:nvPr/>
          </p:nvSpPr>
          <p:spPr>
            <a:xfrm>
              <a:off x="826346" y="2309503"/>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936" name="object 109"/>
            <p:cNvSpPr/>
            <p:nvPr/>
          </p:nvSpPr>
          <p:spPr>
            <a:xfrm>
              <a:off x="850729" y="2475619"/>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937" name="object 110"/>
            <p:cNvSpPr/>
            <p:nvPr/>
          </p:nvSpPr>
          <p:spPr>
            <a:xfrm>
              <a:off x="1050374" y="2347603"/>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8" name="object 111"/>
            <p:cNvSpPr/>
            <p:nvPr/>
          </p:nvSpPr>
          <p:spPr>
            <a:xfrm>
              <a:off x="1048849" y="2932819"/>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9" name="object 112"/>
            <p:cNvSpPr/>
            <p:nvPr/>
          </p:nvSpPr>
          <p:spPr>
            <a:xfrm>
              <a:off x="856445"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0" name="object 113"/>
            <p:cNvSpPr/>
            <p:nvPr/>
          </p:nvSpPr>
          <p:spPr>
            <a:xfrm>
              <a:off x="1802086"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1" name="object 114"/>
            <p:cNvSpPr/>
            <p:nvPr/>
          </p:nvSpPr>
          <p:spPr>
            <a:xfrm>
              <a:off x="873590" y="2371987"/>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942" name="object 115"/>
            <p:cNvSpPr/>
            <p:nvPr/>
          </p:nvSpPr>
          <p:spPr>
            <a:xfrm>
              <a:off x="984841" y="2434471"/>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943" name="object 116"/>
            <p:cNvSpPr/>
            <p:nvPr/>
          </p:nvSpPr>
          <p:spPr>
            <a:xfrm>
              <a:off x="983318" y="2432947"/>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945" name="object 118"/>
            <p:cNvSpPr/>
            <p:nvPr/>
          </p:nvSpPr>
          <p:spPr>
            <a:xfrm>
              <a:off x="1003129" y="2455807"/>
              <a:ext cx="654557" cy="374141"/>
            </a:xfrm>
            <a:prstGeom prst="rect">
              <a:avLst/>
            </a:prstGeom>
            <a:blipFill>
              <a:blip r:embed="rId4" cstate="print"/>
              <a:stretch>
                <a:fillRect/>
              </a:stretch>
            </a:blipFill>
          </p:spPr>
          <p:txBody>
            <a:bodyPr wrap="square" lIns="0" tIns="0" rIns="0" bIns="0" rtlCol="0"/>
            <a:lstStyle/>
            <a:p>
              <a:endParaRPr/>
            </a:p>
          </p:txBody>
        </p:sp>
        <p:sp>
          <p:nvSpPr>
            <p:cNvPr id="946" name="object 119"/>
            <p:cNvSpPr/>
            <p:nvPr/>
          </p:nvSpPr>
          <p:spPr>
            <a:xfrm>
              <a:off x="983318" y="2383417"/>
              <a:ext cx="690372" cy="513968"/>
            </a:xfrm>
            <a:prstGeom prst="rect">
              <a:avLst/>
            </a:prstGeom>
            <a:blipFill>
              <a:blip r:embed="rId5" cstate="print"/>
              <a:stretch>
                <a:fillRect/>
              </a:stretch>
            </a:blipFill>
          </p:spPr>
          <p:txBody>
            <a:bodyPr wrap="square" lIns="0" tIns="0" rIns="0" bIns="0" rtlCol="0"/>
            <a:lstStyle/>
            <a:p>
              <a:endParaRPr/>
            </a:p>
          </p:txBody>
        </p:sp>
        <p:sp>
          <p:nvSpPr>
            <p:cNvPr id="947" name="object 120"/>
            <p:cNvSpPr/>
            <p:nvPr/>
          </p:nvSpPr>
          <p:spPr>
            <a:xfrm>
              <a:off x="865969" y="2371225"/>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948" name="object 121"/>
            <p:cNvSpPr/>
            <p:nvPr/>
          </p:nvSpPr>
          <p:spPr>
            <a:xfrm>
              <a:off x="859874" y="2365891"/>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949" name="object 122"/>
            <p:cNvSpPr/>
            <p:nvPr/>
          </p:nvSpPr>
          <p:spPr>
            <a:xfrm>
              <a:off x="859874" y="2365129"/>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950" name="object 123"/>
            <p:cNvSpPr/>
            <p:nvPr/>
          </p:nvSpPr>
          <p:spPr>
            <a:xfrm>
              <a:off x="887305" y="2628019"/>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951" name="object 124"/>
            <p:cNvSpPr/>
            <p:nvPr/>
          </p:nvSpPr>
          <p:spPr>
            <a:xfrm>
              <a:off x="885782" y="2638687"/>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952" name="object 125"/>
            <p:cNvSpPr/>
            <p:nvPr/>
          </p:nvSpPr>
          <p:spPr>
            <a:xfrm>
              <a:off x="886543" y="2632591"/>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953" name="object 126"/>
            <p:cNvSpPr/>
            <p:nvPr/>
          </p:nvSpPr>
          <p:spPr>
            <a:xfrm>
              <a:off x="854540" y="2425327"/>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954" name="object 127"/>
            <p:cNvSpPr/>
            <p:nvPr/>
          </p:nvSpPr>
          <p:spPr>
            <a:xfrm>
              <a:off x="853016" y="2423803"/>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955" name="object 128"/>
            <p:cNvSpPr/>
            <p:nvPr/>
          </p:nvSpPr>
          <p:spPr>
            <a:xfrm>
              <a:off x="881210" y="2516767"/>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956" name="object 129"/>
            <p:cNvSpPr/>
            <p:nvPr/>
          </p:nvSpPr>
          <p:spPr>
            <a:xfrm>
              <a:off x="865969" y="2632591"/>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957" name="object 130"/>
            <p:cNvSpPr/>
            <p:nvPr/>
          </p:nvSpPr>
          <p:spPr>
            <a:xfrm>
              <a:off x="856826" y="2895481"/>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958" name="object 131"/>
            <p:cNvSpPr/>
            <p:nvPr/>
          </p:nvSpPr>
          <p:spPr>
            <a:xfrm>
              <a:off x="861398" y="2644021"/>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959" name="object 132"/>
            <p:cNvSpPr/>
            <p:nvPr/>
          </p:nvSpPr>
          <p:spPr>
            <a:xfrm>
              <a:off x="887305" y="2637925"/>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960" name="object 133"/>
            <p:cNvSpPr/>
            <p:nvPr/>
          </p:nvSpPr>
          <p:spPr>
            <a:xfrm>
              <a:off x="885782" y="2625733"/>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1" name="object 134"/>
            <p:cNvSpPr/>
            <p:nvPr/>
          </p:nvSpPr>
          <p:spPr>
            <a:xfrm>
              <a:off x="886543" y="263182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2" name="object 135"/>
            <p:cNvSpPr/>
            <p:nvPr/>
          </p:nvSpPr>
          <p:spPr>
            <a:xfrm>
              <a:off x="854540" y="2634115"/>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963" name="object 136"/>
            <p:cNvSpPr/>
            <p:nvPr/>
          </p:nvSpPr>
          <p:spPr>
            <a:xfrm>
              <a:off x="853016" y="2632591"/>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964" name="object 137"/>
            <p:cNvSpPr/>
            <p:nvPr/>
          </p:nvSpPr>
          <p:spPr>
            <a:xfrm>
              <a:off x="881210" y="2632591"/>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965" name="object 138"/>
            <p:cNvSpPr/>
            <p:nvPr/>
          </p:nvSpPr>
          <p:spPr>
            <a:xfrm>
              <a:off x="1760558" y="2371225"/>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966" name="object 139"/>
            <p:cNvSpPr/>
            <p:nvPr/>
          </p:nvSpPr>
          <p:spPr>
            <a:xfrm>
              <a:off x="1784942" y="2362843"/>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967" name="object 140"/>
            <p:cNvSpPr/>
            <p:nvPr/>
          </p:nvSpPr>
          <p:spPr>
            <a:xfrm>
              <a:off x="1754461" y="2365129"/>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968" name="object 141"/>
            <p:cNvSpPr/>
            <p:nvPr/>
          </p:nvSpPr>
          <p:spPr>
            <a:xfrm>
              <a:off x="1754461" y="2628019"/>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969" name="object 142"/>
            <p:cNvSpPr/>
            <p:nvPr/>
          </p:nvSpPr>
          <p:spPr>
            <a:xfrm>
              <a:off x="1755223" y="2638687"/>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970" name="object 143"/>
            <p:cNvSpPr/>
            <p:nvPr/>
          </p:nvSpPr>
          <p:spPr>
            <a:xfrm>
              <a:off x="1754461" y="263259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71" name="object 144"/>
            <p:cNvSpPr/>
            <p:nvPr/>
          </p:nvSpPr>
          <p:spPr>
            <a:xfrm>
              <a:off x="1760558" y="2425327"/>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972" name="object 145"/>
            <p:cNvSpPr/>
            <p:nvPr/>
          </p:nvSpPr>
          <p:spPr>
            <a:xfrm>
              <a:off x="1760558" y="2423803"/>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973" name="object 146"/>
            <p:cNvSpPr/>
            <p:nvPr/>
          </p:nvSpPr>
          <p:spPr>
            <a:xfrm>
              <a:off x="1759033" y="2516767"/>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974" name="object 147"/>
            <p:cNvSpPr/>
            <p:nvPr/>
          </p:nvSpPr>
          <p:spPr>
            <a:xfrm>
              <a:off x="1760558" y="2632591"/>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975" name="object 148"/>
            <p:cNvSpPr/>
            <p:nvPr/>
          </p:nvSpPr>
          <p:spPr>
            <a:xfrm>
              <a:off x="1789514" y="2893195"/>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976" name="object 149"/>
            <p:cNvSpPr/>
            <p:nvPr/>
          </p:nvSpPr>
          <p:spPr>
            <a:xfrm>
              <a:off x="1754461" y="2644021"/>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977" name="object 150"/>
            <p:cNvSpPr/>
            <p:nvPr/>
          </p:nvSpPr>
          <p:spPr>
            <a:xfrm>
              <a:off x="1754461" y="2637925"/>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978" name="object 151"/>
            <p:cNvSpPr/>
            <p:nvPr/>
          </p:nvSpPr>
          <p:spPr>
            <a:xfrm>
              <a:off x="1755223" y="2625733"/>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979" name="object 152"/>
            <p:cNvSpPr/>
            <p:nvPr/>
          </p:nvSpPr>
          <p:spPr>
            <a:xfrm>
              <a:off x="1754461" y="2631829"/>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980" name="object 153"/>
            <p:cNvSpPr/>
            <p:nvPr/>
          </p:nvSpPr>
          <p:spPr>
            <a:xfrm>
              <a:off x="1760558" y="2634115"/>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981" name="object 154"/>
            <p:cNvSpPr/>
            <p:nvPr/>
          </p:nvSpPr>
          <p:spPr>
            <a:xfrm>
              <a:off x="1760558" y="2632591"/>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982" name="object 155"/>
            <p:cNvSpPr/>
            <p:nvPr/>
          </p:nvSpPr>
          <p:spPr>
            <a:xfrm>
              <a:off x="1759033" y="2632591"/>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983" name="object 156"/>
            <p:cNvSpPr txBox="1"/>
            <p:nvPr/>
          </p:nvSpPr>
          <p:spPr>
            <a:xfrm>
              <a:off x="991191" y="2840877"/>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984" name="object 157"/>
            <p:cNvSpPr txBox="1"/>
            <p:nvPr/>
          </p:nvSpPr>
          <p:spPr>
            <a:xfrm>
              <a:off x="1549738" y="2833256"/>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1015" name="object 221"/>
          <p:cNvSpPr/>
          <p:nvPr/>
        </p:nvSpPr>
        <p:spPr>
          <a:xfrm>
            <a:off x="3062562" y="137097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2962739" y="140678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2885016" y="143498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2785194" y="147079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2708231" y="149822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2660987" y="1498227"/>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3296492" y="1609564"/>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6"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7"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6" name="Straight Connector 5"/>
          <p:cNvCxnSpPr/>
          <p:nvPr/>
        </p:nvCxnSpPr>
        <p:spPr>
          <a:xfrm flipV="1">
            <a:off x="4219149" y="2041779"/>
            <a:ext cx="870458" cy="798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1" name="object 22"/>
          <p:cNvSpPr txBox="1"/>
          <p:nvPr/>
        </p:nvSpPr>
        <p:spPr>
          <a:xfrm>
            <a:off x="2095500" y="1727996"/>
            <a:ext cx="874569" cy="230832"/>
          </a:xfrm>
          <a:prstGeom prst="rect">
            <a:avLst/>
          </a:prstGeom>
        </p:spPr>
        <p:txBody>
          <a:bodyPr vert="horz" wrap="square" lIns="0" tIns="15240" rIns="0" bIns="0" rtlCol="0">
            <a:spAutoFit/>
          </a:bodyPr>
          <a:lstStyle/>
          <a:p>
            <a:pPr algn="ctr">
              <a:lnSpc>
                <a:spcPct val="100000"/>
              </a:lnSpc>
              <a:spcBef>
                <a:spcPts val="40"/>
              </a:spcBef>
            </a:pPr>
            <a:r>
              <a:rPr lang="es-ES" spc="5" dirty="0">
                <a:solidFill>
                  <a:srgbClr val="00007F"/>
                </a:solidFill>
                <a:latin typeface="Verdana"/>
                <a:cs typeface="Verdana"/>
              </a:rPr>
              <a:t>Network</a:t>
            </a:r>
          </a:p>
        </p:txBody>
      </p:sp>
      <p:sp>
        <p:nvSpPr>
          <p:cNvPr id="412" name="object 22"/>
          <p:cNvSpPr txBox="1"/>
          <p:nvPr/>
        </p:nvSpPr>
        <p:spPr>
          <a:xfrm>
            <a:off x="5922345" y="1668051"/>
            <a:ext cx="1934809" cy="392415"/>
          </a:xfrm>
          <a:prstGeom prst="rect">
            <a:avLst/>
          </a:prstGeom>
        </p:spPr>
        <p:txBody>
          <a:bodyPr vert="horz" wrap="square" lIns="0" tIns="15240" rIns="0" bIns="0" rtlCol="0">
            <a:spAutoFit/>
          </a:bodyPr>
          <a:lstStyle/>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r>
              <a:rPr lang="es-ES" spc="5" dirty="0">
                <a:solidFill>
                  <a:srgbClr val="00007F"/>
                </a:solidFill>
                <a:latin typeface="Verdana"/>
                <a:cs typeface="Verdana"/>
              </a:rPr>
              <a:t> </a:t>
            </a:r>
            <a:r>
              <a:rPr lang="es-ES" sz="1050" spc="5" dirty="0" err="1">
                <a:solidFill>
                  <a:srgbClr val="00007F"/>
                </a:solidFill>
                <a:latin typeface="Verdana"/>
                <a:cs typeface="Verdana"/>
              </a:rPr>
              <a:t>Jitter</a:t>
            </a:r>
            <a:r>
              <a:rPr lang="es-ES" sz="1050" spc="5" dirty="0">
                <a:solidFill>
                  <a:srgbClr val="00007F"/>
                </a:solidFill>
                <a:latin typeface="Verdana"/>
                <a:cs typeface="Verdana"/>
              </a:rPr>
              <a:t> </a:t>
            </a:r>
            <a:r>
              <a:rPr lang="es-ES" sz="1050" spc="5" dirty="0" err="1">
                <a:solidFill>
                  <a:srgbClr val="00007F"/>
                </a:solidFill>
                <a:latin typeface="Verdana"/>
                <a:cs typeface="Verdana"/>
              </a:rPr>
              <a:t>measurement</a:t>
            </a:r>
            <a:endParaRPr sz="105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1028" name="Picture 4" descr="Klotz C-59U1T001 BNC/BNC Cable | MUSIC STORE professional | e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846" y="1239114"/>
            <a:ext cx="2687238" cy="2483279"/>
          </a:xfrm>
          <a:prstGeom prst="rect">
            <a:avLst/>
          </a:prstGeom>
          <a:noFill/>
          <a:extLst>
            <a:ext uri="{909E8E84-426E-40DD-AFC4-6F175D3DCCD1}">
              <a14:hiddenFill xmlns:a14="http://schemas.microsoft.com/office/drawing/2010/main">
                <a:solidFill>
                  <a:srgbClr val="FFFFFF"/>
                </a:solidFill>
              </a14:hiddenFill>
            </a:ext>
          </a:extLst>
        </p:spPr>
      </p:pic>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 C can be Balanced (RJ45) or Unbalance (BNC) </a:t>
            </a:r>
          </a:p>
          <a:p>
            <a:pPr marL="104775" lvl="0" indent="0" algn="l" rtl="0">
              <a:spcBef>
                <a:spcPts val="0"/>
              </a:spcBef>
              <a:spcAft>
                <a:spcPts val="0"/>
              </a:spcAft>
              <a:buClr>
                <a:srgbClr val="0000FF"/>
              </a:buClr>
              <a:buSzPts val="1620"/>
              <a:buNone/>
            </a:pPr>
            <a:r>
              <a:rPr lang="en-US" dirty="0"/>
              <a:t>In our test, we are going to use the BNC cables</a:t>
            </a:r>
            <a:endParaRPr dirty="0"/>
          </a:p>
          <a:p>
            <a:pPr marL="447675" lvl="0" indent="-342900">
              <a:buClr>
                <a:srgbClr val="0000FF"/>
              </a:buClr>
              <a:buSzPts val="1620"/>
              <a:buFont typeface="Century Gothic"/>
              <a:buAutoNum type="arabicPeriod"/>
            </a:pPr>
            <a:r>
              <a:rPr lang="en-US" dirty="0"/>
              <a:t>Connect BCN transmission (</a:t>
            </a:r>
            <a:r>
              <a:rPr lang="en-US" dirty="0" err="1"/>
              <a:t>Tx</a:t>
            </a:r>
            <a:r>
              <a:rPr lang="en-US" dirty="0"/>
              <a:t>) in Port C</a:t>
            </a:r>
          </a:p>
          <a:p>
            <a:pPr marL="447675" indent="-342900">
              <a:buClr>
                <a:srgbClr val="0000FF"/>
              </a:buClr>
              <a:buSzPts val="1620"/>
              <a:buFont typeface="Century Gothic"/>
              <a:buAutoNum type="arabicPeriod"/>
            </a:pPr>
            <a:r>
              <a:rPr lang="en-US" dirty="0"/>
              <a:t>Connect BCN Reception (Rx) in Port C</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5"/>
          <a:stretch>
            <a:fillRect/>
          </a:stretch>
        </p:blipFill>
        <p:spPr>
          <a:xfrm>
            <a:off x="305441" y="1823763"/>
            <a:ext cx="5088056" cy="1291099"/>
          </a:xfrm>
          <a:prstGeom prst="rect">
            <a:avLst/>
          </a:prstGeom>
        </p:spPr>
      </p:pic>
      <p:pic>
        <p:nvPicPr>
          <p:cNvPr id="15" name="Picture 14"/>
          <p:cNvPicPr>
            <a:picLocks noChangeAspect="1"/>
          </p:cNvPicPr>
          <p:nvPr/>
        </p:nvPicPr>
        <p:blipFill>
          <a:blip r:embed="rId6"/>
          <a:stretch>
            <a:fillRect/>
          </a:stretch>
        </p:blipFill>
        <p:spPr>
          <a:xfrm>
            <a:off x="533904" y="2004195"/>
            <a:ext cx="1207496" cy="907147"/>
          </a:xfrm>
          <a:prstGeom prst="rect">
            <a:avLst/>
          </a:prstGeom>
        </p:spPr>
      </p:pic>
      <p:sp>
        <p:nvSpPr>
          <p:cNvPr id="17" name="Google Shape;1057;p16"/>
          <p:cNvSpPr/>
          <p:nvPr/>
        </p:nvSpPr>
        <p:spPr>
          <a:xfrm>
            <a:off x="2396921" y="1898334"/>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cxnSp>
        <p:nvCxnSpPr>
          <p:cNvPr id="19" name="Google Shape;848;p5"/>
          <p:cNvCxnSpPr>
            <a:cxnSpLocks/>
          </p:cNvCxnSpPr>
          <p:nvPr/>
        </p:nvCxnSpPr>
        <p:spPr>
          <a:xfrm>
            <a:off x="3333750" y="2101850"/>
            <a:ext cx="3388137" cy="1485948"/>
          </a:xfrm>
          <a:prstGeom prst="curvedConnector3">
            <a:avLst>
              <a:gd name="adj1" fmla="val 50000"/>
            </a:avLst>
          </a:prstGeom>
          <a:ln>
            <a:headEnd type="stealth" w="med" len="med"/>
            <a:tailEnd type="stealth" w="med" len="med"/>
          </a:ln>
        </p:spPr>
        <p:style>
          <a:lnRef idx="2">
            <a:schemeClr val="accent5"/>
          </a:lnRef>
          <a:fillRef idx="0">
            <a:schemeClr val="accent5"/>
          </a:fillRef>
          <a:effectRef idx="1">
            <a:schemeClr val="accent5"/>
          </a:effectRef>
          <a:fontRef idx="minor">
            <a:schemeClr val="tx1"/>
          </a:fontRef>
        </p:style>
      </p:cxnSp>
      <p:grpSp>
        <p:nvGrpSpPr>
          <p:cNvPr id="25" name="Google Shape;852;p5"/>
          <p:cNvGrpSpPr/>
          <p:nvPr/>
        </p:nvGrpSpPr>
        <p:grpSpPr>
          <a:xfrm flipH="1">
            <a:off x="3000139" y="2075229"/>
            <a:ext cx="872955" cy="712130"/>
            <a:chOff x="1627051" y="1351168"/>
            <a:chExt cx="752871" cy="712130"/>
          </a:xfrm>
        </p:grpSpPr>
        <p:pic>
          <p:nvPicPr>
            <p:cNvPr id="26"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27"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grpSp>
        <p:nvGrpSpPr>
          <p:cNvPr id="28" name="Google Shape;852;p5"/>
          <p:cNvGrpSpPr/>
          <p:nvPr/>
        </p:nvGrpSpPr>
        <p:grpSpPr>
          <a:xfrm>
            <a:off x="1786099" y="2066356"/>
            <a:ext cx="872955" cy="712130"/>
            <a:chOff x="1627051" y="1351168"/>
            <a:chExt cx="752871" cy="712130"/>
          </a:xfrm>
        </p:grpSpPr>
        <p:pic>
          <p:nvPicPr>
            <p:cNvPr id="29"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825955"/>
            <a:ext cx="8453470" cy="1473515"/>
          </a:xfrm>
        </p:spPr>
        <p:txBody>
          <a:bodyPr/>
          <a:lstStyle/>
          <a:p>
            <a:pPr marL="474345" indent="-342900">
              <a:buFont typeface="+mj-lt"/>
              <a:buAutoNum type="arabicPeriod"/>
            </a:pP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p:txBody>
      </p:sp>
      <p:sp>
        <p:nvSpPr>
          <p:cNvPr id="3" name="Title 2"/>
          <p:cNvSpPr>
            <a:spLocks noGrp="1"/>
          </p:cNvSpPr>
          <p:nvPr>
            <p:ph type="title"/>
          </p:nvPr>
        </p:nvSpPr>
        <p:spPr/>
        <p:txBody>
          <a:bodyPr/>
          <a:lstStyle/>
          <a:p>
            <a:r>
              <a:rPr lang="en-US" dirty="0"/>
              <a:t>Select the global operation mode</a:t>
            </a:r>
          </a:p>
        </p:txBody>
      </p:sp>
      <p:pic>
        <p:nvPicPr>
          <p:cNvPr id="6" name="Picture 5"/>
          <p:cNvPicPr>
            <a:picLocks noChangeAspect="1"/>
          </p:cNvPicPr>
          <p:nvPr/>
        </p:nvPicPr>
        <p:blipFill>
          <a:blip r:embed="rId2"/>
          <a:stretch>
            <a:fillRect/>
          </a:stretch>
        </p:blipFill>
        <p:spPr>
          <a:xfrm>
            <a:off x="114882" y="1448700"/>
            <a:ext cx="4221105" cy="2520000"/>
          </a:xfrm>
          <a:prstGeom prst="rect">
            <a:avLst/>
          </a:prstGeom>
          <a:ln>
            <a:noFill/>
          </a:ln>
          <a:effectLst>
            <a:outerShdw blurRad="190500" algn="tl" rotWithShape="0">
              <a:srgbClr val="000000">
                <a:alpha val="70000"/>
              </a:srgbClr>
            </a:outerShdw>
          </a:effectLst>
        </p:spPr>
      </p:pic>
      <p:grpSp>
        <p:nvGrpSpPr>
          <p:cNvPr id="16" name="Grupo 15">
            <a:extLst>
              <a:ext uri="{FF2B5EF4-FFF2-40B4-BE49-F238E27FC236}">
                <a16:creationId xmlns:a16="http://schemas.microsoft.com/office/drawing/2014/main" id="{580E84DD-4248-A3E9-5E88-65B66CD1BEE8}"/>
              </a:ext>
            </a:extLst>
          </p:cNvPr>
          <p:cNvGrpSpPr/>
          <p:nvPr/>
        </p:nvGrpSpPr>
        <p:grpSpPr>
          <a:xfrm>
            <a:off x="4917527" y="1516545"/>
            <a:ext cx="4159835" cy="2520000"/>
            <a:chOff x="1305357" y="1281996"/>
            <a:chExt cx="4159835" cy="2520000"/>
          </a:xfrm>
        </p:grpSpPr>
        <p:pic>
          <p:nvPicPr>
            <p:cNvPr id="10" name="Imagen 9">
              <a:extLst>
                <a:ext uri="{FF2B5EF4-FFF2-40B4-BE49-F238E27FC236}">
                  <a16:creationId xmlns:a16="http://schemas.microsoft.com/office/drawing/2014/main" id="{C09CE5DF-C885-8E5E-A463-78388778FE18}"/>
                </a:ext>
              </a:extLst>
            </p:cNvPr>
            <p:cNvPicPr>
              <a:picLocks noChangeAspect="1"/>
            </p:cNvPicPr>
            <p:nvPr/>
          </p:nvPicPr>
          <p:blipFill>
            <a:blip r:embed="rId3"/>
            <a:stretch>
              <a:fillRect/>
            </a:stretch>
          </p:blipFill>
          <p:spPr>
            <a:xfrm>
              <a:off x="1305357" y="1281996"/>
              <a:ext cx="4159835" cy="2520000"/>
            </a:xfrm>
            <a:prstGeom prst="rect">
              <a:avLst/>
            </a:prstGeom>
            <a:ln>
              <a:noFill/>
            </a:ln>
            <a:effectLst>
              <a:outerShdw blurRad="190500" algn="tl" rotWithShape="0">
                <a:srgbClr val="000000">
                  <a:alpha val="70000"/>
                </a:srgbClr>
              </a:outerShdw>
            </a:effectLst>
          </p:spPr>
        </p:pic>
        <p:pic>
          <p:nvPicPr>
            <p:cNvPr id="8" name="Google Shape;1110;p19"/>
            <p:cNvPicPr preferRelativeResize="0"/>
            <p:nvPr/>
          </p:nvPicPr>
          <p:blipFill rotWithShape="1">
            <a:blip r:embed="rId4">
              <a:alphaModFix/>
            </a:blip>
            <a:srcRect/>
            <a:stretch/>
          </p:blipFill>
          <p:spPr>
            <a:xfrm rot="3596860">
              <a:off x="2476725" y="2246026"/>
              <a:ext cx="480253" cy="591940"/>
            </a:xfrm>
            <a:prstGeom prst="rect">
              <a:avLst/>
            </a:prstGeom>
            <a:ln>
              <a:noFill/>
            </a:ln>
            <a:effectLst>
              <a:outerShdw blurRad="190500" algn="tl" rotWithShape="0">
                <a:srgbClr val="000000">
                  <a:alpha val="70000"/>
                </a:srgbClr>
              </a:outerShdw>
            </a:effectLst>
          </p:spPr>
        </p:pic>
      </p:grpSp>
      <p:grpSp>
        <p:nvGrpSpPr>
          <p:cNvPr id="13" name="Google Shape;1109;p19"/>
          <p:cNvGrpSpPr/>
          <p:nvPr/>
        </p:nvGrpSpPr>
        <p:grpSpPr>
          <a:xfrm>
            <a:off x="1259329" y="1715625"/>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1F002272-3EBB-4885-D72B-E1379DA3B99E}"/>
              </a:ext>
            </a:extLst>
          </p:cNvPr>
          <p:cNvPicPr>
            <a:picLocks noChangeAspect="1"/>
          </p:cNvPicPr>
          <p:nvPr/>
        </p:nvPicPr>
        <p:blipFill>
          <a:blip r:embed="rId2"/>
          <a:stretch>
            <a:fillRect/>
          </a:stretch>
        </p:blipFill>
        <p:spPr>
          <a:xfrm>
            <a:off x="4736342" y="1073053"/>
            <a:ext cx="4159406" cy="2520000"/>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idx="1"/>
          </p:nvPr>
        </p:nvSpPr>
        <p:spPr>
          <a:xfrm>
            <a:off x="0" y="3937000"/>
            <a:ext cx="4636829" cy="2444328"/>
          </a:xfrm>
        </p:spPr>
        <p:txBody>
          <a:bodyPr/>
          <a:lstStyle/>
          <a:p>
            <a:pPr marL="131445" indent="0">
              <a:buNone/>
            </a:pPr>
            <a:r>
              <a:rPr lang="en-US" sz="1600" dirty="0"/>
              <a:t>The unit has an E1/T1 Tx/Rx Port C in the front </a:t>
            </a:r>
            <a:r>
              <a:rPr lang="en-US" sz="1600" dirty="0" err="1"/>
              <a:t>pannel</a:t>
            </a:r>
            <a:r>
              <a:rPr lang="en-US" sz="1600" dirty="0"/>
              <a:t> and may have another port D in the module:</a:t>
            </a:r>
          </a:p>
          <a:p>
            <a:pPr marL="474345" indent="-342900">
              <a:buFont typeface="+mj-lt"/>
              <a:buAutoNum type="arabicPeriod"/>
            </a:pPr>
            <a:r>
              <a:rPr lang="en-US" sz="1600" u="sng" dirty="0"/>
              <a:t>Home</a:t>
            </a:r>
            <a:r>
              <a:rPr lang="en-US" sz="1600" dirty="0"/>
              <a:t> &gt; </a:t>
            </a:r>
            <a:r>
              <a:rPr lang="en-US" sz="1600" u="sng" dirty="0" err="1"/>
              <a:t>Config</a:t>
            </a:r>
            <a:r>
              <a:rPr lang="en-US" sz="1600" dirty="0"/>
              <a:t> &gt; </a:t>
            </a:r>
            <a:r>
              <a:rPr lang="en-US" sz="1600" u="sng" dirty="0"/>
              <a:t>Mode</a:t>
            </a:r>
            <a:r>
              <a:rPr lang="en-US" sz="1600" dirty="0"/>
              <a:t> := </a:t>
            </a:r>
            <a:r>
              <a:rPr lang="en-US" sz="1600" i="1" dirty="0"/>
              <a:t>E1/T1 endpoint</a:t>
            </a:r>
          </a:p>
          <a:p>
            <a:pPr marL="474345" indent="-342900">
              <a:buFont typeface="+mj-lt"/>
              <a:buAutoNum type="arabicPeriod"/>
            </a:pPr>
            <a:r>
              <a:rPr lang="en-US" sz="1600" u="sng" dirty="0"/>
              <a:t>Home</a:t>
            </a:r>
            <a:r>
              <a:rPr lang="en-US" sz="1600" dirty="0"/>
              <a:t> &gt; </a:t>
            </a:r>
            <a:r>
              <a:rPr lang="en-US" sz="1600" u="sng" dirty="0"/>
              <a:t>Config</a:t>
            </a:r>
            <a:r>
              <a:rPr lang="en-US" sz="1600" i="1" dirty="0"/>
              <a:t> &gt; </a:t>
            </a:r>
            <a:r>
              <a:rPr lang="en-US" sz="1600" u="sng" dirty="0"/>
              <a:t>Port C</a:t>
            </a:r>
            <a:br>
              <a:rPr lang="en-US" sz="1600" u="sng" dirty="0"/>
            </a:br>
            <a:r>
              <a:rPr lang="en-US" sz="1600" u="sng" dirty="0"/>
              <a:t>Configure </a:t>
            </a:r>
            <a:r>
              <a:rPr lang="en-US" sz="1600" u="sng" dirty="0" err="1"/>
              <a:t>Hirarchie</a:t>
            </a:r>
            <a:r>
              <a:rPr lang="en-US" sz="1600" u="sng" dirty="0"/>
              <a:t>, Connector,  etc.</a:t>
            </a:r>
            <a:endParaRPr lang="en-US" sz="1600" i="1" dirty="0"/>
          </a:p>
          <a:p>
            <a:pPr marL="131445" indent="0">
              <a:buNone/>
            </a:pPr>
            <a:endParaRPr lang="en-US" sz="1600" dirty="0"/>
          </a:p>
        </p:txBody>
      </p:sp>
      <p:sp>
        <p:nvSpPr>
          <p:cNvPr id="3" name="Title 2"/>
          <p:cNvSpPr>
            <a:spLocks noGrp="1"/>
          </p:cNvSpPr>
          <p:nvPr>
            <p:ph type="title"/>
          </p:nvPr>
        </p:nvSpPr>
        <p:spPr/>
        <p:txBody>
          <a:bodyPr/>
          <a:lstStyle/>
          <a:p>
            <a:r>
              <a:rPr lang="en-US" dirty="0"/>
              <a:t>Configure the test mode</a:t>
            </a:r>
          </a:p>
        </p:txBody>
      </p:sp>
      <p:pic>
        <p:nvPicPr>
          <p:cNvPr id="4" name="Picture 3"/>
          <p:cNvPicPr>
            <a:picLocks noChangeAspect="1"/>
          </p:cNvPicPr>
          <p:nvPr/>
        </p:nvPicPr>
        <p:blipFill>
          <a:blip r:embed="rId3"/>
          <a:stretch>
            <a:fillRect/>
          </a:stretch>
        </p:blipFill>
        <p:spPr>
          <a:xfrm>
            <a:off x="174462" y="1073053"/>
            <a:ext cx="4252500" cy="2520000"/>
          </a:xfrm>
          <a:prstGeom prst="rect">
            <a:avLst/>
          </a:prstGeom>
          <a:ln>
            <a:noFill/>
          </a:ln>
          <a:effectLst>
            <a:outerShdw blurRad="190500" algn="tl" rotWithShape="0">
              <a:srgbClr val="000000">
                <a:alpha val="70000"/>
              </a:srgbClr>
            </a:outerShdw>
          </a:effectLst>
        </p:spPr>
      </p:pic>
      <p:grpSp>
        <p:nvGrpSpPr>
          <p:cNvPr id="6" name="Google Shape;912;p8"/>
          <p:cNvGrpSpPr/>
          <p:nvPr/>
        </p:nvGrpSpPr>
        <p:grpSpPr>
          <a:xfrm>
            <a:off x="1373182" y="1803007"/>
            <a:ext cx="752871" cy="712130"/>
            <a:chOff x="1627051" y="1351168"/>
            <a:chExt cx="752871" cy="712130"/>
          </a:xfrm>
        </p:grpSpPr>
        <p:pic>
          <p:nvPicPr>
            <p:cNvPr id="7"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9" name="Google Shape;912;p8"/>
          <p:cNvGrpSpPr/>
          <p:nvPr/>
        </p:nvGrpSpPr>
        <p:grpSpPr>
          <a:xfrm>
            <a:off x="5711425" y="1318611"/>
            <a:ext cx="752871" cy="712130"/>
            <a:chOff x="1627051" y="1351168"/>
            <a:chExt cx="752871" cy="712130"/>
          </a:xfrm>
        </p:grpSpPr>
        <p:pic>
          <p:nvPicPr>
            <p:cNvPr id="10"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pic>
        <p:nvPicPr>
          <p:cNvPr id="15" name="Imagen 14">
            <a:extLst>
              <a:ext uri="{FF2B5EF4-FFF2-40B4-BE49-F238E27FC236}">
                <a16:creationId xmlns:a16="http://schemas.microsoft.com/office/drawing/2014/main" id="{85160E9A-7E99-CA35-522C-149122971F38}"/>
              </a:ext>
            </a:extLst>
          </p:cNvPr>
          <p:cNvPicPr>
            <a:picLocks noChangeAspect="1"/>
          </p:cNvPicPr>
          <p:nvPr/>
        </p:nvPicPr>
        <p:blipFill>
          <a:blip r:embed="rId5"/>
          <a:stretch>
            <a:fillRect/>
          </a:stretch>
        </p:blipFill>
        <p:spPr>
          <a:xfrm>
            <a:off x="4736342" y="3899163"/>
            <a:ext cx="4179628" cy="2520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96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300833"/>
            <a:ext cx="8220075" cy="2080495"/>
          </a:xfrm>
        </p:spPr>
        <p:txBody>
          <a:bodyPr/>
          <a:lstStyle/>
          <a:p>
            <a:pPr marL="131445" indent="0">
              <a:buNone/>
            </a:pPr>
            <a:r>
              <a:rPr lang="en-US" dirty="0"/>
              <a:t>Select E1 as hierarchy and PCM31 as Frame structure to test:</a:t>
            </a:r>
          </a:p>
          <a:p>
            <a:pPr marL="474345" indent="-342900">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a:t>Hierarchy</a:t>
            </a:r>
            <a:r>
              <a:rPr lang="en-US" dirty="0"/>
              <a:t> := </a:t>
            </a:r>
            <a:r>
              <a:rPr lang="en-US" i="1" dirty="0"/>
              <a:t>G.703/E1</a:t>
            </a:r>
            <a:r>
              <a:rPr lang="en-US" dirty="0"/>
              <a:t> </a:t>
            </a:r>
          </a:p>
          <a:p>
            <a:pPr marL="474345" indent="-342900">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err="1"/>
              <a:t>RX_Frame</a:t>
            </a:r>
            <a:r>
              <a:rPr lang="en-US" dirty="0"/>
              <a:t> &gt; </a:t>
            </a:r>
            <a:r>
              <a:rPr lang="en-US" u="sng" dirty="0"/>
              <a:t>RX Structure</a:t>
            </a:r>
            <a:r>
              <a:rPr lang="en-US" dirty="0"/>
              <a:t> := </a:t>
            </a:r>
            <a:r>
              <a:rPr lang="en-US" i="1" dirty="0"/>
              <a:t>PCM31</a:t>
            </a:r>
            <a:endParaRPr lang="en-US" dirty="0"/>
          </a:p>
        </p:txBody>
      </p:sp>
      <p:sp>
        <p:nvSpPr>
          <p:cNvPr id="3" name="Title 2"/>
          <p:cNvSpPr>
            <a:spLocks noGrp="1"/>
          </p:cNvSpPr>
          <p:nvPr>
            <p:ph type="title"/>
          </p:nvPr>
        </p:nvSpPr>
        <p:spPr/>
        <p:txBody>
          <a:bodyPr/>
          <a:lstStyle/>
          <a:p>
            <a:r>
              <a:rPr lang="en-US" dirty="0"/>
              <a:t>Select Hierarchy &amp; Frame structure</a:t>
            </a:r>
          </a:p>
        </p:txBody>
      </p:sp>
      <p:pic>
        <p:nvPicPr>
          <p:cNvPr id="4" name="Picture 3"/>
          <p:cNvPicPr>
            <a:picLocks noChangeAspect="1"/>
          </p:cNvPicPr>
          <p:nvPr/>
        </p:nvPicPr>
        <p:blipFill>
          <a:blip r:embed="rId2"/>
          <a:stretch>
            <a:fillRect/>
          </a:stretch>
        </p:blipFill>
        <p:spPr>
          <a:xfrm>
            <a:off x="195528" y="1081343"/>
            <a:ext cx="4231059"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17043" y="1095198"/>
            <a:ext cx="4216969" cy="2520000"/>
          </a:xfrm>
          <a:prstGeom prst="rect">
            <a:avLst/>
          </a:prstGeom>
          <a:ln>
            <a:noFill/>
          </a:ln>
          <a:effectLst>
            <a:outerShdw blurRad="190500" algn="tl" rotWithShape="0">
              <a:srgbClr val="000000">
                <a:alpha val="70000"/>
              </a:srgbClr>
            </a:outerShdw>
          </a:effectLst>
        </p:spPr>
      </p:pic>
      <p:grpSp>
        <p:nvGrpSpPr>
          <p:cNvPr id="7" name="Google Shape;912;p8"/>
          <p:cNvGrpSpPr/>
          <p:nvPr/>
        </p:nvGrpSpPr>
        <p:grpSpPr>
          <a:xfrm>
            <a:off x="1373182" y="1952658"/>
            <a:ext cx="752871" cy="712130"/>
            <a:chOff x="1627051" y="1351168"/>
            <a:chExt cx="752871" cy="712130"/>
          </a:xfrm>
        </p:grpSpPr>
        <p:pic>
          <p:nvPicPr>
            <p:cNvPr id="8"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0" name="Google Shape;912;p8"/>
          <p:cNvGrpSpPr/>
          <p:nvPr/>
        </p:nvGrpSpPr>
        <p:grpSpPr>
          <a:xfrm>
            <a:off x="5832906" y="2055738"/>
            <a:ext cx="752871" cy="712130"/>
            <a:chOff x="1627051" y="1351168"/>
            <a:chExt cx="752871" cy="712130"/>
          </a:xfrm>
        </p:grpSpPr>
        <p:pic>
          <p:nvPicPr>
            <p:cNvPr id="11"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3636104433"/>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796</Words>
  <Application>Microsoft Office PowerPoint</Application>
  <PresentationFormat>On-screen Show (4:3)</PresentationFormat>
  <Paragraphs>138</Paragraphs>
  <Slides>13</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SimSun</vt:lpstr>
      <vt:lpstr>Arial</vt:lpstr>
      <vt:lpstr>Arial Black</vt:lpstr>
      <vt:lpstr>Calibri</vt:lpstr>
      <vt:lpstr>Century Gothic</vt:lpstr>
      <vt:lpstr>Franklin Gothic Medium</vt:lpstr>
      <vt:lpstr>Myriad Pro Cond</vt:lpstr>
      <vt:lpstr>Noto Sans Symbols</vt:lpstr>
      <vt:lpstr>Open Sans</vt:lpstr>
      <vt:lpstr>Times New Roman</vt:lpstr>
      <vt:lpstr>Verdana</vt:lpstr>
      <vt:lpstr>Office Theme</vt:lpstr>
      <vt:lpstr>Custom Design</vt:lpstr>
      <vt:lpstr>PowerPoint Presentation</vt:lpstr>
      <vt:lpstr>Zeus &amp; xGenius</vt:lpstr>
      <vt:lpstr>Interfaces &amp; time References</vt:lpstr>
      <vt:lpstr>E1/T1: the first level in the Hieranchy</vt:lpstr>
      <vt:lpstr>The Jitter test</vt:lpstr>
      <vt:lpstr>Connecting the BNC cables to Port C</vt:lpstr>
      <vt:lpstr>Select the global operation mode</vt:lpstr>
      <vt:lpstr>Configure the test mode</vt:lpstr>
      <vt:lpstr>Select Hierarchy &amp; Frame structure</vt:lpstr>
      <vt:lpstr>Display the pulse mask</vt:lpstr>
      <vt:lpstr>Insert events</vt:lpstr>
      <vt:lpstr>Exporting Reports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Pepe Caballero</cp:lastModifiedBy>
  <cp:revision>58</cp:revision>
  <dcterms:created xsi:type="dcterms:W3CDTF">1601-01-01T00:00:00Z</dcterms:created>
  <dcterms:modified xsi:type="dcterms:W3CDTF">2024-02-19T09:01:45Z</dcterms:modified>
</cp:coreProperties>
</file>