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805" r:id="rId2"/>
  </p:sldMasterIdLst>
  <p:notesMasterIdLst>
    <p:notesMasterId r:id="rId13"/>
  </p:notesMasterIdLst>
  <p:handoutMasterIdLst>
    <p:handoutMasterId r:id="rId14"/>
  </p:handoutMasterIdLst>
  <p:sldIdLst>
    <p:sldId id="273" r:id="rId3"/>
    <p:sldId id="453" r:id="rId4"/>
    <p:sldId id="468" r:id="rId5"/>
    <p:sldId id="489" r:id="rId6"/>
    <p:sldId id="487" r:id="rId7"/>
    <p:sldId id="486" r:id="rId8"/>
    <p:sldId id="488" r:id="rId9"/>
    <p:sldId id="490" r:id="rId10"/>
    <p:sldId id="474" r:id="rId11"/>
    <p:sldId id="385" r:id="rId12"/>
  </p:sldIdLst>
  <p:sldSz cx="9144000" cy="6858000" type="screen4x3"/>
  <p:notesSz cx="6769100" cy="9906000"/>
  <p:defaultTextStyle>
    <a:defPPr>
      <a:defRPr lang="en-GB"/>
    </a:defPPr>
    <a:lvl1pPr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1pPr>
    <a:lvl2pPr marL="742950" indent="-28575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2pPr>
    <a:lvl3pPr marL="1143000" indent="-22860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3pPr>
    <a:lvl4pPr marL="1600200" indent="-22860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4pPr>
    <a:lvl5pPr marL="2057400" indent="-228600" algn="l" defTabSz="457200" rtl="0" eaLnBrk="0" fontAlgn="base" hangingPunct="0">
      <a:spcBef>
        <a:spcPct val="0"/>
      </a:spcBef>
      <a:spcAft>
        <a:spcPct val="0"/>
      </a:spcAft>
      <a:buClr>
        <a:srgbClr val="000000"/>
      </a:buClr>
      <a:buSzPct val="100000"/>
      <a:buFont typeface="Times New Roman" pitchFamily="18" charset="0"/>
      <a:defRPr sz="1200" kern="1200">
        <a:solidFill>
          <a:schemeClr val="bg1"/>
        </a:solidFill>
        <a:latin typeface="Arial" charset="0"/>
        <a:ea typeface="SimSun" pitchFamily="2" charset="-122"/>
        <a:cs typeface="+mn-cs"/>
      </a:defRPr>
    </a:lvl5pPr>
    <a:lvl6pPr marL="2286000" algn="l" defTabSz="914400" rtl="0" eaLnBrk="1" latinLnBrk="0" hangingPunct="1">
      <a:defRPr sz="1200" kern="1200">
        <a:solidFill>
          <a:schemeClr val="bg1"/>
        </a:solidFill>
        <a:latin typeface="Arial" charset="0"/>
        <a:ea typeface="SimSun" pitchFamily="2" charset="-122"/>
        <a:cs typeface="+mn-cs"/>
      </a:defRPr>
    </a:lvl6pPr>
    <a:lvl7pPr marL="2743200" algn="l" defTabSz="914400" rtl="0" eaLnBrk="1" latinLnBrk="0" hangingPunct="1">
      <a:defRPr sz="1200" kern="1200">
        <a:solidFill>
          <a:schemeClr val="bg1"/>
        </a:solidFill>
        <a:latin typeface="Arial" charset="0"/>
        <a:ea typeface="SimSun" pitchFamily="2" charset="-122"/>
        <a:cs typeface="+mn-cs"/>
      </a:defRPr>
    </a:lvl7pPr>
    <a:lvl8pPr marL="3200400" algn="l" defTabSz="914400" rtl="0" eaLnBrk="1" latinLnBrk="0" hangingPunct="1">
      <a:defRPr sz="1200" kern="1200">
        <a:solidFill>
          <a:schemeClr val="bg1"/>
        </a:solidFill>
        <a:latin typeface="Arial" charset="0"/>
        <a:ea typeface="SimSun" pitchFamily="2" charset="-122"/>
        <a:cs typeface="+mn-cs"/>
      </a:defRPr>
    </a:lvl8pPr>
    <a:lvl9pPr marL="3657600" algn="l" defTabSz="914400" rtl="0" eaLnBrk="1" latinLnBrk="0" hangingPunct="1">
      <a:defRPr sz="1200" kern="1200">
        <a:solidFill>
          <a:schemeClr val="bg1"/>
        </a:solidFill>
        <a:latin typeface="Arial" charset="0"/>
        <a:ea typeface="SimSun" pitchFamily="2" charset="-122"/>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0">
          <p15:clr>
            <a:srgbClr val="A4A3A4"/>
          </p15:clr>
        </p15:guide>
        <p15:guide id="2" pos="213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pe" initials="P" lastIdx="1" clrIdx="0">
    <p:extLst>
      <p:ext uri="{19B8F6BF-5375-455C-9EA6-DF929625EA0E}">
        <p15:presenceInfo xmlns:p15="http://schemas.microsoft.com/office/powerpoint/2012/main" userId="Pepe" providerId="None"/>
      </p:ext>
    </p:extLst>
  </p:cmAuthor>
  <p:cmAuthor id="2" name="Jose Caballero" initials="JC" lastIdx="2" clrIdx="1">
    <p:extLst>
      <p:ext uri="{19B8F6BF-5375-455C-9EA6-DF929625EA0E}">
        <p15:presenceInfo xmlns:p15="http://schemas.microsoft.com/office/powerpoint/2012/main" userId="d445ae9fa4b0f03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EE0"/>
    <a:srgbClr val="3E1FF5"/>
    <a:srgbClr val="14A444"/>
    <a:srgbClr val="422B95"/>
    <a:srgbClr val="0951BD"/>
    <a:srgbClr val="2609D3"/>
    <a:srgbClr val="4B1561"/>
    <a:srgbClr val="FF9900"/>
    <a:srgbClr val="800000"/>
    <a:srgbClr val="651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8D10F1-72DF-47ED-949E-706521DE864B}" v="9" dt="2020-02-28T13:30:37.0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autoAdjust="0"/>
    <p:restoredTop sz="95132" autoAdjust="0"/>
  </p:normalViewPr>
  <p:slideViewPr>
    <p:cSldViewPr snapToGrid="0">
      <p:cViewPr varScale="1">
        <p:scale>
          <a:sx n="101" d="100"/>
          <a:sy n="101" d="100"/>
        </p:scale>
        <p:origin x="1360" y="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3120"/>
        <p:guide pos="21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commentAuthors" Target="commentAuthors.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isco Hens" userId="dc8f5c61326881be" providerId="Windows Live" clId="Web-{748D10F1-72DF-47ED-949E-706521DE864B}"/>
    <pc:docChg chg="delSld modSld">
      <pc:chgData name="Francisco Hens" userId="dc8f5c61326881be" providerId="Windows Live" clId="Web-{748D10F1-72DF-47ED-949E-706521DE864B}" dt="2020-02-28T13:30:37.081" v="6"/>
      <pc:docMkLst>
        <pc:docMk/>
      </pc:docMkLst>
      <pc:sldChg chg="modSp">
        <pc:chgData name="Francisco Hens" userId="dc8f5c61326881be" providerId="Windows Live" clId="Web-{748D10F1-72DF-47ED-949E-706521DE864B}" dt="2020-02-28T13:30:27.612" v="5"/>
        <pc:sldMkLst>
          <pc:docMk/>
          <pc:sldMk cId="2429718254" sldId="427"/>
        </pc:sldMkLst>
        <pc:graphicFrameChg chg="mod modGraphic">
          <ac:chgData name="Francisco Hens" userId="dc8f5c61326881be" providerId="Windows Live" clId="Web-{748D10F1-72DF-47ED-949E-706521DE864B}" dt="2020-02-28T13:30:27.612" v="5"/>
          <ac:graphicFrameMkLst>
            <pc:docMk/>
            <pc:sldMk cId="2429718254" sldId="427"/>
            <ac:graphicFrameMk id="6" creationId="{00000000-0000-0000-0000-000000000000}"/>
          </ac:graphicFrameMkLst>
        </pc:graphicFrameChg>
      </pc:sldChg>
      <pc:sldChg chg="del">
        <pc:chgData name="Francisco Hens" userId="dc8f5c61326881be" providerId="Windows Live" clId="Web-{748D10F1-72DF-47ED-949E-706521DE864B}" dt="2020-02-28T13:30:37.081" v="6"/>
        <pc:sldMkLst>
          <pc:docMk/>
          <pc:sldMk cId="1056927809" sldId="43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5300"/>
          </a:xfrm>
          <a:prstGeom prst="rect">
            <a:avLst/>
          </a:prstGeom>
        </p:spPr>
        <p:txBody>
          <a:bodyPr vert="horz" lIns="91440" tIns="45720" rIns="91440" bIns="45720" rtlCol="0"/>
          <a:lstStyle>
            <a:lvl1pPr algn="l">
              <a:buFont typeface="Times New Roman" pitchFamily="16" charset="0"/>
              <a:buNone/>
              <a:defRPr sz="1200">
                <a:ea typeface="SimSun" charset="-122"/>
              </a:defRPr>
            </a:lvl1pPr>
          </a:lstStyle>
          <a:p>
            <a:pPr>
              <a:defRPr/>
            </a:pPr>
            <a:endParaRPr lang="es-ES"/>
          </a:p>
        </p:txBody>
      </p:sp>
      <p:sp>
        <p:nvSpPr>
          <p:cNvPr id="3" name="Date Placeholder 2"/>
          <p:cNvSpPr>
            <a:spLocks noGrp="1"/>
          </p:cNvSpPr>
          <p:nvPr>
            <p:ph type="dt" sz="quarter" idx="1"/>
          </p:nvPr>
        </p:nvSpPr>
        <p:spPr>
          <a:xfrm>
            <a:off x="3834257" y="0"/>
            <a:ext cx="2933277" cy="495300"/>
          </a:xfrm>
          <a:prstGeom prst="rect">
            <a:avLst/>
          </a:prstGeom>
        </p:spPr>
        <p:txBody>
          <a:bodyPr vert="horz" lIns="91440" tIns="45720" rIns="91440" bIns="45720" rtlCol="0"/>
          <a:lstStyle>
            <a:lvl1pPr algn="r">
              <a:buFont typeface="Times New Roman" pitchFamily="16" charset="0"/>
              <a:buNone/>
              <a:defRPr sz="1200">
                <a:ea typeface="SimSun" charset="-122"/>
              </a:defRPr>
            </a:lvl1pPr>
          </a:lstStyle>
          <a:p>
            <a:pPr>
              <a:defRPr/>
            </a:pPr>
            <a:fld id="{9D74CCFD-52EF-4AAA-BC55-7101C628BCDA}" type="datetimeFigureOut">
              <a:rPr lang="es-ES"/>
              <a:pPr>
                <a:defRPr/>
              </a:pPr>
              <a:t>23/10/2020</a:t>
            </a:fld>
            <a:endParaRPr lang="es-ES"/>
          </a:p>
        </p:txBody>
      </p:sp>
      <p:sp>
        <p:nvSpPr>
          <p:cNvPr id="4" name="Footer Placeholder 3"/>
          <p:cNvSpPr>
            <a:spLocks noGrp="1"/>
          </p:cNvSpPr>
          <p:nvPr>
            <p:ph type="ftr" sz="quarter" idx="2"/>
          </p:nvPr>
        </p:nvSpPr>
        <p:spPr>
          <a:xfrm>
            <a:off x="0" y="9408981"/>
            <a:ext cx="2933277" cy="495300"/>
          </a:xfrm>
          <a:prstGeom prst="rect">
            <a:avLst/>
          </a:prstGeom>
        </p:spPr>
        <p:txBody>
          <a:bodyPr vert="horz" lIns="91440" tIns="45720" rIns="91440" bIns="45720" rtlCol="0" anchor="b"/>
          <a:lstStyle>
            <a:lvl1pPr algn="l">
              <a:buFont typeface="Times New Roman" pitchFamily="16" charset="0"/>
              <a:buNone/>
              <a:defRPr sz="1200">
                <a:ea typeface="SimSun" charset="-122"/>
              </a:defRPr>
            </a:lvl1pPr>
          </a:lstStyle>
          <a:p>
            <a:pPr>
              <a:defRPr/>
            </a:pPr>
            <a:endParaRPr lang="es-ES"/>
          </a:p>
        </p:txBody>
      </p:sp>
      <p:sp>
        <p:nvSpPr>
          <p:cNvPr id="5" name="Slide Number Placeholder 4"/>
          <p:cNvSpPr>
            <a:spLocks noGrp="1"/>
          </p:cNvSpPr>
          <p:nvPr>
            <p:ph type="sldNum" sz="quarter" idx="3"/>
          </p:nvPr>
        </p:nvSpPr>
        <p:spPr>
          <a:xfrm>
            <a:off x="3834257" y="9408981"/>
            <a:ext cx="2933277" cy="495300"/>
          </a:xfrm>
          <a:prstGeom prst="rect">
            <a:avLst/>
          </a:prstGeom>
        </p:spPr>
        <p:txBody>
          <a:bodyPr vert="horz" lIns="91440" tIns="45720" rIns="91440" bIns="45720" rtlCol="0" anchor="b"/>
          <a:lstStyle>
            <a:lvl1pPr algn="r">
              <a:buFont typeface="Times New Roman" pitchFamily="16" charset="0"/>
              <a:buNone/>
              <a:defRPr sz="1200">
                <a:ea typeface="SimSun" charset="-122"/>
              </a:defRPr>
            </a:lvl1pPr>
          </a:lstStyle>
          <a:p>
            <a:pPr>
              <a:defRPr/>
            </a:pPr>
            <a:fld id="{9A390C25-E115-42E1-AA1C-2FCE176D5FAE}" type="slidenum">
              <a:rPr lang="es-ES"/>
              <a:pPr>
                <a:defRPr/>
              </a:pPr>
              <a:t>‹#›</a:t>
            </a:fld>
            <a:endParaRPr lang="es-ES"/>
          </a:p>
        </p:txBody>
      </p:sp>
    </p:spTree>
    <p:extLst>
      <p:ext uri="{BB962C8B-B14F-4D97-AF65-F5344CB8AC3E}">
        <p14:creationId xmlns:p14="http://schemas.microsoft.com/office/powerpoint/2010/main" val="128141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769100" cy="9906000"/>
          </a:xfrm>
          <a:prstGeom prst="roundRect">
            <a:avLst>
              <a:gd name="adj" fmla="val 23"/>
            </a:avLst>
          </a:prstGeom>
          <a:solidFill>
            <a:srgbClr val="FFFFFF"/>
          </a:solidFill>
          <a:ln w="9360">
            <a:noFill/>
            <a:miter lim="800000"/>
            <a:headEnd/>
            <a:tailEnd/>
          </a:ln>
          <a:effectLst/>
        </p:spPr>
        <p:txBody>
          <a:bodyPr wrap="none" anchor="ctr"/>
          <a:lstStyle/>
          <a:p>
            <a:pPr>
              <a:buFont typeface="Times New Roman" pitchFamily="16" charset="0"/>
              <a:buNone/>
              <a:defRPr/>
            </a:pPr>
            <a:endParaRPr lang="es-ES">
              <a:ea typeface="SimSun" charset="-122"/>
            </a:endParaRPr>
          </a:p>
        </p:txBody>
      </p:sp>
      <p:sp>
        <p:nvSpPr>
          <p:cNvPr id="2050" name="AutoShape 2"/>
          <p:cNvSpPr>
            <a:spLocks noChangeArrowheads="1"/>
          </p:cNvSpPr>
          <p:nvPr/>
        </p:nvSpPr>
        <p:spPr bwMode="auto">
          <a:xfrm>
            <a:off x="0" y="0"/>
            <a:ext cx="6769100" cy="9906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2051" name="AutoShape 3"/>
          <p:cNvSpPr>
            <a:spLocks noChangeArrowheads="1"/>
          </p:cNvSpPr>
          <p:nvPr/>
        </p:nvSpPr>
        <p:spPr bwMode="auto">
          <a:xfrm>
            <a:off x="0" y="0"/>
            <a:ext cx="6769100" cy="9906000"/>
          </a:xfrm>
          <a:prstGeom prst="roundRect">
            <a:avLst>
              <a:gd name="adj" fmla="val 23"/>
            </a:avLst>
          </a:prstGeom>
          <a:solidFill>
            <a:srgbClr val="FFFFFF"/>
          </a:soli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9221" name="Rectangle 4"/>
          <p:cNvSpPr>
            <a:spLocks noGrp="1" noRot="1" noChangeAspect="1" noChangeArrowheads="1"/>
          </p:cNvSpPr>
          <p:nvPr>
            <p:ph type="sldImg"/>
          </p:nvPr>
        </p:nvSpPr>
        <p:spPr bwMode="auto">
          <a:xfrm>
            <a:off x="909638" y="742950"/>
            <a:ext cx="4945062" cy="3709988"/>
          </a:xfrm>
          <a:prstGeom prst="rect">
            <a:avLst/>
          </a:prstGeom>
          <a:solidFill>
            <a:srgbClr val="FFFFFF"/>
          </a:solidFill>
          <a:ln w="9360">
            <a:solidFill>
              <a:srgbClr val="000000"/>
            </a:solidFill>
            <a:miter lim="800000"/>
            <a:headEnd/>
            <a:tailEnd/>
          </a:ln>
        </p:spPr>
      </p:sp>
      <p:sp>
        <p:nvSpPr>
          <p:cNvPr id="2053" name="Rectangle 5"/>
          <p:cNvSpPr>
            <a:spLocks noGrp="1" noChangeArrowheads="1"/>
          </p:cNvSpPr>
          <p:nvPr>
            <p:ph type="body"/>
          </p:nvPr>
        </p:nvSpPr>
        <p:spPr bwMode="auto">
          <a:xfrm>
            <a:off x="676910" y="4705350"/>
            <a:ext cx="5410580" cy="4452541"/>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s-ES" noProof="0"/>
          </a:p>
        </p:txBody>
      </p:sp>
    </p:spTree>
    <p:extLst>
      <p:ext uri="{BB962C8B-B14F-4D97-AF65-F5344CB8AC3E}">
        <p14:creationId xmlns:p14="http://schemas.microsoft.com/office/powerpoint/2010/main" val="66416345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79032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16" name="Straight Connector 15"/>
          <p:cNvCxnSpPr/>
          <p:nvPr userDrawn="1"/>
        </p:nvCxnSpPr>
        <p:spPr bwMode="auto">
          <a:xfrm>
            <a:off x="4572000" y="762000"/>
            <a:ext cx="2563" cy="198425"/>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1" name="Straight Connector 10"/>
          <p:cNvCxnSpPr/>
          <p:nvPr userDrawn="1"/>
        </p:nvCxnSpPr>
        <p:spPr bwMode="auto">
          <a:xfrm>
            <a:off x="180000" y="766775"/>
            <a:ext cx="2563" cy="198425"/>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sp>
        <p:nvSpPr>
          <p:cNvPr id="5" name="Rectangle 3"/>
          <p:cNvSpPr>
            <a:spLocks noChangeArrowheads="1"/>
          </p:cNvSpPr>
          <p:nvPr/>
        </p:nvSpPr>
        <p:spPr bwMode="auto">
          <a:xfrm>
            <a:off x="0" y="742950"/>
            <a:ext cx="9144000" cy="161925"/>
          </a:xfrm>
          <a:prstGeom prst="rect">
            <a:avLst/>
          </a:prstGeom>
          <a:gradFill rotWithShape="0">
            <a:gsLst>
              <a:gs pos="0">
                <a:srgbClr val="000000"/>
              </a:gs>
              <a:gs pos="100000">
                <a:srgbClr val="FFFFFF"/>
              </a:gs>
            </a:gsLst>
            <a:lin ang="5400000" scaled="1"/>
          </a:gra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6" name="Rectangle 6"/>
          <p:cNvSpPr>
            <a:spLocks noChangeArrowheads="1"/>
          </p:cNvSpPr>
          <p:nvPr userDrawn="1"/>
        </p:nvSpPr>
        <p:spPr bwMode="auto">
          <a:xfrm>
            <a:off x="0" y="0"/>
            <a:ext cx="9144000" cy="762000"/>
          </a:xfrm>
          <a:prstGeom prst="rect">
            <a:avLst/>
          </a:prstGeom>
          <a:solidFill>
            <a:srgbClr val="0084D1"/>
          </a:solidFill>
          <a:ln w="9525">
            <a:noFill/>
            <a:round/>
            <a:headEnd/>
            <a:tailEnd/>
          </a:ln>
          <a:effectLst/>
        </p:spPr>
        <p:txBody>
          <a:bodyPr wrap="none" anchor="ctr"/>
          <a:lstStyle/>
          <a:p>
            <a:pPr>
              <a:buFont typeface="Times New Roman" pitchFamily="16" charset="0"/>
              <a:buNone/>
              <a:defRPr/>
            </a:pPr>
            <a:endParaRPr lang="es-ES">
              <a:ea typeface="SimSun" charset="-122"/>
            </a:endParaRPr>
          </a:p>
        </p:txBody>
      </p:sp>
      <p:sp>
        <p:nvSpPr>
          <p:cNvPr id="3" name="Content Placeholder 2"/>
          <p:cNvSpPr>
            <a:spLocks noGrp="1"/>
          </p:cNvSpPr>
          <p:nvPr>
            <p:ph idx="1"/>
          </p:nvPr>
        </p:nvSpPr>
        <p:spPr>
          <a:xfrm>
            <a:off x="457200" y="1142984"/>
            <a:ext cx="8220075" cy="5238344"/>
          </a:xfrm>
        </p:spPr>
        <p:txBody>
          <a:bodyPr/>
          <a:lstStyle>
            <a:lvl1pPr>
              <a:buClr>
                <a:srgbClr val="006BFF"/>
              </a:buClr>
              <a:buSzPct val="85000"/>
              <a:buFont typeface="Wingdings" pitchFamily="2" charset="2"/>
              <a:buChar char=""/>
              <a:defRPr sz="1800"/>
            </a:lvl1pPr>
            <a:lvl2pPr>
              <a:buClr>
                <a:srgbClr val="FF0000"/>
              </a:buClr>
              <a:buSzPct val="90000"/>
              <a:buFont typeface="Wingdings" pitchFamily="2" charset="2"/>
              <a:buChar char=""/>
              <a:defRPr sz="1800"/>
            </a:lvl2pPr>
            <a:lvl3pPr>
              <a:buClr>
                <a:srgbClr val="000000"/>
              </a:buClr>
              <a:buSzPct val="90000"/>
              <a:buFont typeface="Wingdings" pitchFamily="2" charset="2"/>
              <a:buChar char=""/>
              <a:defRPr sz="1400"/>
            </a:lvl3pPr>
          </a:lstStyle>
          <a:p>
            <a:pPr lvl="0"/>
            <a:r>
              <a:rPr lang="en-US"/>
              <a:t>Click to edit Master text styles</a:t>
            </a:r>
          </a:p>
          <a:p>
            <a:pPr lvl="1"/>
            <a:r>
              <a:rPr lang="en-US"/>
              <a:t>Second level</a:t>
            </a:r>
          </a:p>
          <a:p>
            <a:pPr lvl="2"/>
            <a:r>
              <a:rPr lang="en-US"/>
              <a:t>Third level</a:t>
            </a:r>
          </a:p>
          <a:p>
            <a:pPr lvl="4"/>
            <a:endParaRPr lang="en-US"/>
          </a:p>
          <a:p>
            <a:pPr lvl="0"/>
            <a:endParaRPr lang="es-ES"/>
          </a:p>
        </p:txBody>
      </p:sp>
      <p:sp>
        <p:nvSpPr>
          <p:cNvPr id="8" name="Rectangle 8"/>
          <p:cNvSpPr>
            <a:spLocks noGrp="1" noChangeArrowheads="1"/>
          </p:cNvSpPr>
          <p:nvPr>
            <p:ph type="title" idx="4294967295"/>
          </p:nvPr>
        </p:nvSpPr>
        <p:spPr>
          <a:xfrm>
            <a:off x="0" y="0"/>
            <a:ext cx="9144000" cy="836613"/>
          </a:xfrm>
        </p:spPr>
        <p:txBody>
          <a:bodyPr rIns="129240"/>
          <a:lstStyle>
            <a:lvl1pPr>
              <a:defRPr b="0" i="0">
                <a:latin typeface="+mj-lt"/>
              </a:defRPr>
            </a:lvl1pPr>
          </a:lstStyle>
          <a:p>
            <a:r>
              <a:rPr lang="en-US"/>
              <a:t>Click to edit Master title style</a:t>
            </a:r>
          </a:p>
        </p:txBody>
      </p:sp>
      <p:sp>
        <p:nvSpPr>
          <p:cNvPr id="7" name="TextBox 6"/>
          <p:cNvSpPr txBox="1"/>
          <p:nvPr userDrawn="1"/>
        </p:nvSpPr>
        <p:spPr>
          <a:xfrm>
            <a:off x="8538359" y="275044"/>
            <a:ext cx="548884" cy="276999"/>
          </a:xfrm>
          <a:prstGeom prst="rect">
            <a:avLst/>
          </a:prstGeom>
          <a:noFill/>
        </p:spPr>
        <p:txBody>
          <a:bodyPr wrap="square" rtlCol="0">
            <a:spAutoFit/>
          </a:bodyPr>
          <a:lstStyle/>
          <a:p>
            <a:pPr algn="r"/>
            <a:fld id="{BDCD2390-82A7-49AE-A52E-14D58375305E}" type="slidenum">
              <a:rPr lang="en-US" smtClean="0"/>
              <a:pPr algn="r"/>
              <a:t>‹#›</a:t>
            </a:fld>
            <a:endParaRPr lang="en-US" dirty="0"/>
          </a:p>
        </p:txBody>
      </p:sp>
      <p:cxnSp>
        <p:nvCxnSpPr>
          <p:cNvPr id="4" name="Straight Connector 3"/>
          <p:cNvCxnSpPr/>
          <p:nvPr userDrawn="1"/>
        </p:nvCxnSpPr>
        <p:spPr bwMode="auto">
          <a:xfrm>
            <a:off x="0" y="1332000"/>
            <a:ext cx="412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0" name="Straight Connector 9"/>
          <p:cNvCxnSpPr/>
          <p:nvPr userDrawn="1"/>
        </p:nvCxnSpPr>
        <p:spPr bwMode="auto">
          <a:xfrm>
            <a:off x="0" y="1080000"/>
            <a:ext cx="539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7" name="Straight Connector 16"/>
          <p:cNvCxnSpPr/>
          <p:nvPr userDrawn="1"/>
        </p:nvCxnSpPr>
        <p:spPr bwMode="auto">
          <a:xfrm>
            <a:off x="9098393" y="1332000"/>
            <a:ext cx="412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cxnSp>
        <p:nvCxnSpPr>
          <p:cNvPr id="18" name="Straight Connector 17"/>
          <p:cNvCxnSpPr/>
          <p:nvPr userDrawn="1"/>
        </p:nvCxnSpPr>
        <p:spPr bwMode="auto">
          <a:xfrm>
            <a:off x="9098393" y="1073650"/>
            <a:ext cx="53975" cy="0"/>
          </a:xfrm>
          <a:prstGeom prst="line">
            <a:avLst/>
          </a:prstGeom>
          <a:solidFill>
            <a:srgbClr val="00B8FF"/>
          </a:solidFill>
          <a:ln w="3175" cap="flat" cmpd="sng" algn="ctr">
            <a:solidFill>
              <a:schemeClr val="accent1">
                <a:lumMod val="20000"/>
                <a:lumOff val="80000"/>
              </a:schemeClr>
            </a:solidFill>
            <a:prstDash val="solid"/>
            <a:round/>
            <a:headEnd type="none" w="med" len="med"/>
            <a:tailEnd type="none" w="med" len="med"/>
          </a:ln>
          <a:effectLst/>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M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MA"/>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M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M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A45DBCF-7684-485B-AD4F-6FB40D0347D6}" type="slidenum">
              <a:rPr lang="fr-MA" smtClean="0"/>
              <a:pPr/>
              <a:t>‹#›</a:t>
            </a:fld>
            <a:endParaRPr lang="fr-M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fr-M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MA"/>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M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M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A45DBCF-7684-485B-AD4F-6FB40D0347D6}" type="slidenum">
              <a:rPr lang="fr-MA" smtClean="0"/>
              <a:pPr/>
              <a:t>‹#›</a:t>
            </a:fld>
            <a:endParaRPr lang="fr-MA"/>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0" y="0"/>
            <a:ext cx="9134475" cy="827088"/>
          </a:xfrm>
          <a:prstGeom prst="rect">
            <a:avLst/>
          </a:prstGeom>
          <a:noFill/>
          <a:ln w="9525">
            <a:noFill/>
            <a:round/>
            <a:headEnd/>
            <a:tailEnd/>
          </a:ln>
        </p:spPr>
        <p:txBody>
          <a:bodyPr vert="horz" wrap="square" lIns="50760" tIns="50760" rIns="90000" bIns="50760" numCol="1" anchor="ctr"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052513"/>
            <a:ext cx="8220075" cy="5800725"/>
          </a:xfrm>
          <a:prstGeom prst="rect">
            <a:avLst/>
          </a:prstGeom>
          <a:noFill/>
          <a:ln w="9525">
            <a:noFill/>
            <a:round/>
            <a:headEnd/>
            <a:tailEnd/>
          </a:ln>
        </p:spPr>
        <p:txBody>
          <a:bodyPr vert="horz" wrap="square" lIns="50760" tIns="50760" rIns="90000" bIns="50760" numCol="1" anchor="t" anchorCtr="0" compatLnSpc="1">
            <a:prstTxWarp prst="textNoShape">
              <a:avLst/>
            </a:prstTxWarp>
          </a:bodyPr>
          <a:lstStyle/>
          <a:p>
            <a:pPr lvl="0"/>
            <a:r>
              <a:rPr lang="en-GB"/>
              <a:t>Click to edit the outline text format</a:t>
            </a:r>
          </a:p>
          <a:p>
            <a:pPr lvl="0"/>
            <a:r>
              <a:rPr lang="en-GB"/>
              <a:t>Dfd</a:t>
            </a:r>
          </a:p>
          <a:p>
            <a:pPr lvl="1"/>
            <a:r>
              <a:rPr lang="en-GB"/>
              <a:t>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804" r:id="rId1"/>
    <p:sldLayoutId id="2147483803" r:id="rId2"/>
  </p:sldLayoutIdLst>
  <p:hf hdr="0" ftr="0" dt="0"/>
  <p:txStyles>
    <p:titleStyle>
      <a:lvl1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2pPr>
      <a:lvl3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3pPr>
      <a:lvl4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4pPr>
      <a:lvl5pPr algn="ctr" defTabSz="457200" rtl="0" eaLnBrk="0" fontAlgn="base" hangingPunct="0">
        <a:spcBef>
          <a:spcPct val="0"/>
        </a:spcBef>
        <a:spcAft>
          <a:spcPct val="0"/>
        </a:spcAft>
        <a:buClr>
          <a:srgbClr val="000000"/>
        </a:buClr>
        <a:buSzPct val="100000"/>
        <a:buFont typeface="Times New Roman" pitchFamily="18" charset="0"/>
        <a:defRPr sz="2800">
          <a:solidFill>
            <a:srgbClr val="FFFFFF"/>
          </a:solidFill>
          <a:latin typeface="Century Gothic" charset="0"/>
          <a:ea typeface="ヒラギノ明朝 ProN W3" charset="0"/>
          <a:cs typeface="ヒラギノ明朝 ProN W3" charset="0"/>
        </a:defRPr>
      </a:lvl5pPr>
      <a:lvl6pPr marL="25146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6pPr>
      <a:lvl7pPr marL="29718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7pPr>
      <a:lvl8pPr marL="34290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8pPr>
      <a:lvl9pPr marL="3886200" indent="-228600" algn="ctr" defTabSz="457200" rtl="0" fontAlgn="base">
        <a:spcBef>
          <a:spcPct val="0"/>
        </a:spcBef>
        <a:spcAft>
          <a:spcPct val="0"/>
        </a:spcAft>
        <a:buClr>
          <a:srgbClr val="000000"/>
        </a:buClr>
        <a:buSzPct val="100000"/>
        <a:buFont typeface="Times New Roman" pitchFamily="16" charset="0"/>
        <a:defRPr sz="2800">
          <a:solidFill>
            <a:srgbClr val="FFFFFF"/>
          </a:solidFill>
          <a:latin typeface="Century Gothic" charset="0"/>
          <a:ea typeface="ヒラギノ明朝 ProN W3" charset="0"/>
          <a:cs typeface="ヒラギノ明朝 ProN W3" charset="0"/>
        </a:defRPr>
      </a:lvl9pPr>
    </p:titleStyle>
    <p:bodyStyle>
      <a:lvl1pPr marL="342900" indent="-3429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1pPr>
      <a:lvl2pPr marL="742950" indent="-285750" algn="l" defTabSz="457200" rtl="0" eaLnBrk="0" fontAlgn="base" hangingPunct="0">
        <a:spcBef>
          <a:spcPts val="500"/>
        </a:spcBef>
        <a:spcAft>
          <a:spcPct val="0"/>
        </a:spcAft>
        <a:buClr>
          <a:srgbClr val="000000"/>
        </a:buClr>
        <a:buSzPct val="100000"/>
        <a:buFont typeface="Wingdings" pitchFamily="2" charset="2"/>
        <a:buChar char="§"/>
        <a:defRPr sz="2000">
          <a:solidFill>
            <a:srgbClr val="000000"/>
          </a:solidFill>
          <a:latin typeface="+mn-lt"/>
          <a:ea typeface="+mn-ea"/>
          <a:cs typeface="+mn-cs"/>
        </a:defRPr>
      </a:lvl2pPr>
      <a:lvl3pPr marL="11430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mn-lt"/>
          <a:ea typeface="+mn-ea"/>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a:solidFill>
            <a:srgbClr val="000000"/>
          </a:solidFill>
          <a:latin typeface="Verdana" charset="0"/>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a:solidFill>
            <a:srgbClr val="000000"/>
          </a:solidFill>
          <a:latin typeface="Verdana" charset="0"/>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1"/>
          <p:cNvSpPr>
            <a:spLocks noChangeArrowheads="1"/>
          </p:cNvSpPr>
          <p:nvPr userDrawn="1"/>
        </p:nvSpPr>
        <p:spPr bwMode="auto">
          <a:xfrm rot="16200000">
            <a:off x="7753350" y="2051050"/>
            <a:ext cx="2527300" cy="241300"/>
          </a:xfrm>
          <a:prstGeom prst="rect">
            <a:avLst/>
          </a:prstGeom>
          <a:noFill/>
          <a:ln w="9525">
            <a:noFill/>
            <a:round/>
            <a:headEnd/>
            <a:tailEnd/>
          </a:ln>
        </p:spPr>
        <p:txBody>
          <a:bodyPr lIns="0" tIns="0" rIns="39240" bIns="0"/>
          <a:lstStyle/>
          <a:p>
            <a:pPr marL="38100" algn="r">
              <a:buClrTx/>
              <a:buFontTx/>
              <a:buNone/>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1000">
                <a:solidFill>
                  <a:srgbClr val="808080"/>
                </a:solidFill>
                <a:cs typeface="Arial" charset="0"/>
              </a:rPr>
              <a:t>© Albedo Telecom. All rights reserved</a:t>
            </a:r>
          </a:p>
        </p:txBody>
      </p:sp>
      <p:pic>
        <p:nvPicPr>
          <p:cNvPr id="8" name="Picture 9"/>
          <p:cNvPicPr>
            <a:picLocks noChangeAspect="1" noChangeArrowheads="1"/>
          </p:cNvPicPr>
          <p:nvPr userDrawn="1"/>
        </p:nvPicPr>
        <p:blipFill>
          <a:blip r:embed="rId6" cstate="print"/>
          <a:srcRect/>
          <a:stretch>
            <a:fillRect/>
          </a:stretch>
        </p:blipFill>
        <p:spPr bwMode="auto">
          <a:xfrm>
            <a:off x="950913" y="0"/>
            <a:ext cx="8229600" cy="6869113"/>
          </a:xfrm>
          <a:prstGeom prst="rect">
            <a:avLst/>
          </a:prstGeom>
          <a:noFill/>
          <a:ln w="9525">
            <a:noFill/>
            <a:round/>
            <a:headEnd/>
            <a:tailEnd/>
          </a:ln>
        </p:spPr>
      </p:pic>
      <p:sp>
        <p:nvSpPr>
          <p:cNvPr id="9" name="Rectangle 10"/>
          <p:cNvSpPr>
            <a:spLocks noChangeArrowheads="1"/>
          </p:cNvSpPr>
          <p:nvPr userDrawn="1"/>
        </p:nvSpPr>
        <p:spPr bwMode="auto">
          <a:xfrm rot="16200000">
            <a:off x="-866775" y="1320800"/>
            <a:ext cx="3479800" cy="698500"/>
          </a:xfrm>
          <a:prstGeom prst="rect">
            <a:avLst/>
          </a:prstGeom>
          <a:noFill/>
          <a:ln w="9525">
            <a:noFill/>
            <a:round/>
            <a:headEnd/>
            <a:tailEnd/>
          </a:ln>
        </p:spPr>
        <p:txBody>
          <a:bodyPr lIns="0" tIns="0" rIns="39240" bIns="0"/>
          <a:lstStyle/>
          <a:p>
            <a:pPr marL="38100" algn="r">
              <a:spcBef>
                <a:spcPts val="2250"/>
              </a:spcBef>
              <a:buClrTx/>
              <a:buFontTx/>
              <a:buNone/>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r>
              <a:rPr lang="en-US" sz="3600">
                <a:solidFill>
                  <a:srgbClr val="730AD2"/>
                </a:solidFill>
                <a:latin typeface="Arial Black" pitchFamily="34" charset="0"/>
              </a:rPr>
              <a:t>That’s all</a:t>
            </a:r>
          </a:p>
        </p:txBody>
      </p:sp>
      <p:pic>
        <p:nvPicPr>
          <p:cNvPr id="10" name="Picture 8" descr="Alex"/>
          <p:cNvPicPr>
            <a:picLocks noChangeAspect="1" noChangeArrowheads="1"/>
          </p:cNvPicPr>
          <p:nvPr userDrawn="1"/>
        </p:nvPicPr>
        <p:blipFill>
          <a:blip r:embed="rId7" cstate="print"/>
          <a:srcRect/>
          <a:stretch>
            <a:fillRect/>
          </a:stretch>
        </p:blipFill>
        <p:spPr bwMode="auto">
          <a:xfrm>
            <a:off x="615950" y="4003675"/>
            <a:ext cx="1427163" cy="2857500"/>
          </a:xfrm>
          <a:prstGeom prst="rect">
            <a:avLst/>
          </a:prstGeom>
          <a:ln>
            <a:noFill/>
          </a:ln>
          <a:effectLst>
            <a:outerShdw blurRad="292100" dist="139700" dir="2700000" algn="tl" rotWithShape="0">
              <a:srgbClr val="333333">
                <a:alpha val="65000"/>
              </a:srgbClr>
            </a:outerShdw>
          </a:effectLst>
        </p:spPr>
      </p:pic>
      <p:pic>
        <p:nvPicPr>
          <p:cNvPr id="11" name="Picture 17"/>
          <p:cNvPicPr>
            <a:picLocks noChangeAspect="1" noChangeArrowheads="1"/>
          </p:cNvPicPr>
          <p:nvPr userDrawn="1"/>
        </p:nvPicPr>
        <p:blipFill>
          <a:blip r:embed="rId8" cstate="print"/>
          <a:srcRect/>
          <a:stretch>
            <a:fillRect/>
          </a:stretch>
        </p:blipFill>
        <p:spPr bwMode="auto">
          <a:xfrm>
            <a:off x="7340600" y="5373688"/>
            <a:ext cx="1835150" cy="954087"/>
          </a:xfrm>
          <a:prstGeom prst="rect">
            <a:avLst/>
          </a:prstGeom>
          <a:ln>
            <a:noFill/>
          </a:ln>
          <a:effectLst>
            <a:outerShdw blurRad="292100" dist="139700" dir="2700000" algn="tl" rotWithShape="0">
              <a:srgbClr val="333333">
                <a:alpha val="65000"/>
              </a:srgbClr>
            </a:outerShdw>
          </a:effectLst>
        </p:spPr>
      </p:pic>
      <p:sp>
        <p:nvSpPr>
          <p:cNvPr id="12" name="TextBox 10"/>
          <p:cNvSpPr txBox="1">
            <a:spLocks noChangeArrowheads="1"/>
          </p:cNvSpPr>
          <p:nvPr userDrawn="1"/>
        </p:nvSpPr>
        <p:spPr bwMode="auto">
          <a:xfrm rot="16200000">
            <a:off x="1146175" y="4632325"/>
            <a:ext cx="1658938" cy="261938"/>
          </a:xfrm>
          <a:prstGeom prst="rect">
            <a:avLst/>
          </a:prstGeom>
          <a:noFill/>
          <a:ln w="9525">
            <a:noFill/>
            <a:miter lim="800000"/>
            <a:headEnd/>
            <a:tailEnd/>
          </a:ln>
        </p:spPr>
        <p:txBody>
          <a:bodyPr wrap="none">
            <a:spAutoFit/>
          </a:bodyPr>
          <a:lstStyle/>
          <a:p>
            <a:pPr>
              <a:defRPr/>
            </a:pPr>
            <a:r>
              <a:rPr lang="es-ES" sz="1100">
                <a:solidFill>
                  <a:schemeClr val="accent2">
                    <a:lumMod val="20000"/>
                    <a:lumOff val="80000"/>
                  </a:schemeClr>
                </a:solidFill>
                <a:latin typeface="Calibri" pitchFamily="34" charset="0"/>
                <a:cs typeface="Calibri" pitchFamily="34" charset="0"/>
              </a:rPr>
              <a:t>www.albedotelecom.com</a:t>
            </a:r>
          </a:p>
        </p:txBody>
      </p:sp>
    </p:spTree>
  </p:cSld>
  <p:clrMap bg1="lt1" tx1="dk1" bg2="lt2" tx2="dk2" accent1="accent1" accent2="accent2" accent3="accent3" accent4="accent4" accent5="accent5" accent6="accent6" hlink="hlink" folHlink="folHlink"/>
  <p:sldLayoutIdLst>
    <p:sldLayoutId id="2147483806" r:id="rId1"/>
    <p:sldLayoutId id="2147483814" r:id="rId2"/>
    <p:sldLayoutId id="2147483815" r:id="rId3"/>
    <p:sldLayoutId id="2147483816"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emf"/><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Line 3"/>
          <p:cNvSpPr>
            <a:spLocks noChangeShapeType="1"/>
          </p:cNvSpPr>
          <p:nvPr/>
        </p:nvSpPr>
        <p:spPr bwMode="auto">
          <a:xfrm>
            <a:off x="611188" y="1163390"/>
            <a:ext cx="8532812" cy="1587"/>
          </a:xfrm>
          <a:prstGeom prst="line">
            <a:avLst/>
          </a:prstGeom>
          <a:noFill/>
          <a:ln w="38160">
            <a:solidFill>
              <a:srgbClr val="FFFFFF"/>
            </a:solidFill>
            <a:miter lim="800000"/>
            <a:headEnd/>
            <a:tailEnd/>
          </a:ln>
        </p:spPr>
        <p:txBody>
          <a:bodyPr/>
          <a:lstStyle/>
          <a:p>
            <a:endParaRPr lang="fr-MA"/>
          </a:p>
        </p:txBody>
      </p:sp>
      <p:sp>
        <p:nvSpPr>
          <p:cNvPr id="16" name="Rectangle 6"/>
          <p:cNvSpPr>
            <a:spLocks noChangeArrowheads="1"/>
          </p:cNvSpPr>
          <p:nvPr/>
        </p:nvSpPr>
        <p:spPr bwMode="auto">
          <a:xfrm>
            <a:off x="899592" y="2998540"/>
            <a:ext cx="7992888" cy="317500"/>
          </a:xfrm>
          <a:prstGeom prst="rect">
            <a:avLst/>
          </a:prstGeom>
          <a:noFill/>
          <a:ln w="9525">
            <a:noFill/>
            <a:round/>
            <a:headEnd/>
            <a:tailEnd/>
          </a:ln>
        </p:spPr>
        <p:txBody>
          <a:bodyPr lIns="0" tIns="0" rIns="39240" bIns="0"/>
          <a:lstStyle/>
          <a:p>
            <a:pPr marL="38100" algn="r">
              <a:spcBef>
                <a:spcPts val="875"/>
              </a:spcBef>
              <a:buClrTx/>
              <a:buFontTx/>
              <a:buNone/>
              <a:tabLst>
                <a:tab pos="38100" algn="l"/>
                <a:tab pos="495300" algn="l"/>
                <a:tab pos="952500" algn="l"/>
                <a:tab pos="1409700" algn="l"/>
                <a:tab pos="1866900" algn="l"/>
                <a:tab pos="2324100" algn="l"/>
                <a:tab pos="2781300" algn="l"/>
                <a:tab pos="3238500" algn="l"/>
                <a:tab pos="3695700" algn="l"/>
                <a:tab pos="4152900" algn="l"/>
                <a:tab pos="4610100" algn="l"/>
                <a:tab pos="5067300" algn="l"/>
                <a:tab pos="5524500" algn="l"/>
                <a:tab pos="5981700" algn="l"/>
                <a:tab pos="6438900" algn="l"/>
                <a:tab pos="6896100" algn="l"/>
                <a:tab pos="7353300" algn="l"/>
                <a:tab pos="7810500" algn="l"/>
                <a:tab pos="8267700" algn="l"/>
                <a:tab pos="8724900" algn="l"/>
                <a:tab pos="9182100" algn="l"/>
              </a:tabLst>
            </a:pPr>
            <a:endParaRPr lang="en-US" sz="1350">
              <a:solidFill>
                <a:srgbClr val="808080"/>
              </a:solidFill>
              <a:latin typeface="Century Gothic" pitchFamily="34" charset="0"/>
            </a:endParaRPr>
          </a:p>
        </p:txBody>
      </p:sp>
      <p:sp>
        <p:nvSpPr>
          <p:cNvPr id="20" name="CuadroTexto 19"/>
          <p:cNvSpPr txBox="1"/>
          <p:nvPr/>
        </p:nvSpPr>
        <p:spPr>
          <a:xfrm>
            <a:off x="5019742" y="3307937"/>
            <a:ext cx="4016308" cy="1077218"/>
          </a:xfrm>
          <a:prstGeom prst="rect">
            <a:avLst/>
          </a:prstGeom>
          <a:noFill/>
        </p:spPr>
        <p:txBody>
          <a:bodyPr wrap="square" rtlCol="0">
            <a:spAutoFit/>
          </a:bodyPr>
          <a:lstStyle/>
          <a:p>
            <a:pPr algn="r"/>
            <a:r>
              <a:rPr lang="en-US" sz="3200" u="sng" dirty="0" smtClean="0">
                <a:solidFill>
                  <a:srgbClr val="1F4E79"/>
                </a:solidFill>
                <a:latin typeface="Myriad Pro Cond" panose="020B0506030403020204" pitchFamily="34" charset="0"/>
              </a:rPr>
              <a:t>How to</a:t>
            </a:r>
            <a:r>
              <a:rPr lang="en-US" sz="3200" dirty="0" smtClean="0">
                <a:solidFill>
                  <a:srgbClr val="1F4E79"/>
                </a:solidFill>
                <a:latin typeface="Myriad Pro Cond" panose="020B0506030403020204" pitchFamily="34" charset="0"/>
              </a:rPr>
              <a:t> with </a:t>
            </a:r>
            <a:r>
              <a:rPr lang="en-US" sz="3200" dirty="0" smtClean="0">
                <a:solidFill>
                  <a:srgbClr val="1F4E79"/>
                </a:solidFill>
                <a:latin typeface="Myriad Pro Cond" panose="020B0506030403020204" pitchFamily="34" charset="0"/>
              </a:rPr>
              <a:t>Zeus or xGenius</a:t>
            </a:r>
            <a:endParaRPr lang="en-US" sz="3200" dirty="0" smtClean="0">
              <a:solidFill>
                <a:srgbClr val="1F4E79"/>
              </a:solidFill>
              <a:latin typeface="Myriad Pro Cond" panose="020B0506030403020204" pitchFamily="34" charset="0"/>
            </a:endParaRPr>
          </a:p>
          <a:p>
            <a:pPr algn="r"/>
            <a:r>
              <a:rPr lang="en-US" sz="1600" dirty="0" smtClean="0">
                <a:solidFill>
                  <a:schemeClr val="bg2">
                    <a:lumMod val="60000"/>
                    <a:lumOff val="40000"/>
                  </a:schemeClr>
                </a:solidFill>
                <a:latin typeface="Myriad Pro Cond" panose="020B0506030403020204" pitchFamily="34" charset="0"/>
              </a:rPr>
              <a:t>Guide &amp; Slides corresponding to software ver. 2.3.11</a:t>
            </a:r>
            <a:br>
              <a:rPr lang="en-US" sz="1600" dirty="0" smtClean="0">
                <a:solidFill>
                  <a:schemeClr val="bg2">
                    <a:lumMod val="60000"/>
                    <a:lumOff val="40000"/>
                  </a:schemeClr>
                </a:solidFill>
                <a:latin typeface="Myriad Pro Cond" panose="020B0506030403020204" pitchFamily="34" charset="0"/>
              </a:rPr>
            </a:br>
            <a:endParaRPr lang="en-US" sz="1600" dirty="0">
              <a:solidFill>
                <a:schemeClr val="bg2">
                  <a:lumMod val="60000"/>
                  <a:lumOff val="40000"/>
                </a:schemeClr>
              </a:solidFill>
              <a:latin typeface="Myriad Pro Cond" panose="020B0506030403020204" pitchFamily="34" charset="0"/>
            </a:endParaRPr>
          </a:p>
        </p:txBody>
      </p:sp>
      <p:pic>
        <p:nvPicPr>
          <p:cNvPr id="21" name="Imagen 20"/>
          <p:cNvPicPr>
            <a:picLocks noChangeAspect="1"/>
          </p:cNvPicPr>
          <p:nvPr/>
        </p:nvPicPr>
        <p:blipFill>
          <a:blip r:embed="rId3"/>
          <a:stretch>
            <a:fillRect/>
          </a:stretch>
        </p:blipFill>
        <p:spPr>
          <a:xfrm>
            <a:off x="1115616" y="1731995"/>
            <a:ext cx="1611990" cy="1640601"/>
          </a:xfrm>
          <a:prstGeom prst="rect">
            <a:avLst/>
          </a:prstGeom>
        </p:spPr>
      </p:pic>
      <p:pic>
        <p:nvPicPr>
          <p:cNvPr id="25" name="Imagen 24"/>
          <p:cNvPicPr>
            <a:picLocks noChangeAspect="1"/>
          </p:cNvPicPr>
          <p:nvPr/>
        </p:nvPicPr>
        <p:blipFill>
          <a:blip r:embed="rId4"/>
          <a:stretch>
            <a:fillRect/>
          </a:stretch>
        </p:blipFill>
        <p:spPr>
          <a:xfrm>
            <a:off x="2705635" y="1731996"/>
            <a:ext cx="4832028" cy="1645290"/>
          </a:xfrm>
          <a:prstGeom prst="rect">
            <a:avLst/>
          </a:prstGeom>
        </p:spPr>
      </p:pic>
      <p:pic>
        <p:nvPicPr>
          <p:cNvPr id="26" name="Imagen 25"/>
          <p:cNvPicPr>
            <a:picLocks noChangeAspect="1"/>
          </p:cNvPicPr>
          <p:nvPr/>
        </p:nvPicPr>
        <p:blipFill>
          <a:blip r:embed="rId5"/>
          <a:stretch>
            <a:fillRect/>
          </a:stretch>
        </p:blipFill>
        <p:spPr>
          <a:xfrm>
            <a:off x="7537663" y="1731996"/>
            <a:ext cx="1606337" cy="1630369"/>
          </a:xfrm>
          <a:prstGeom prst="rect">
            <a:avLst/>
          </a:prstGeom>
        </p:spPr>
      </p:pic>
      <p:pic>
        <p:nvPicPr>
          <p:cNvPr id="12" name="Picture 2" descr="ALBEDO Telec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4484" y="5961096"/>
            <a:ext cx="1831180" cy="7479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3568" y="3861048"/>
            <a:ext cx="4104456" cy="25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7"/>
          <p:cNvSpPr>
            <a:spLocks noChangeArrowheads="1"/>
          </p:cNvSpPr>
          <p:nvPr/>
        </p:nvSpPr>
        <p:spPr bwMode="auto">
          <a:xfrm>
            <a:off x="570383" y="855525"/>
            <a:ext cx="8435281" cy="1015663"/>
          </a:xfrm>
          <a:prstGeom prst="rect">
            <a:avLst/>
          </a:prstGeom>
          <a:noFill/>
          <a:ln w="9525">
            <a:noFill/>
            <a:round/>
            <a:headEnd/>
            <a:tailEnd/>
          </a:ln>
        </p:spPr>
        <p:txBody>
          <a:bodyPr wrap="square" lIns="0" tIns="0" rIns="39240" bIns="0">
            <a:spAutoFit/>
          </a:bodyPr>
          <a:lstStyle/>
          <a:p>
            <a:pPr algn="r" eaLnBrk="1">
              <a:buClr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6600" b="1" dirty="0" smtClean="0">
                <a:solidFill>
                  <a:schemeClr val="tx1"/>
                </a:solidFill>
                <a:latin typeface="Myriad Pro Cond" panose="020B0506030403020204" pitchFamily="34" charset="0"/>
              </a:rPr>
              <a:t>Event </a:t>
            </a:r>
            <a:r>
              <a:rPr lang="en-US" sz="6600" b="1" dirty="0" smtClean="0">
                <a:solidFill>
                  <a:srgbClr val="FF0000"/>
                </a:solidFill>
                <a:latin typeface="Myriad Pro Cond" panose="020B0506030403020204" pitchFamily="34" charset="0"/>
              </a:rPr>
              <a:t>Logger</a:t>
            </a:r>
            <a:r>
              <a:rPr lang="en-US" sz="6600" b="1" dirty="0" smtClean="0">
                <a:solidFill>
                  <a:schemeClr val="tx1"/>
                </a:solidFill>
                <a:latin typeface="Myriad Pro Cond" panose="020B0506030403020204" pitchFamily="34" charset="0"/>
              </a:rPr>
              <a:t>  </a:t>
            </a:r>
            <a:r>
              <a:rPr lang="en-US" sz="6600" dirty="0" smtClean="0">
                <a:solidFill>
                  <a:srgbClr val="0070C0"/>
                </a:solidFill>
                <a:latin typeface="Myriad Pro Cond" panose="020B0506030403020204" pitchFamily="34" charset="0"/>
              </a:rPr>
              <a:t>Activation</a:t>
            </a:r>
            <a:endParaRPr lang="en-US" sz="4800" dirty="0">
              <a:solidFill>
                <a:srgbClr val="0070C0"/>
              </a:solidFill>
              <a:latin typeface="Myriad Pro Cond" panose="020B0506030403020204" pitchFamily="34" charset="0"/>
            </a:endParaRPr>
          </a:p>
        </p:txBody>
      </p:sp>
      <p:pic>
        <p:nvPicPr>
          <p:cNvPr id="13" name="Picture 12"/>
          <p:cNvPicPr>
            <a:picLocks noChangeAspect="1"/>
          </p:cNvPicPr>
          <p:nvPr/>
        </p:nvPicPr>
        <p:blipFill>
          <a:blip r:embed="rId8"/>
          <a:stretch>
            <a:fillRect/>
          </a:stretch>
        </p:blipFill>
        <p:spPr>
          <a:xfrm>
            <a:off x="1628126" y="4443392"/>
            <a:ext cx="2410474" cy="1390671"/>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82296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Text Box 5"/>
          <p:cNvSpPr txBox="1">
            <a:spLocks noChangeArrowheads="1"/>
          </p:cNvSpPr>
          <p:nvPr/>
        </p:nvSpPr>
        <p:spPr bwMode="auto">
          <a:xfrm rot="16200000">
            <a:off x="-1026770" y="1348581"/>
            <a:ext cx="35814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SimSun" panose="02010600030101010101" pitchFamily="2" charset="-122"/>
              </a:defRPr>
            </a:lvl9pPr>
          </a:lstStyle>
          <a:p>
            <a:pPr algn="r" eaLnBrk="1" hangingPunct="1">
              <a:spcBef>
                <a:spcPts val="2250"/>
              </a:spcBef>
              <a:buClrTx/>
              <a:buFontTx/>
              <a:buNone/>
            </a:pPr>
            <a:r>
              <a:rPr lang="ca-ES" altLang="es-ES" sz="3600">
                <a:solidFill>
                  <a:srgbClr val="0951BD"/>
                </a:solidFill>
                <a:latin typeface="Arial Black" panose="020B0A04020102020204" pitchFamily="34" charset="0"/>
              </a:rPr>
              <a:t>That’s all</a:t>
            </a:r>
          </a:p>
        </p:txBody>
      </p:sp>
      <p:pic>
        <p:nvPicPr>
          <p:cNvPr id="4" name="Picture 8" descr="Alex"/>
          <p:cNvPicPr>
            <a:picLocks noChangeAspect="1" noChangeArrowheads="1"/>
          </p:cNvPicPr>
          <p:nvPr/>
        </p:nvPicPr>
        <p:blipFill>
          <a:blip r:embed="rId3"/>
          <a:srcRect/>
          <a:stretch>
            <a:fillRect/>
          </a:stretch>
        </p:blipFill>
        <p:spPr bwMode="auto">
          <a:xfrm>
            <a:off x="479426" y="4003675"/>
            <a:ext cx="1427163" cy="2857500"/>
          </a:xfrm>
          <a:prstGeom prst="rect">
            <a:avLst/>
          </a:prstGeom>
          <a:ln>
            <a:noFill/>
          </a:ln>
          <a:effectLst>
            <a:outerShdw blurRad="292100" dist="139700" dir="2700000" algn="tl" rotWithShape="0">
              <a:srgbClr val="333333">
                <a:alpha val="65000"/>
              </a:srgbClr>
            </a:outerShdw>
          </a:effectLst>
        </p:spPr>
      </p:pic>
      <p:pic>
        <p:nvPicPr>
          <p:cNvPr id="5" name="Picture 17"/>
          <p:cNvPicPr>
            <a:picLocks noChangeAspect="1" noChangeArrowheads="1"/>
          </p:cNvPicPr>
          <p:nvPr/>
        </p:nvPicPr>
        <p:blipFill>
          <a:blip r:embed="rId4"/>
          <a:srcRect/>
          <a:stretch>
            <a:fillRect/>
          </a:stretch>
        </p:blipFill>
        <p:spPr bwMode="auto">
          <a:xfrm>
            <a:off x="7301650" y="5373688"/>
            <a:ext cx="1835150" cy="954087"/>
          </a:xfrm>
          <a:prstGeom prst="rect">
            <a:avLst/>
          </a:prstGeom>
          <a:ln>
            <a:noFill/>
          </a:ln>
          <a:effectLst>
            <a:outerShdw blurRad="292100" dist="139700" dir="2700000" algn="tl" rotWithShape="0">
              <a:srgbClr val="333333">
                <a:alpha val="65000"/>
              </a:srgbClr>
            </a:outerShdw>
          </a:effectLst>
        </p:spPr>
      </p:pic>
      <p:sp>
        <p:nvSpPr>
          <p:cNvPr id="6" name="TextBox 10"/>
          <p:cNvSpPr txBox="1">
            <a:spLocks noChangeArrowheads="1"/>
          </p:cNvSpPr>
          <p:nvPr/>
        </p:nvSpPr>
        <p:spPr bwMode="auto">
          <a:xfrm rot="16200000">
            <a:off x="861220" y="4768056"/>
            <a:ext cx="1955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ES" altLang="es-ES" sz="1100">
                <a:latin typeface="Verdana" panose="020B0604030504040204" pitchFamily="34" charset="0"/>
              </a:rPr>
              <a:t>www.albedotelecom.com</a:t>
            </a:r>
          </a:p>
        </p:txBody>
      </p:sp>
    </p:spTree>
    <p:extLst>
      <p:ext uri="{BB962C8B-B14F-4D97-AF65-F5344CB8AC3E}">
        <p14:creationId xmlns:p14="http://schemas.microsoft.com/office/powerpoint/2010/main" val="158896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9565" y="0"/>
            <a:ext cx="9124435" cy="762000"/>
          </a:xfrm>
          <a:prstGeom prst="rect">
            <a:avLst/>
          </a:prstGeom>
          <a:solidFill>
            <a:schemeClr val="accent3">
              <a:lumMod val="95000"/>
            </a:schemeClr>
          </a:solidFill>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a:ln>
                <a:noFill/>
              </a:ln>
              <a:solidFill>
                <a:schemeClr val="bg1"/>
              </a:solidFill>
              <a:effectLst/>
              <a:latin typeface="Arial" charset="0"/>
              <a:ea typeface="SimSun" charset="-122"/>
            </a:endParaRPr>
          </a:p>
        </p:txBody>
      </p:sp>
      <p:sp>
        <p:nvSpPr>
          <p:cNvPr id="2" name="Content Placeholder 1"/>
          <p:cNvSpPr>
            <a:spLocks noGrp="1"/>
          </p:cNvSpPr>
          <p:nvPr>
            <p:ph idx="1"/>
          </p:nvPr>
        </p:nvSpPr>
        <p:spPr>
          <a:xfrm>
            <a:off x="457200" y="4162096"/>
            <a:ext cx="8220075" cy="2219231"/>
          </a:xfrm>
        </p:spPr>
        <p:txBody>
          <a:bodyPr/>
          <a:lstStyle/>
          <a:p>
            <a:pPr marL="0" indent="0">
              <a:buNone/>
            </a:pPr>
            <a:r>
              <a:rPr lang="en-US" sz="2400" b="1" dirty="0" smtClean="0">
                <a:solidFill>
                  <a:schemeClr val="tx1"/>
                </a:solidFill>
                <a:ea typeface="SimSun"/>
              </a:rPr>
              <a:t>Zeus </a:t>
            </a:r>
            <a:r>
              <a:rPr lang="en-US" sz="2400" dirty="0" smtClean="0">
                <a:solidFill>
                  <a:schemeClr val="tx1"/>
                </a:solidFill>
                <a:ea typeface="SimSun"/>
              </a:rPr>
              <a:t>&amp;</a:t>
            </a:r>
            <a:r>
              <a:rPr lang="en-US" sz="2400" b="1" dirty="0" smtClean="0">
                <a:solidFill>
                  <a:schemeClr val="tx1"/>
                </a:solidFill>
                <a:ea typeface="SimSun"/>
              </a:rPr>
              <a:t> xGenius</a:t>
            </a:r>
            <a:r>
              <a:rPr lang="en-US" sz="2400" dirty="0" smtClean="0">
                <a:solidFill>
                  <a:schemeClr val="bg1">
                    <a:lumMod val="50000"/>
                  </a:schemeClr>
                </a:solidFill>
                <a:ea typeface="SimSun"/>
              </a:rPr>
              <a:t> </a:t>
            </a:r>
            <a:r>
              <a:rPr lang="en-US" dirty="0">
                <a:solidFill>
                  <a:schemeClr val="bg1">
                    <a:lumMod val="50000"/>
                  </a:schemeClr>
                </a:solidFill>
                <a:ea typeface="SimSun"/>
              </a:rPr>
              <a:t>provides deep insights to design, install, maintain, troubleshoot and engineer communications infrastructures of the Smart Grid and more particularly of the </a:t>
            </a:r>
            <a:r>
              <a:rPr lang="en-US" dirty="0">
                <a:solidFill>
                  <a:schemeClr val="tx1"/>
                </a:solidFill>
                <a:ea typeface="SimSun"/>
              </a:rPr>
              <a:t>Power Substations</a:t>
            </a:r>
            <a:r>
              <a:rPr lang="en-US" dirty="0">
                <a:solidFill>
                  <a:schemeClr val="bg1">
                    <a:lumMod val="50000"/>
                  </a:schemeClr>
                </a:solidFill>
                <a:ea typeface="SimSun"/>
              </a:rPr>
              <a:t>. The unit is able to test </a:t>
            </a:r>
            <a:r>
              <a:rPr lang="en-US" dirty="0">
                <a:solidFill>
                  <a:schemeClr val="tx1"/>
                </a:solidFill>
                <a:ea typeface="SimSun"/>
              </a:rPr>
              <a:t>Ethernet/IP, PTP, </a:t>
            </a:r>
            <a:r>
              <a:rPr lang="en-US" dirty="0" err="1">
                <a:solidFill>
                  <a:schemeClr val="tx1"/>
                </a:solidFill>
                <a:ea typeface="SimSun"/>
              </a:rPr>
              <a:t>GbE</a:t>
            </a:r>
            <a:r>
              <a:rPr lang="en-US" dirty="0">
                <a:solidFill>
                  <a:schemeClr val="tx1"/>
                </a:solidFill>
                <a:ea typeface="SimSun"/>
              </a:rPr>
              <a:t>, IRIG-B, T1/E1, G703, C37.94, GOOSE, SV and MMS </a:t>
            </a:r>
            <a:r>
              <a:rPr lang="en-US" dirty="0">
                <a:solidFill>
                  <a:schemeClr val="bg1">
                    <a:lumMod val="50000"/>
                  </a:schemeClr>
                </a:solidFill>
                <a:ea typeface="SimSun"/>
              </a:rPr>
              <a:t>protocols. One-way-delay tests, assisted by GPS, is possible at all interfaces. </a:t>
            </a:r>
            <a:endParaRPr lang="en-US" dirty="0">
              <a:solidFill>
                <a:schemeClr val="bg1">
                  <a:lumMod val="50000"/>
                </a:schemeClr>
              </a:solidFill>
            </a:endParaRPr>
          </a:p>
          <a:p>
            <a:pPr marL="0" indent="0">
              <a:buNone/>
            </a:pPr>
            <a:endParaRPr lang="en-US" b="1" dirty="0">
              <a:solidFill>
                <a:schemeClr val="bg1">
                  <a:lumMod val="50000"/>
                </a:schemeClr>
              </a:solidFill>
            </a:endParaRPr>
          </a:p>
          <a:p>
            <a:pPr marL="0" indent="0">
              <a:buNone/>
            </a:pPr>
            <a:r>
              <a:rPr lang="en-US" dirty="0">
                <a:solidFill>
                  <a:schemeClr val="bg1">
                    <a:lumMod val="50000"/>
                  </a:schemeClr>
                </a:solidFill>
              </a:rPr>
              <a:t>It also has a set of programmable filters to </a:t>
            </a:r>
            <a:r>
              <a:rPr lang="en-US" dirty="0">
                <a:solidFill>
                  <a:schemeClr val="tx1"/>
                </a:solidFill>
              </a:rPr>
              <a:t>capture live data traffic </a:t>
            </a:r>
            <a:r>
              <a:rPr lang="en-US" dirty="0">
                <a:solidFill>
                  <a:schemeClr val="bg1">
                    <a:lumMod val="50000"/>
                  </a:schemeClr>
                </a:solidFill>
              </a:rPr>
              <a:t>at wire-speed</a:t>
            </a:r>
            <a:endParaRPr lang="es-ES" dirty="0"/>
          </a:p>
        </p:txBody>
      </p:sp>
      <p:pic>
        <p:nvPicPr>
          <p:cNvPr id="4" name="Picture 8"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578612" y="1954127"/>
            <a:ext cx="2312844" cy="7469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997637"/>
            <a:ext cx="7704856" cy="301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Grp="1" noChangeArrowheads="1"/>
          </p:cNvSpPr>
          <p:nvPr>
            <p:ph type="title" idx="4294967295"/>
          </p:nvPr>
        </p:nvSpPr>
        <p:spPr>
          <a:xfrm>
            <a:off x="0" y="0"/>
            <a:ext cx="9144000" cy="762000"/>
          </a:xfrm>
        </p:spPr>
        <p:txBody>
          <a:bodyPr tIns="316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144000" algn="l"/>
              </a:tabLst>
            </a:pPr>
            <a:r>
              <a:rPr lang="en-US" altLang="en-US" sz="4800" b="1" dirty="0">
                <a:solidFill>
                  <a:schemeClr val="tx1"/>
                </a:solidFill>
                <a:latin typeface="Myriad Pro Cond" panose="020B0506030403020204" pitchFamily="34" charset="0"/>
              </a:rPr>
              <a:t>Z</a:t>
            </a:r>
            <a:r>
              <a:rPr lang="en-US" altLang="en-US" sz="4800" b="1" dirty="0" smtClean="0">
                <a:solidFill>
                  <a:srgbClr val="FF0000"/>
                </a:solidFill>
                <a:latin typeface="Myriad Pro Cond" panose="020B0506030403020204" pitchFamily="34" charset="0"/>
              </a:rPr>
              <a:t>e</a:t>
            </a:r>
            <a:r>
              <a:rPr lang="en-US" altLang="en-US" sz="4800" b="1" dirty="0" smtClean="0">
                <a:solidFill>
                  <a:schemeClr val="tx1"/>
                </a:solidFill>
                <a:latin typeface="Myriad Pro Cond" panose="020B0506030403020204" pitchFamily="34" charset="0"/>
              </a:rPr>
              <a:t>us </a:t>
            </a:r>
            <a:r>
              <a:rPr lang="en-US" altLang="en-US" sz="4800" dirty="0" smtClean="0">
                <a:solidFill>
                  <a:schemeClr val="tx1"/>
                </a:solidFill>
                <a:latin typeface="Myriad Pro Cond" panose="020B0506030403020204" pitchFamily="34" charset="0"/>
              </a:rPr>
              <a:t>&amp;</a:t>
            </a:r>
            <a:r>
              <a:rPr lang="en-US" altLang="en-US" sz="4800" b="1" dirty="0" smtClean="0">
                <a:solidFill>
                  <a:srgbClr val="FF0000"/>
                </a:solidFill>
                <a:latin typeface="Myriad Pro Cond" panose="020B0506030403020204" pitchFamily="34" charset="0"/>
              </a:rPr>
              <a:t> x</a:t>
            </a:r>
            <a:r>
              <a:rPr lang="en-US" altLang="en-US" sz="4800" b="1" dirty="0" smtClean="0">
                <a:solidFill>
                  <a:schemeClr val="tx1"/>
                </a:solidFill>
                <a:latin typeface="Myriad Pro Cond" panose="020B0506030403020204" pitchFamily="34" charset="0"/>
              </a:rPr>
              <a:t>Genius</a:t>
            </a:r>
            <a:endParaRPr lang="en-US" altLang="en-US" sz="4800" b="1" dirty="0">
              <a:solidFill>
                <a:schemeClr val="tx1"/>
              </a:solidFill>
              <a:latin typeface="Myriad Pro Cond" panose="020B0506030403020204" pitchFamily="34" charset="0"/>
            </a:endParaRPr>
          </a:p>
        </p:txBody>
      </p:sp>
    </p:spTree>
    <p:extLst>
      <p:ext uri="{BB962C8B-B14F-4D97-AF65-F5344CB8AC3E}">
        <p14:creationId xmlns:p14="http://schemas.microsoft.com/office/powerpoint/2010/main" val="3952638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0000" y="1080000"/>
            <a:ext cx="4320000" cy="2604944"/>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a:stretch>
            <a:fillRect/>
          </a:stretch>
        </p:blipFill>
        <p:spPr>
          <a:xfrm>
            <a:off x="4649567" y="1080000"/>
            <a:ext cx="4320000" cy="2594158"/>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406752" y="4067503"/>
            <a:ext cx="8655267" cy="2340181"/>
          </a:xfrm>
        </p:spPr>
        <p:txBody>
          <a:bodyPr/>
          <a:lstStyle/>
          <a:p>
            <a:pPr marL="0" indent="0">
              <a:buNone/>
            </a:pPr>
            <a:r>
              <a:rPr lang="en-US" dirty="0"/>
              <a:t>Global counts, statistics and LEDs provide information about which events and how many of them have been registered but they do not say too much about how they are distributed in time. These information is supplied at the Event Logger a graphical representation tool that permits to trace the evolution of key parameters.</a:t>
            </a:r>
            <a:endParaRPr lang="en-US" u="sng" dirty="0"/>
          </a:p>
          <a:p>
            <a:pPr marL="0" indent="0">
              <a:buNone/>
            </a:pPr>
            <a:endParaRPr lang="en-US" sz="1050" dirty="0" smtClean="0"/>
          </a:p>
          <a:p>
            <a:pPr marL="0" indent="0">
              <a:buNone/>
            </a:pPr>
            <a:r>
              <a:rPr lang="en-US" dirty="0" smtClean="0"/>
              <a:t>The first thing to </a:t>
            </a:r>
            <a:r>
              <a:rPr lang="en-US" dirty="0" err="1" smtClean="0"/>
              <a:t>to</a:t>
            </a:r>
            <a:r>
              <a:rPr lang="en-US" dirty="0" smtClean="0"/>
              <a:t> is to enable it:</a:t>
            </a:r>
          </a:p>
          <a:p>
            <a:pPr>
              <a:buFont typeface="+mj-lt"/>
              <a:buAutoNum type="arabicPeriod"/>
            </a:pPr>
            <a:r>
              <a:rPr lang="en-US" dirty="0" smtClean="0"/>
              <a:t>Go to </a:t>
            </a:r>
            <a:r>
              <a:rPr lang="en-US" u="sng" dirty="0" smtClean="0"/>
              <a:t>Home</a:t>
            </a:r>
            <a:r>
              <a:rPr lang="en-US" dirty="0" smtClean="0"/>
              <a:t> &gt; </a:t>
            </a:r>
            <a:r>
              <a:rPr lang="en-US" u="sng" dirty="0" smtClean="0"/>
              <a:t>Test</a:t>
            </a:r>
            <a:r>
              <a:rPr lang="en-US" dirty="0" smtClean="0"/>
              <a:t> &gt; </a:t>
            </a:r>
            <a:r>
              <a:rPr lang="en-US" u="sng" dirty="0" smtClean="0"/>
              <a:t>Event logger setup </a:t>
            </a:r>
            <a:endParaRPr lang="en-US" dirty="0"/>
          </a:p>
          <a:p>
            <a:pPr>
              <a:buFont typeface="+mj-lt"/>
              <a:buAutoNum type="arabicPeriod"/>
            </a:pPr>
            <a:r>
              <a:rPr lang="en-US" dirty="0" smtClean="0"/>
              <a:t>Set </a:t>
            </a:r>
            <a:r>
              <a:rPr lang="en-US" u="sng" dirty="0" smtClean="0"/>
              <a:t>Enable</a:t>
            </a:r>
            <a:r>
              <a:rPr lang="en-US" dirty="0" smtClean="0"/>
              <a:t> := </a:t>
            </a:r>
            <a:r>
              <a:rPr lang="en-US" i="1" dirty="0" smtClean="0"/>
              <a:t>Yes</a:t>
            </a:r>
            <a:endParaRPr lang="en-US" u="sng" dirty="0" smtClean="0"/>
          </a:p>
        </p:txBody>
      </p:sp>
      <p:sp>
        <p:nvSpPr>
          <p:cNvPr id="3" name="Title 2"/>
          <p:cNvSpPr>
            <a:spLocks noGrp="1"/>
          </p:cNvSpPr>
          <p:nvPr>
            <p:ph type="title" idx="4294967295"/>
          </p:nvPr>
        </p:nvSpPr>
        <p:spPr>
          <a:xfrm>
            <a:off x="0" y="0"/>
            <a:ext cx="9144000" cy="836613"/>
          </a:xfrm>
        </p:spPr>
        <p:txBody>
          <a:bodyPr/>
          <a:lstStyle/>
          <a:p>
            <a:r>
              <a:rPr lang="nl-NL" b="1" dirty="0" smtClean="0"/>
              <a:t>Event logger </a:t>
            </a:r>
            <a:r>
              <a:rPr lang="nl-NL" dirty="0" smtClean="0"/>
              <a:t>enable</a:t>
            </a:r>
            <a:endParaRPr lang="es-ES" dirty="0"/>
          </a:p>
        </p:txBody>
      </p:sp>
      <p:grpSp>
        <p:nvGrpSpPr>
          <p:cNvPr id="13" name="Group 12"/>
          <p:cNvGrpSpPr/>
          <p:nvPr/>
        </p:nvGrpSpPr>
        <p:grpSpPr>
          <a:xfrm>
            <a:off x="2546852" y="2946578"/>
            <a:ext cx="591940" cy="481707"/>
            <a:chOff x="1707517" y="1467106"/>
            <a:chExt cx="591940" cy="481707"/>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5" name="TextBox 14"/>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1</a:t>
              </a:r>
              <a:endParaRPr lang="en-US" dirty="0">
                <a:solidFill>
                  <a:srgbClr val="3E1FF5"/>
                </a:solidFill>
              </a:endParaRPr>
            </a:p>
          </p:txBody>
        </p:sp>
      </p:grpSp>
      <p:grpSp>
        <p:nvGrpSpPr>
          <p:cNvPr id="9" name="Group 8"/>
          <p:cNvGrpSpPr/>
          <p:nvPr/>
        </p:nvGrpSpPr>
        <p:grpSpPr>
          <a:xfrm>
            <a:off x="6001252" y="2387778"/>
            <a:ext cx="591940" cy="481707"/>
            <a:chOff x="1707517" y="1467106"/>
            <a:chExt cx="591940" cy="481707"/>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1" name="TextBox 10"/>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1</a:t>
              </a:r>
              <a:endParaRPr lang="en-US" dirty="0">
                <a:solidFill>
                  <a:srgbClr val="3E1FF5"/>
                </a:solidFill>
              </a:endParaRPr>
            </a:p>
          </p:txBody>
        </p:sp>
      </p:grpSp>
    </p:spTree>
    <p:extLst>
      <p:ext uri="{BB962C8B-B14F-4D97-AF65-F5344CB8AC3E}">
        <p14:creationId xmlns:p14="http://schemas.microsoft.com/office/powerpoint/2010/main" val="1389800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649567" y="1080000"/>
            <a:ext cx="4320000" cy="2594157"/>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3"/>
          <a:stretch>
            <a:fillRect/>
          </a:stretch>
        </p:blipFill>
        <p:spPr>
          <a:xfrm>
            <a:off x="180000" y="1080000"/>
            <a:ext cx="4320000" cy="2582256"/>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406752" y="3982903"/>
            <a:ext cx="8655267" cy="2424782"/>
          </a:xfrm>
        </p:spPr>
        <p:txBody>
          <a:bodyPr/>
          <a:lstStyle/>
          <a:p>
            <a:pPr marL="0" indent="0">
              <a:buNone/>
            </a:pPr>
            <a:r>
              <a:rPr lang="en-US" dirty="0"/>
              <a:t>Traceable Events are categorized in different classes. Moreover, each test port has its own traceable events. These events may be different for each test port. </a:t>
            </a:r>
            <a:endParaRPr lang="en-US" sz="1050" dirty="0" smtClean="0"/>
          </a:p>
          <a:p>
            <a:pPr>
              <a:buFont typeface="+mj-lt"/>
              <a:buAutoNum type="arabicPeriod"/>
            </a:pPr>
            <a:r>
              <a:rPr lang="en-US" dirty="0" smtClean="0"/>
              <a:t>Clear </a:t>
            </a:r>
            <a:r>
              <a:rPr lang="en-US" dirty="0"/>
              <a:t>the currently selected </a:t>
            </a:r>
            <a:r>
              <a:rPr lang="en-US" dirty="0" smtClean="0"/>
              <a:t>filters: </a:t>
            </a:r>
            <a:r>
              <a:rPr lang="en-US" u="sng" dirty="0" smtClean="0"/>
              <a:t>Clear </a:t>
            </a:r>
            <a:r>
              <a:rPr lang="en-US" u="sng" dirty="0"/>
              <a:t>all filters</a:t>
            </a:r>
            <a:r>
              <a:rPr lang="en-US" dirty="0"/>
              <a:t> </a:t>
            </a:r>
            <a:r>
              <a:rPr lang="en-US" dirty="0" smtClean="0"/>
              <a:t>:= </a:t>
            </a:r>
            <a:r>
              <a:rPr lang="en-US" i="1" dirty="0" smtClean="0"/>
              <a:t>Yes</a:t>
            </a:r>
            <a:endParaRPr lang="en-US" i="1" dirty="0"/>
          </a:p>
          <a:p>
            <a:pPr>
              <a:buFont typeface="+mj-lt"/>
              <a:buAutoNum type="arabicPeriod"/>
            </a:pPr>
            <a:r>
              <a:rPr lang="en-US" dirty="0"/>
              <a:t>Select the </a:t>
            </a:r>
            <a:r>
              <a:rPr lang="en-US" dirty="0" smtClean="0"/>
              <a:t>Port A or Port B</a:t>
            </a:r>
          </a:p>
          <a:p>
            <a:pPr>
              <a:buFont typeface="+mj-lt"/>
              <a:buAutoNum type="arabicPeriod"/>
            </a:pPr>
            <a:r>
              <a:rPr lang="en-US" dirty="0"/>
              <a:t>Choose </a:t>
            </a:r>
            <a:r>
              <a:rPr lang="en-US" dirty="0" smtClean="0"/>
              <a:t>the </a:t>
            </a:r>
            <a:r>
              <a:rPr lang="en-US" dirty="0"/>
              <a:t>events </a:t>
            </a:r>
            <a:r>
              <a:rPr lang="en-US" dirty="0" smtClean="0"/>
              <a:t>to trace: </a:t>
            </a:r>
            <a:r>
              <a:rPr lang="en-US" u="sng" dirty="0" smtClean="0"/>
              <a:t>Anomalies/defects</a:t>
            </a:r>
            <a:r>
              <a:rPr lang="en-US" dirty="0" smtClean="0"/>
              <a:t> | </a:t>
            </a:r>
            <a:r>
              <a:rPr lang="en-US" u="sng" dirty="0" smtClean="0"/>
              <a:t>Bandwidth statistics</a:t>
            </a:r>
            <a:r>
              <a:rPr lang="en-US" dirty="0" smtClean="0"/>
              <a:t> | </a:t>
            </a:r>
            <a:r>
              <a:rPr lang="en-US" u="sng" dirty="0" smtClean="0"/>
              <a:t>Frame </a:t>
            </a:r>
            <a:r>
              <a:rPr lang="en-US" u="sng" dirty="0"/>
              <a:t>layer </a:t>
            </a:r>
            <a:r>
              <a:rPr lang="en-US" u="sng" dirty="0" smtClean="0"/>
              <a:t>statistics</a:t>
            </a:r>
            <a:r>
              <a:rPr lang="en-US" dirty="0" smtClean="0"/>
              <a:t> | </a:t>
            </a:r>
            <a:r>
              <a:rPr lang="en-US" u="sng" dirty="0" smtClean="0"/>
              <a:t>SLA statistics</a:t>
            </a:r>
            <a:r>
              <a:rPr lang="en-US" dirty="0"/>
              <a:t> | </a:t>
            </a:r>
            <a:r>
              <a:rPr lang="en-US" u="sng" dirty="0" smtClean="0"/>
              <a:t>BERT</a:t>
            </a:r>
            <a:r>
              <a:rPr lang="en-US" dirty="0"/>
              <a:t> | </a:t>
            </a:r>
            <a:r>
              <a:rPr lang="en-US" u="sng" dirty="0" smtClean="0"/>
              <a:t>PTP</a:t>
            </a:r>
            <a:r>
              <a:rPr lang="en-US" dirty="0"/>
              <a:t> | </a:t>
            </a:r>
            <a:r>
              <a:rPr lang="en-US" u="sng" dirty="0" smtClean="0"/>
              <a:t>NTP</a:t>
            </a:r>
            <a:r>
              <a:rPr lang="en-US" dirty="0"/>
              <a:t> | </a:t>
            </a:r>
            <a:r>
              <a:rPr lang="en-US" u="sng" dirty="0" smtClean="0"/>
              <a:t>Synchronization</a:t>
            </a:r>
          </a:p>
          <a:p>
            <a:pPr>
              <a:buFont typeface="+mj-lt"/>
              <a:buAutoNum type="arabicPeriod"/>
            </a:pPr>
            <a:r>
              <a:rPr lang="en-US" dirty="0" smtClean="0"/>
              <a:t>Press Run </a:t>
            </a:r>
            <a:r>
              <a:rPr lang="en-US" dirty="0"/>
              <a:t>t</a:t>
            </a:r>
            <a:r>
              <a:rPr lang="en-US" dirty="0" smtClean="0"/>
              <a:t>o begin the generation of a trace file</a:t>
            </a:r>
            <a:endParaRPr lang="en-US" u="sng" dirty="0" smtClean="0"/>
          </a:p>
        </p:txBody>
      </p:sp>
      <p:sp>
        <p:nvSpPr>
          <p:cNvPr id="3" name="Title 2"/>
          <p:cNvSpPr>
            <a:spLocks noGrp="1"/>
          </p:cNvSpPr>
          <p:nvPr>
            <p:ph type="title" idx="4294967295"/>
          </p:nvPr>
        </p:nvSpPr>
        <p:spPr>
          <a:xfrm>
            <a:off x="0" y="0"/>
            <a:ext cx="9144000" cy="836613"/>
          </a:xfrm>
        </p:spPr>
        <p:txBody>
          <a:bodyPr/>
          <a:lstStyle/>
          <a:p>
            <a:r>
              <a:rPr lang="nl-NL" b="1" dirty="0" smtClean="0"/>
              <a:t>Configuring </a:t>
            </a:r>
            <a:r>
              <a:rPr lang="nl-NL" dirty="0"/>
              <a:t>the Event Logger</a:t>
            </a:r>
            <a:endParaRPr lang="es-ES" dirty="0"/>
          </a:p>
        </p:txBody>
      </p:sp>
      <p:grpSp>
        <p:nvGrpSpPr>
          <p:cNvPr id="13" name="Group 12"/>
          <p:cNvGrpSpPr/>
          <p:nvPr/>
        </p:nvGrpSpPr>
        <p:grpSpPr>
          <a:xfrm>
            <a:off x="1493257" y="2110779"/>
            <a:ext cx="591940" cy="481707"/>
            <a:chOff x="1707517" y="1467106"/>
            <a:chExt cx="591940" cy="481707"/>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5" name="TextBox 14"/>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1</a:t>
              </a:r>
              <a:endParaRPr lang="en-US" dirty="0">
                <a:solidFill>
                  <a:srgbClr val="3E1FF5"/>
                </a:solidFill>
              </a:endParaRPr>
            </a:p>
          </p:txBody>
        </p:sp>
      </p:grpSp>
      <p:grpSp>
        <p:nvGrpSpPr>
          <p:cNvPr id="9" name="Group 8"/>
          <p:cNvGrpSpPr/>
          <p:nvPr/>
        </p:nvGrpSpPr>
        <p:grpSpPr>
          <a:xfrm>
            <a:off x="6001252" y="2387778"/>
            <a:ext cx="591940" cy="481707"/>
            <a:chOff x="1707517" y="1467106"/>
            <a:chExt cx="591940" cy="481707"/>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1" name="TextBox 10"/>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3</a:t>
              </a:r>
              <a:endParaRPr lang="en-US" dirty="0">
                <a:solidFill>
                  <a:srgbClr val="3E1FF5"/>
                </a:solidFill>
              </a:endParaRPr>
            </a:p>
          </p:txBody>
        </p:sp>
      </p:grpSp>
      <p:grpSp>
        <p:nvGrpSpPr>
          <p:cNvPr id="16" name="Group 15"/>
          <p:cNvGrpSpPr/>
          <p:nvPr/>
        </p:nvGrpSpPr>
        <p:grpSpPr>
          <a:xfrm>
            <a:off x="1413396" y="1478386"/>
            <a:ext cx="591940" cy="481707"/>
            <a:chOff x="1707517" y="1467106"/>
            <a:chExt cx="591940" cy="481707"/>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8" name="TextBox 17"/>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2</a:t>
              </a:r>
              <a:endParaRPr lang="en-US" dirty="0">
                <a:solidFill>
                  <a:srgbClr val="3E1FF5"/>
                </a:solidFill>
              </a:endParaRPr>
            </a:p>
          </p:txBody>
        </p:sp>
      </p:grpSp>
      <p:grpSp>
        <p:nvGrpSpPr>
          <p:cNvPr id="19" name="Group 18"/>
          <p:cNvGrpSpPr/>
          <p:nvPr/>
        </p:nvGrpSpPr>
        <p:grpSpPr>
          <a:xfrm>
            <a:off x="4438415" y="3305073"/>
            <a:ext cx="591940" cy="481707"/>
            <a:chOff x="1707517" y="1467106"/>
            <a:chExt cx="591940" cy="481707"/>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1" name="TextBox 20"/>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4</a:t>
              </a:r>
              <a:endParaRPr lang="en-US" dirty="0">
                <a:solidFill>
                  <a:srgbClr val="3E1FF5"/>
                </a:solidFill>
              </a:endParaRPr>
            </a:p>
          </p:txBody>
        </p:sp>
      </p:grpSp>
    </p:spTree>
    <p:extLst>
      <p:ext uri="{BB962C8B-B14F-4D97-AF65-F5344CB8AC3E}">
        <p14:creationId xmlns:p14="http://schemas.microsoft.com/office/powerpoint/2010/main" val="3931140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3053" y="1077119"/>
            <a:ext cx="4320000" cy="2600651"/>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406752" y="4006850"/>
            <a:ext cx="8472389" cy="2596204"/>
          </a:xfrm>
        </p:spPr>
        <p:txBody>
          <a:bodyPr/>
          <a:lstStyle/>
          <a:p>
            <a:pPr marL="0" indent="0">
              <a:buNone/>
            </a:pPr>
            <a:r>
              <a:rPr lang="en-US" dirty="0"/>
              <a:t>With the Event Logger you can select one or various events and trace them so that all changes along with the time and date these changes are registered are recorded with a 1 second resolution. The event logger provides representations and zoom levels to enable event analysis at different time scales</a:t>
            </a:r>
            <a:r>
              <a:rPr lang="en-US" dirty="0" smtClean="0"/>
              <a:t>:</a:t>
            </a:r>
          </a:p>
          <a:p>
            <a:pPr>
              <a:buFont typeface="+mj-lt"/>
              <a:buAutoNum type="arabicPeriod"/>
            </a:pPr>
            <a:r>
              <a:rPr lang="en-US" dirty="0" smtClean="0"/>
              <a:t>Go </a:t>
            </a:r>
            <a:r>
              <a:rPr lang="en-US" dirty="0"/>
              <a:t>to </a:t>
            </a:r>
            <a:r>
              <a:rPr lang="en-US" u="sng" dirty="0"/>
              <a:t>Results</a:t>
            </a:r>
            <a:r>
              <a:rPr lang="en-US" dirty="0"/>
              <a:t> &gt; </a:t>
            </a:r>
            <a:r>
              <a:rPr lang="en-US" u="sng" dirty="0" smtClean="0"/>
              <a:t>Event logger</a:t>
            </a:r>
          </a:p>
          <a:p>
            <a:pPr>
              <a:buFont typeface="+mj-lt"/>
              <a:buAutoNum type="arabicPeriod"/>
            </a:pPr>
            <a:r>
              <a:rPr lang="en-US" dirty="0"/>
              <a:t>To select a saved trace double click at </a:t>
            </a:r>
            <a:r>
              <a:rPr lang="en-US" u="sng" dirty="0"/>
              <a:t>(…)</a:t>
            </a:r>
            <a:r>
              <a:rPr lang="en-US" dirty="0"/>
              <a:t>  to display the folder of traces</a:t>
            </a:r>
          </a:p>
          <a:p>
            <a:pPr>
              <a:buFont typeface="+mj-lt"/>
              <a:buAutoNum type="arabicPeriod"/>
            </a:pPr>
            <a:r>
              <a:rPr lang="en-US" dirty="0"/>
              <a:t>Select </a:t>
            </a:r>
            <a:r>
              <a:rPr lang="en-US" dirty="0" smtClean="0"/>
              <a:t>and </a:t>
            </a:r>
            <a:r>
              <a:rPr lang="en-US" u="sng" dirty="0"/>
              <a:t>Open</a:t>
            </a:r>
            <a:r>
              <a:rPr lang="en-US" dirty="0" smtClean="0"/>
              <a:t> one of the files </a:t>
            </a:r>
            <a:endParaRPr lang="en-US" dirty="0"/>
          </a:p>
          <a:p>
            <a:pPr marL="0" indent="0">
              <a:buNone/>
            </a:pPr>
            <a:endParaRPr lang="en-US" u="sng" dirty="0" smtClean="0"/>
          </a:p>
        </p:txBody>
      </p:sp>
      <p:sp>
        <p:nvSpPr>
          <p:cNvPr id="3" name="Title 2"/>
          <p:cNvSpPr>
            <a:spLocks noGrp="1"/>
          </p:cNvSpPr>
          <p:nvPr>
            <p:ph type="title" idx="4294967295"/>
          </p:nvPr>
        </p:nvSpPr>
        <p:spPr>
          <a:xfrm>
            <a:off x="0" y="0"/>
            <a:ext cx="9144000" cy="836613"/>
          </a:xfrm>
        </p:spPr>
        <p:txBody>
          <a:bodyPr/>
          <a:lstStyle/>
          <a:p>
            <a:r>
              <a:rPr lang="en-US" b="1" dirty="0" smtClean="0"/>
              <a:t>Display </a:t>
            </a:r>
            <a:r>
              <a:rPr lang="en-US" dirty="0" smtClean="0"/>
              <a:t>the logs</a:t>
            </a:r>
            <a:endParaRPr lang="es-ES" dirty="0"/>
          </a:p>
        </p:txBody>
      </p:sp>
      <p:grpSp>
        <p:nvGrpSpPr>
          <p:cNvPr id="13" name="Group 12"/>
          <p:cNvGrpSpPr/>
          <p:nvPr/>
        </p:nvGrpSpPr>
        <p:grpSpPr>
          <a:xfrm>
            <a:off x="2654774" y="1536352"/>
            <a:ext cx="591940" cy="481707"/>
            <a:chOff x="1707517" y="1467106"/>
            <a:chExt cx="591940" cy="481707"/>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5" name="TextBox 14"/>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1</a:t>
              </a:r>
              <a:endParaRPr lang="en-US" dirty="0">
                <a:solidFill>
                  <a:srgbClr val="3E1FF5"/>
                </a:solidFill>
              </a:endParaRPr>
            </a:p>
          </p:txBody>
        </p:sp>
      </p:grpSp>
      <p:cxnSp>
        <p:nvCxnSpPr>
          <p:cNvPr id="63" name="Straight Connector 62"/>
          <p:cNvCxnSpPr/>
          <p:nvPr/>
        </p:nvCxnSpPr>
        <p:spPr bwMode="auto">
          <a:xfrm flipH="1">
            <a:off x="8307916" y="1232807"/>
            <a:ext cx="92286" cy="972852"/>
          </a:xfrm>
          <a:prstGeom prst="line">
            <a:avLst/>
          </a:prstGeom>
          <a:solidFill>
            <a:srgbClr val="00B8FF"/>
          </a:solidFill>
          <a:ln w="28575" cap="flat" cmpd="sng" algn="ctr">
            <a:solidFill>
              <a:schemeClr val="bg1"/>
            </a:solidFill>
            <a:prstDash val="sysDot"/>
            <a:round/>
            <a:headEnd type="none" w="med" len="med"/>
            <a:tailEnd type="triangle" w="med" len="med"/>
          </a:ln>
          <a:effectLst/>
        </p:spPr>
      </p:cxnSp>
      <p:pic>
        <p:nvPicPr>
          <p:cNvPr id="34" name="Picture 33"/>
          <p:cNvPicPr>
            <a:picLocks noChangeAspect="1"/>
          </p:cNvPicPr>
          <p:nvPr/>
        </p:nvPicPr>
        <p:blipFill>
          <a:blip r:embed="rId4"/>
          <a:stretch>
            <a:fillRect/>
          </a:stretch>
        </p:blipFill>
        <p:spPr>
          <a:xfrm>
            <a:off x="4681097" y="1083432"/>
            <a:ext cx="4320000" cy="2594158"/>
          </a:xfrm>
          <a:prstGeom prst="rect">
            <a:avLst/>
          </a:prstGeom>
          <a:ln>
            <a:noFill/>
          </a:ln>
          <a:effectLst>
            <a:outerShdw blurRad="190500" algn="tl" rotWithShape="0">
              <a:srgbClr val="000000">
                <a:alpha val="70000"/>
              </a:srgbClr>
            </a:outerShdw>
          </a:effectLst>
        </p:spPr>
      </p:pic>
      <p:grpSp>
        <p:nvGrpSpPr>
          <p:cNvPr id="35" name="Group 34"/>
          <p:cNvGrpSpPr/>
          <p:nvPr/>
        </p:nvGrpSpPr>
        <p:grpSpPr>
          <a:xfrm>
            <a:off x="8130542" y="1290027"/>
            <a:ext cx="591940" cy="481707"/>
            <a:chOff x="1707517" y="1467106"/>
            <a:chExt cx="591940" cy="481707"/>
          </a:xfrm>
        </p:grpSpPr>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40" name="TextBox 39"/>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2</a:t>
              </a:r>
              <a:endParaRPr lang="en-US" dirty="0">
                <a:solidFill>
                  <a:srgbClr val="3E1FF5"/>
                </a:solidFill>
              </a:endParaRPr>
            </a:p>
          </p:txBody>
        </p:sp>
      </p:grpSp>
      <p:grpSp>
        <p:nvGrpSpPr>
          <p:cNvPr id="44" name="Group 43"/>
          <p:cNvGrpSpPr/>
          <p:nvPr/>
        </p:nvGrpSpPr>
        <p:grpSpPr>
          <a:xfrm>
            <a:off x="6854557" y="3440716"/>
            <a:ext cx="591940" cy="481707"/>
            <a:chOff x="1707517" y="1467106"/>
            <a:chExt cx="591940" cy="481707"/>
          </a:xfrm>
        </p:grpSpPr>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46" name="TextBox 45"/>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3</a:t>
              </a:r>
              <a:endParaRPr lang="en-US" dirty="0">
                <a:solidFill>
                  <a:srgbClr val="3E1FF5"/>
                </a:solidFill>
              </a:endParaRPr>
            </a:p>
          </p:txBody>
        </p:sp>
      </p:grpSp>
      <p:grpSp>
        <p:nvGrpSpPr>
          <p:cNvPr id="47" name="Group 46"/>
          <p:cNvGrpSpPr/>
          <p:nvPr/>
        </p:nvGrpSpPr>
        <p:grpSpPr>
          <a:xfrm>
            <a:off x="5999715" y="1633234"/>
            <a:ext cx="591940" cy="481707"/>
            <a:chOff x="1707517" y="1467106"/>
            <a:chExt cx="591940" cy="481707"/>
          </a:xfrm>
        </p:grpSpPr>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49" name="TextBox 48"/>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3</a:t>
              </a:r>
              <a:endParaRPr lang="en-US" dirty="0">
                <a:solidFill>
                  <a:srgbClr val="3E1FF5"/>
                </a:solidFill>
              </a:endParaRPr>
            </a:p>
          </p:txBody>
        </p:sp>
      </p:grpSp>
    </p:spTree>
    <p:extLst>
      <p:ext uri="{BB962C8B-B14F-4D97-AF65-F5344CB8AC3E}">
        <p14:creationId xmlns:p14="http://schemas.microsoft.com/office/powerpoint/2010/main" val="3331766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675582" y="1328264"/>
            <a:ext cx="4320000" cy="2610637"/>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406752" y="4306918"/>
            <a:ext cx="8472389" cy="2476468"/>
          </a:xfrm>
        </p:spPr>
        <p:txBody>
          <a:bodyPr/>
          <a:lstStyle/>
          <a:p>
            <a:pPr marL="0" indent="0">
              <a:buNone/>
            </a:pPr>
            <a:r>
              <a:rPr lang="en-US" dirty="0" smtClean="0"/>
              <a:t>You can display the trace of the evolution of the previously selected parameters:</a:t>
            </a:r>
            <a:endParaRPr lang="en-US" dirty="0"/>
          </a:p>
          <a:p>
            <a:pPr>
              <a:buFont typeface="+mj-lt"/>
              <a:buAutoNum type="arabicPeriod"/>
            </a:pPr>
            <a:r>
              <a:rPr lang="en-US" dirty="0" smtClean="0"/>
              <a:t>View and analyze the details of the histogram</a:t>
            </a:r>
          </a:p>
          <a:p>
            <a:pPr>
              <a:buFont typeface="+mj-lt"/>
              <a:buAutoNum type="arabicPeriod"/>
            </a:pPr>
            <a:r>
              <a:rPr lang="en-US" dirty="0" smtClean="0"/>
              <a:t>Set </a:t>
            </a:r>
            <a:r>
              <a:rPr lang="en-US" dirty="0"/>
              <a:t>the </a:t>
            </a:r>
            <a:r>
              <a:rPr lang="en-US" dirty="0" smtClean="0"/>
              <a:t>scale at your preferred </a:t>
            </a:r>
            <a:r>
              <a:rPr lang="en-US" dirty="0"/>
              <a:t>zoom </a:t>
            </a:r>
            <a:r>
              <a:rPr lang="en-US" dirty="0" smtClean="0"/>
              <a:t>level</a:t>
            </a:r>
          </a:p>
          <a:p>
            <a:pPr>
              <a:buFont typeface="+mj-lt"/>
              <a:buAutoNum type="arabicPeriod"/>
            </a:pPr>
            <a:r>
              <a:rPr lang="en-US" dirty="0" smtClean="0"/>
              <a:t>Selected one event </a:t>
            </a:r>
            <a:r>
              <a:rPr lang="en-US" dirty="0"/>
              <a:t>to </a:t>
            </a:r>
            <a:r>
              <a:rPr lang="en-US" dirty="0" smtClean="0"/>
              <a:t>display a more detailed diagram</a:t>
            </a:r>
          </a:p>
          <a:p>
            <a:pPr>
              <a:buFont typeface="+mj-lt"/>
              <a:buAutoNum type="arabicPeriod"/>
            </a:pPr>
            <a:r>
              <a:rPr lang="en-US" dirty="0" smtClean="0"/>
              <a:t>Click on the screen to know the exact value at one specific time</a:t>
            </a:r>
            <a:endParaRPr lang="en-US" dirty="0"/>
          </a:p>
        </p:txBody>
      </p:sp>
      <p:sp>
        <p:nvSpPr>
          <p:cNvPr id="3" name="Title 2"/>
          <p:cNvSpPr>
            <a:spLocks noGrp="1"/>
          </p:cNvSpPr>
          <p:nvPr>
            <p:ph type="title" idx="4294967295"/>
          </p:nvPr>
        </p:nvSpPr>
        <p:spPr>
          <a:xfrm>
            <a:off x="0" y="0"/>
            <a:ext cx="9144000" cy="836613"/>
          </a:xfrm>
        </p:spPr>
        <p:txBody>
          <a:bodyPr/>
          <a:lstStyle/>
          <a:p>
            <a:r>
              <a:rPr lang="nl-NL" b="1" dirty="0" smtClean="0"/>
              <a:t>Event logger </a:t>
            </a:r>
            <a:r>
              <a:rPr lang="nl-NL" dirty="0" smtClean="0"/>
              <a:t>results</a:t>
            </a:r>
            <a:endParaRPr lang="es-ES" dirty="0"/>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2137" y="913964"/>
            <a:ext cx="661687" cy="442646"/>
          </a:xfrm>
          <a:prstGeom prst="rect">
            <a:avLst/>
          </a:prstGeom>
        </p:spPr>
      </p:pic>
      <p:sp>
        <p:nvSpPr>
          <p:cNvPr id="30" name="TextBox 29"/>
          <p:cNvSpPr txBox="1"/>
          <p:nvPr/>
        </p:nvSpPr>
        <p:spPr>
          <a:xfrm>
            <a:off x="7000750" y="770140"/>
            <a:ext cx="269626" cy="276999"/>
          </a:xfrm>
          <a:prstGeom prst="rect">
            <a:avLst/>
          </a:prstGeom>
          <a:noFill/>
        </p:spPr>
        <p:txBody>
          <a:bodyPr wrap="none" rtlCol="0">
            <a:spAutoFit/>
          </a:bodyPr>
          <a:lstStyle/>
          <a:p>
            <a:r>
              <a:rPr lang="en-US" dirty="0" smtClean="0">
                <a:solidFill>
                  <a:srgbClr val="3E1FF5"/>
                </a:solidFill>
              </a:rPr>
              <a:t>4</a:t>
            </a:r>
          </a:p>
        </p:txBody>
      </p:sp>
      <p:grpSp>
        <p:nvGrpSpPr>
          <p:cNvPr id="25" name="Group 24"/>
          <p:cNvGrpSpPr/>
          <p:nvPr/>
        </p:nvGrpSpPr>
        <p:grpSpPr>
          <a:xfrm>
            <a:off x="5613215" y="2556607"/>
            <a:ext cx="591940" cy="481707"/>
            <a:chOff x="1707517" y="1467106"/>
            <a:chExt cx="591940" cy="481707"/>
          </a:xfrm>
        </p:grpSpPr>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7" name="TextBox 26"/>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4</a:t>
              </a:r>
              <a:endParaRPr lang="en-US" dirty="0">
                <a:solidFill>
                  <a:srgbClr val="3E1FF5"/>
                </a:solidFill>
              </a:endParaRPr>
            </a:p>
          </p:txBody>
        </p:sp>
      </p:grpSp>
      <p:grpSp>
        <p:nvGrpSpPr>
          <p:cNvPr id="39" name="Group 38"/>
          <p:cNvGrpSpPr/>
          <p:nvPr/>
        </p:nvGrpSpPr>
        <p:grpSpPr>
          <a:xfrm>
            <a:off x="8104231" y="1683169"/>
            <a:ext cx="591940" cy="481707"/>
            <a:chOff x="1707517" y="1467106"/>
            <a:chExt cx="591940" cy="481707"/>
          </a:xfrm>
        </p:grpSpPr>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41" name="TextBox 40"/>
            <p:cNvSpPr txBox="1"/>
            <p:nvPr/>
          </p:nvSpPr>
          <p:spPr>
            <a:xfrm>
              <a:off x="1776618" y="1671814"/>
              <a:ext cx="312906" cy="276999"/>
            </a:xfrm>
            <a:prstGeom prst="rect">
              <a:avLst/>
            </a:prstGeom>
            <a:noFill/>
          </p:spPr>
          <p:txBody>
            <a:bodyPr wrap="none" rtlCol="0">
              <a:spAutoFit/>
            </a:bodyPr>
            <a:lstStyle/>
            <a:p>
              <a:r>
                <a:rPr lang="en-US" dirty="0" smtClean="0">
                  <a:solidFill>
                    <a:srgbClr val="3E1FF5"/>
                  </a:solidFill>
                </a:rPr>
                <a:t>6 </a:t>
              </a:r>
              <a:endParaRPr lang="en-US" dirty="0">
                <a:solidFill>
                  <a:srgbClr val="3E1FF5"/>
                </a:solidFill>
              </a:endParaRPr>
            </a:p>
          </p:txBody>
        </p:sp>
      </p:grpSp>
      <p:pic>
        <p:nvPicPr>
          <p:cNvPr id="21" name="Picture 20"/>
          <p:cNvPicPr>
            <a:picLocks noChangeAspect="1"/>
          </p:cNvPicPr>
          <p:nvPr/>
        </p:nvPicPr>
        <p:blipFill>
          <a:blip r:embed="rId5"/>
          <a:stretch>
            <a:fillRect/>
          </a:stretch>
        </p:blipFill>
        <p:spPr>
          <a:xfrm>
            <a:off x="193786" y="1332000"/>
            <a:ext cx="4320000" cy="2575800"/>
          </a:xfrm>
          <a:prstGeom prst="rect">
            <a:avLst/>
          </a:prstGeom>
          <a:ln>
            <a:noFill/>
          </a:ln>
          <a:effectLst>
            <a:outerShdw blurRad="190500" algn="tl" rotWithShape="0">
              <a:srgbClr val="000000">
                <a:alpha val="70000"/>
              </a:srgbClr>
            </a:outerShdw>
          </a:effectLst>
        </p:spPr>
      </p:pic>
      <p:grpSp>
        <p:nvGrpSpPr>
          <p:cNvPr id="45" name="Group 44"/>
          <p:cNvGrpSpPr/>
          <p:nvPr/>
        </p:nvGrpSpPr>
        <p:grpSpPr>
          <a:xfrm>
            <a:off x="815767" y="3712700"/>
            <a:ext cx="591940" cy="481707"/>
            <a:chOff x="1707517" y="1467106"/>
            <a:chExt cx="591940" cy="481707"/>
          </a:xfrm>
        </p:grpSpPr>
        <p:pic>
          <p:nvPicPr>
            <p:cNvPr id="46" name="Picture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47" name="TextBox 46"/>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48" name="Group 47"/>
          <p:cNvGrpSpPr/>
          <p:nvPr/>
        </p:nvGrpSpPr>
        <p:grpSpPr>
          <a:xfrm>
            <a:off x="1685843" y="3678775"/>
            <a:ext cx="591940" cy="481707"/>
            <a:chOff x="1707517" y="1467106"/>
            <a:chExt cx="591940" cy="481707"/>
          </a:xfrm>
        </p:grpSpPr>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50" name="TextBox 49"/>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51" name="Group 50"/>
          <p:cNvGrpSpPr/>
          <p:nvPr/>
        </p:nvGrpSpPr>
        <p:grpSpPr>
          <a:xfrm>
            <a:off x="2585739" y="3712700"/>
            <a:ext cx="591940" cy="481707"/>
            <a:chOff x="1707517" y="1467106"/>
            <a:chExt cx="591940" cy="481707"/>
          </a:xfrm>
        </p:grpSpPr>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53" name="TextBox 52"/>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31" name="Group 30"/>
          <p:cNvGrpSpPr/>
          <p:nvPr/>
        </p:nvGrpSpPr>
        <p:grpSpPr>
          <a:xfrm>
            <a:off x="1965792" y="750954"/>
            <a:ext cx="661687" cy="599170"/>
            <a:chOff x="2428577" y="858424"/>
            <a:chExt cx="661687" cy="599170"/>
          </a:xfrm>
        </p:grpSpPr>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8577" y="1014948"/>
              <a:ext cx="661687" cy="442646"/>
            </a:xfrm>
            <a:prstGeom prst="rect">
              <a:avLst/>
            </a:prstGeom>
          </p:spPr>
        </p:pic>
        <p:sp>
          <p:nvSpPr>
            <p:cNvPr id="33" name="TextBox 32"/>
            <p:cNvSpPr txBox="1"/>
            <p:nvPr/>
          </p:nvSpPr>
          <p:spPr>
            <a:xfrm>
              <a:off x="2647190" y="858424"/>
              <a:ext cx="269626" cy="276999"/>
            </a:xfrm>
            <a:prstGeom prst="rect">
              <a:avLst/>
            </a:prstGeom>
            <a:noFill/>
          </p:spPr>
          <p:txBody>
            <a:bodyPr wrap="none" rtlCol="0">
              <a:spAutoFit/>
            </a:bodyPr>
            <a:lstStyle/>
            <a:p>
              <a:r>
                <a:rPr lang="en-US" dirty="0" smtClean="0">
                  <a:solidFill>
                    <a:schemeClr val="accent6"/>
                  </a:solidFill>
                </a:rPr>
                <a:t>1</a:t>
              </a:r>
            </a:p>
          </p:txBody>
        </p:sp>
      </p:grpSp>
      <p:grpSp>
        <p:nvGrpSpPr>
          <p:cNvPr id="54" name="Group 53"/>
          <p:cNvGrpSpPr/>
          <p:nvPr/>
        </p:nvGrpSpPr>
        <p:grpSpPr>
          <a:xfrm>
            <a:off x="-13892" y="1964904"/>
            <a:ext cx="591940" cy="481707"/>
            <a:chOff x="1707517" y="1467106"/>
            <a:chExt cx="591940" cy="481707"/>
          </a:xfrm>
        </p:grpSpPr>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56" name="TextBox 55"/>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3</a:t>
              </a:r>
              <a:endParaRPr lang="en-US" dirty="0">
                <a:solidFill>
                  <a:srgbClr val="3E1FF5"/>
                </a:solidFill>
              </a:endParaRPr>
            </a:p>
          </p:txBody>
        </p:sp>
      </p:grpSp>
      <p:sp>
        <p:nvSpPr>
          <p:cNvPr id="38" name="Rounded Rectangle 37"/>
          <p:cNvSpPr/>
          <p:nvPr/>
        </p:nvSpPr>
        <p:spPr bwMode="auto">
          <a:xfrm>
            <a:off x="6867332" y="1557341"/>
            <a:ext cx="517718" cy="216051"/>
          </a:xfrm>
          <a:prstGeom prst="round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smtClean="0">
              <a:ln>
                <a:noFill/>
              </a:ln>
              <a:solidFill>
                <a:schemeClr val="bg1"/>
              </a:solidFill>
              <a:effectLst/>
              <a:latin typeface="Arial" charset="0"/>
              <a:ea typeface="SimSun" charset="-122"/>
            </a:endParaRPr>
          </a:p>
        </p:txBody>
      </p:sp>
    </p:spTree>
    <p:extLst>
      <p:ext uri="{BB962C8B-B14F-4D97-AF65-F5344CB8AC3E}">
        <p14:creationId xmlns:p14="http://schemas.microsoft.com/office/powerpoint/2010/main" val="2467644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165336"/>
            <a:ext cx="8559800" cy="2215991"/>
          </a:xfrm>
        </p:spPr>
        <p:txBody>
          <a:bodyPr/>
          <a:lstStyle/>
          <a:p>
            <a:pPr>
              <a:buFont typeface="+mj-lt"/>
              <a:buAutoNum type="arabicPeriod"/>
            </a:pPr>
            <a:r>
              <a:rPr lang="en-US" dirty="0" smtClean="0"/>
              <a:t>To change the scale horizontally click one time, for vertical two times</a:t>
            </a:r>
          </a:p>
          <a:p>
            <a:pPr>
              <a:buFont typeface="+mj-lt"/>
              <a:buAutoNum type="arabicPeriod"/>
            </a:pPr>
            <a:r>
              <a:rPr lang="en-US" dirty="0" smtClean="0"/>
              <a:t>Click in the </a:t>
            </a:r>
            <a:r>
              <a:rPr lang="en-US" u="sng" dirty="0" smtClean="0"/>
              <a:t>red </a:t>
            </a:r>
            <a:r>
              <a:rPr lang="en-US" u="sng" dirty="0" err="1" smtClean="0"/>
              <a:t>buttom</a:t>
            </a:r>
            <a:r>
              <a:rPr lang="en-US" dirty="0" smtClean="0"/>
              <a:t> and </a:t>
            </a:r>
            <a:r>
              <a:rPr lang="en-US" dirty="0"/>
              <a:t>draw </a:t>
            </a:r>
            <a:r>
              <a:rPr lang="en-US" dirty="0" smtClean="0"/>
              <a:t>to the left </a:t>
            </a:r>
            <a:r>
              <a:rPr lang="en-US" dirty="0"/>
              <a:t>or </a:t>
            </a:r>
            <a:r>
              <a:rPr lang="en-US" dirty="0" smtClean="0"/>
              <a:t>to the right</a:t>
            </a:r>
          </a:p>
          <a:p>
            <a:pPr>
              <a:buFont typeface="+mj-lt"/>
              <a:buAutoNum type="arabicPeriod"/>
            </a:pPr>
            <a:r>
              <a:rPr lang="en-US" dirty="0"/>
              <a:t>To change the scale </a:t>
            </a:r>
            <a:r>
              <a:rPr lang="en-US" dirty="0" smtClean="0"/>
              <a:t>vertically </a:t>
            </a:r>
            <a:r>
              <a:rPr lang="en-US" dirty="0"/>
              <a:t>click </a:t>
            </a:r>
            <a:r>
              <a:rPr lang="en-US" dirty="0" smtClean="0"/>
              <a:t>two times</a:t>
            </a:r>
          </a:p>
          <a:p>
            <a:pPr>
              <a:buFont typeface="+mj-lt"/>
              <a:buAutoNum type="arabicPeriod"/>
            </a:pPr>
            <a:r>
              <a:rPr lang="en-US" dirty="0"/>
              <a:t>To move the trace across the time click </a:t>
            </a:r>
            <a:r>
              <a:rPr lang="en-US" dirty="0" smtClean="0"/>
              <a:t>one of the three the </a:t>
            </a:r>
            <a:r>
              <a:rPr lang="en-US" u="sng" dirty="0"/>
              <a:t>red </a:t>
            </a:r>
            <a:r>
              <a:rPr lang="en-US" u="sng" dirty="0" err="1" smtClean="0"/>
              <a:t>buttoms</a:t>
            </a:r>
            <a:r>
              <a:rPr lang="en-US" dirty="0" smtClean="0"/>
              <a:t> </a:t>
            </a:r>
            <a:r>
              <a:rPr lang="en-US" dirty="0"/>
              <a:t>and draw the </a:t>
            </a:r>
            <a:r>
              <a:rPr lang="en-US" dirty="0" smtClean="0"/>
              <a:t>finger up and down</a:t>
            </a:r>
          </a:p>
          <a:p>
            <a:pPr>
              <a:buFont typeface="+mj-lt"/>
              <a:buAutoNum type="arabicPeriod"/>
            </a:pPr>
            <a:r>
              <a:rPr lang="en-US" dirty="0" smtClean="0"/>
              <a:t>Click in the auto-scale symbol to return to the initial conditions</a:t>
            </a:r>
            <a:endParaRPr lang="en-US" dirty="0"/>
          </a:p>
          <a:p>
            <a:pPr>
              <a:buFont typeface="+mj-lt"/>
              <a:buAutoNum type="arabicPeriod"/>
            </a:pPr>
            <a:endParaRPr lang="en-US" dirty="0" smtClean="0"/>
          </a:p>
          <a:p>
            <a:pPr>
              <a:buFont typeface="+mj-lt"/>
              <a:buAutoNum type="arabicPeriod"/>
            </a:pPr>
            <a:endParaRPr lang="en-US" dirty="0"/>
          </a:p>
          <a:p>
            <a:pPr>
              <a:buFont typeface="+mj-lt"/>
              <a:buAutoNum type="arabicPeriod"/>
            </a:pPr>
            <a:endParaRPr lang="en-US" dirty="0"/>
          </a:p>
          <a:p>
            <a:endParaRPr lang="en-US" dirty="0"/>
          </a:p>
        </p:txBody>
      </p:sp>
      <p:sp>
        <p:nvSpPr>
          <p:cNvPr id="3" name="Title 2"/>
          <p:cNvSpPr>
            <a:spLocks noGrp="1"/>
          </p:cNvSpPr>
          <p:nvPr>
            <p:ph type="title" idx="4294967295"/>
          </p:nvPr>
        </p:nvSpPr>
        <p:spPr/>
        <p:txBody>
          <a:bodyPr/>
          <a:lstStyle/>
          <a:p>
            <a:r>
              <a:rPr lang="en-US" b="1" dirty="0" smtClean="0"/>
              <a:t>Scaling</a:t>
            </a:r>
            <a:r>
              <a:rPr lang="en-US" dirty="0" smtClean="0"/>
              <a:t> the trace</a:t>
            </a:r>
            <a:endParaRPr lang="en-US" dirty="0"/>
          </a:p>
        </p:txBody>
      </p:sp>
      <p:pic>
        <p:nvPicPr>
          <p:cNvPr id="6" name="Picture 5"/>
          <p:cNvPicPr>
            <a:picLocks noChangeAspect="1"/>
          </p:cNvPicPr>
          <p:nvPr/>
        </p:nvPicPr>
        <p:blipFill>
          <a:blip r:embed="rId2"/>
          <a:stretch>
            <a:fillRect/>
          </a:stretch>
        </p:blipFill>
        <p:spPr>
          <a:xfrm>
            <a:off x="4682092" y="1080147"/>
            <a:ext cx="4320000" cy="2586618"/>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3"/>
          <a:stretch>
            <a:fillRect/>
          </a:stretch>
        </p:blipFill>
        <p:spPr>
          <a:xfrm>
            <a:off x="180254" y="1086191"/>
            <a:ext cx="4320000" cy="2595244"/>
          </a:xfrm>
          <a:prstGeom prst="rect">
            <a:avLst/>
          </a:prstGeom>
          <a:ln>
            <a:noFill/>
          </a:ln>
          <a:effectLst>
            <a:outerShdw blurRad="190500" algn="tl" rotWithShape="0">
              <a:srgbClr val="000000">
                <a:alpha val="70000"/>
              </a:srgbClr>
            </a:outerShdw>
          </a:effectLst>
        </p:spPr>
      </p:pic>
      <p:grpSp>
        <p:nvGrpSpPr>
          <p:cNvPr id="8" name="Group 7"/>
          <p:cNvGrpSpPr/>
          <p:nvPr/>
        </p:nvGrpSpPr>
        <p:grpSpPr>
          <a:xfrm>
            <a:off x="47548" y="3455421"/>
            <a:ext cx="591940" cy="481707"/>
            <a:chOff x="1707517" y="1467106"/>
            <a:chExt cx="591940" cy="481707"/>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0" name="TextBox 9"/>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1</a:t>
              </a:r>
              <a:endParaRPr lang="en-US" dirty="0">
                <a:solidFill>
                  <a:srgbClr val="3E1FF5"/>
                </a:solidFill>
              </a:endParaRPr>
            </a:p>
          </p:txBody>
        </p:sp>
      </p:grpSp>
      <p:grpSp>
        <p:nvGrpSpPr>
          <p:cNvPr id="11" name="Group 10"/>
          <p:cNvGrpSpPr/>
          <p:nvPr/>
        </p:nvGrpSpPr>
        <p:grpSpPr>
          <a:xfrm>
            <a:off x="7898616" y="2179105"/>
            <a:ext cx="591940" cy="481707"/>
            <a:chOff x="1707517" y="1467106"/>
            <a:chExt cx="591940" cy="481707"/>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3" name="TextBox 12"/>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1</a:t>
              </a:r>
              <a:endParaRPr lang="en-US" dirty="0">
                <a:solidFill>
                  <a:srgbClr val="3E1FF5"/>
                </a:solidFill>
              </a:endParaRPr>
            </a:p>
          </p:txBody>
        </p:sp>
      </p:grpSp>
      <p:cxnSp>
        <p:nvCxnSpPr>
          <p:cNvPr id="5" name="Straight Arrow Connector 4"/>
          <p:cNvCxnSpPr/>
          <p:nvPr/>
        </p:nvCxnSpPr>
        <p:spPr bwMode="auto">
          <a:xfrm>
            <a:off x="1651000" y="3263900"/>
            <a:ext cx="787400" cy="0"/>
          </a:xfrm>
          <a:prstGeom prst="straightConnector1">
            <a:avLst/>
          </a:prstGeom>
          <a:solidFill>
            <a:srgbClr val="00B8FF"/>
          </a:solidFill>
          <a:ln w="28575" cap="flat" cmpd="sng" algn="ctr">
            <a:solidFill>
              <a:schemeClr val="bg1"/>
            </a:solidFill>
            <a:prstDash val="sysDash"/>
            <a:round/>
            <a:headEnd type="none" w="med" len="med"/>
            <a:tailEnd type="triangle"/>
          </a:ln>
          <a:effectLst/>
        </p:spPr>
      </p:cxnSp>
      <p:cxnSp>
        <p:nvCxnSpPr>
          <p:cNvPr id="17" name="Straight Arrow Connector 16"/>
          <p:cNvCxnSpPr/>
          <p:nvPr/>
        </p:nvCxnSpPr>
        <p:spPr bwMode="auto">
          <a:xfrm flipH="1" flipV="1">
            <a:off x="587855" y="3251626"/>
            <a:ext cx="815040" cy="7459"/>
          </a:xfrm>
          <a:prstGeom prst="straightConnector1">
            <a:avLst/>
          </a:prstGeom>
          <a:solidFill>
            <a:srgbClr val="00B8FF"/>
          </a:solidFill>
          <a:ln w="28575" cap="flat" cmpd="sng" algn="ctr">
            <a:solidFill>
              <a:schemeClr val="bg1"/>
            </a:solidFill>
            <a:prstDash val="sysDash"/>
            <a:round/>
            <a:headEnd type="none" w="med" len="med"/>
            <a:tailEnd type="triangle"/>
          </a:ln>
          <a:effectLst/>
        </p:spPr>
      </p:cxnSp>
      <p:cxnSp>
        <p:nvCxnSpPr>
          <p:cNvPr id="19" name="Straight Arrow Connector 18"/>
          <p:cNvCxnSpPr/>
          <p:nvPr/>
        </p:nvCxnSpPr>
        <p:spPr bwMode="auto">
          <a:xfrm flipV="1">
            <a:off x="8305800" y="1535538"/>
            <a:ext cx="6350" cy="597572"/>
          </a:xfrm>
          <a:prstGeom prst="straightConnector1">
            <a:avLst/>
          </a:prstGeom>
          <a:solidFill>
            <a:srgbClr val="00B8FF"/>
          </a:solidFill>
          <a:ln w="28575" cap="flat" cmpd="sng" algn="ctr">
            <a:solidFill>
              <a:schemeClr val="bg1"/>
            </a:solidFill>
            <a:prstDash val="sysDash"/>
            <a:round/>
            <a:headEnd type="none" w="med" len="med"/>
            <a:tailEnd type="triangle"/>
          </a:ln>
          <a:effectLst/>
        </p:spPr>
      </p:cxnSp>
      <p:cxnSp>
        <p:nvCxnSpPr>
          <p:cNvPr id="22" name="Straight Arrow Connector 21"/>
          <p:cNvCxnSpPr/>
          <p:nvPr/>
        </p:nvCxnSpPr>
        <p:spPr bwMode="auto">
          <a:xfrm>
            <a:off x="8312150" y="2447281"/>
            <a:ext cx="13440" cy="706341"/>
          </a:xfrm>
          <a:prstGeom prst="straightConnector1">
            <a:avLst/>
          </a:prstGeom>
          <a:solidFill>
            <a:srgbClr val="00B8FF"/>
          </a:solidFill>
          <a:ln w="28575" cap="flat" cmpd="sng" algn="ctr">
            <a:solidFill>
              <a:schemeClr val="bg1"/>
            </a:solidFill>
            <a:prstDash val="sysDash"/>
            <a:round/>
            <a:headEnd type="none" w="med" len="med"/>
            <a:tailEnd type="triangle"/>
          </a:ln>
          <a:effectLst/>
        </p:spPr>
      </p:cxnSp>
      <p:grpSp>
        <p:nvGrpSpPr>
          <p:cNvPr id="14" name="Group 13"/>
          <p:cNvGrpSpPr/>
          <p:nvPr/>
        </p:nvGrpSpPr>
        <p:grpSpPr>
          <a:xfrm>
            <a:off x="1093682" y="3139840"/>
            <a:ext cx="591940" cy="481707"/>
            <a:chOff x="1707517" y="1467106"/>
            <a:chExt cx="591940" cy="481707"/>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6" name="TextBox 15"/>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24" name="Group 23"/>
          <p:cNvGrpSpPr/>
          <p:nvPr/>
        </p:nvGrpSpPr>
        <p:grpSpPr>
          <a:xfrm>
            <a:off x="4646302" y="3496632"/>
            <a:ext cx="591940" cy="481707"/>
            <a:chOff x="1707517" y="1467106"/>
            <a:chExt cx="591940" cy="481707"/>
          </a:xfrm>
        </p:grpSpPr>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6" name="TextBox 25"/>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1</a:t>
              </a:r>
              <a:endParaRPr lang="en-US" dirty="0">
                <a:solidFill>
                  <a:srgbClr val="3E1FF5"/>
                </a:solidFill>
              </a:endParaRPr>
            </a:p>
          </p:txBody>
        </p:sp>
      </p:grpSp>
      <p:grpSp>
        <p:nvGrpSpPr>
          <p:cNvPr id="27" name="Group 26"/>
          <p:cNvGrpSpPr/>
          <p:nvPr/>
        </p:nvGrpSpPr>
        <p:grpSpPr>
          <a:xfrm>
            <a:off x="4557497" y="3300164"/>
            <a:ext cx="591940" cy="481707"/>
            <a:chOff x="1707517" y="1467106"/>
            <a:chExt cx="591940" cy="481707"/>
          </a:xfrm>
        </p:grpSpPr>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29" name="TextBox 28"/>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5</a:t>
              </a:r>
              <a:endParaRPr lang="en-US" dirty="0">
                <a:solidFill>
                  <a:srgbClr val="3E1FF5"/>
                </a:solidFill>
              </a:endParaRPr>
            </a:p>
          </p:txBody>
        </p:sp>
      </p:grpSp>
    </p:spTree>
    <p:extLst>
      <p:ext uri="{BB962C8B-B14F-4D97-AF65-F5344CB8AC3E}">
        <p14:creationId xmlns:p14="http://schemas.microsoft.com/office/powerpoint/2010/main" val="2074862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179797" y="1080000"/>
            <a:ext cx="4320000" cy="2610581"/>
          </a:xfrm>
          <a:prstGeom prst="rect">
            <a:avLst/>
          </a:prstGeom>
          <a:ln>
            <a:noFill/>
          </a:ln>
          <a:effectLst>
            <a:outerShdw blurRad="190500" algn="tl" rotWithShape="0">
              <a:srgbClr val="000000">
                <a:alpha val="70000"/>
              </a:srgbClr>
            </a:outerShdw>
          </a:effectLst>
        </p:spPr>
      </p:pic>
      <p:pic>
        <p:nvPicPr>
          <p:cNvPr id="18" name="Picture 17"/>
          <p:cNvPicPr>
            <a:picLocks noChangeAspect="1"/>
          </p:cNvPicPr>
          <p:nvPr/>
        </p:nvPicPr>
        <p:blipFill>
          <a:blip r:embed="rId3"/>
          <a:stretch>
            <a:fillRect/>
          </a:stretch>
        </p:blipFill>
        <p:spPr>
          <a:xfrm>
            <a:off x="4664779" y="1080000"/>
            <a:ext cx="4352221" cy="2639693"/>
          </a:xfrm>
          <a:prstGeom prst="rect">
            <a:avLst/>
          </a:prstGeom>
          <a:ln>
            <a:noFill/>
          </a:ln>
          <a:effectLst>
            <a:outerShdw blurRad="190500" algn="tl" rotWithShape="0">
              <a:srgbClr val="000000">
                <a:alpha val="70000"/>
              </a:srgbClr>
            </a:outerShdw>
          </a:effectLst>
        </p:spPr>
      </p:pic>
      <p:sp>
        <p:nvSpPr>
          <p:cNvPr id="2" name="Content Placeholder 1"/>
          <p:cNvSpPr>
            <a:spLocks noGrp="1"/>
          </p:cNvSpPr>
          <p:nvPr>
            <p:ph idx="1"/>
          </p:nvPr>
        </p:nvSpPr>
        <p:spPr>
          <a:xfrm>
            <a:off x="457200" y="4165336"/>
            <a:ext cx="8559800" cy="2215991"/>
          </a:xfrm>
        </p:spPr>
        <p:txBody>
          <a:bodyPr/>
          <a:lstStyle/>
          <a:p>
            <a:pPr marL="0" indent="0">
              <a:buNone/>
            </a:pPr>
            <a:r>
              <a:rPr lang="en-US" dirty="0" smtClean="0"/>
              <a:t>To </a:t>
            </a:r>
            <a:r>
              <a:rPr lang="en-US" dirty="0"/>
              <a:t>export log files in CSV </a:t>
            </a:r>
            <a:r>
              <a:rPr lang="en-US" dirty="0" smtClean="0"/>
              <a:t>format:</a:t>
            </a:r>
          </a:p>
          <a:p>
            <a:pPr>
              <a:buFont typeface="+mj-lt"/>
              <a:buAutoNum type="arabicPeriod"/>
            </a:pPr>
            <a:r>
              <a:rPr lang="en-US" dirty="0" smtClean="0"/>
              <a:t>Go </a:t>
            </a:r>
            <a:r>
              <a:rPr lang="en-US" u="sng" dirty="0" smtClean="0"/>
              <a:t>Home</a:t>
            </a:r>
            <a:r>
              <a:rPr lang="en-US" dirty="0"/>
              <a:t> </a:t>
            </a:r>
            <a:r>
              <a:rPr lang="en-US" dirty="0" smtClean="0"/>
              <a:t>&gt; [</a:t>
            </a:r>
            <a:r>
              <a:rPr lang="en-US" u="sng" dirty="0" smtClean="0"/>
              <a:t>File</a:t>
            </a:r>
            <a:r>
              <a:rPr lang="en-US" i="1" u="sng" dirty="0" smtClean="0"/>
              <a:t> </a:t>
            </a:r>
            <a:r>
              <a:rPr lang="en-US" u="sng" dirty="0" smtClean="0"/>
              <a:t>icon</a:t>
            </a:r>
            <a:r>
              <a:rPr lang="en-US" dirty="0" smtClean="0"/>
              <a:t>] &gt; </a:t>
            </a:r>
            <a:r>
              <a:rPr lang="en-US" u="sng" dirty="0" smtClean="0"/>
              <a:t>Configuration </a:t>
            </a:r>
            <a:r>
              <a:rPr lang="en-US" u="sng" dirty="0"/>
              <a:t>files</a:t>
            </a:r>
            <a:r>
              <a:rPr lang="en-US" i="1" dirty="0"/>
              <a:t> </a:t>
            </a:r>
            <a:r>
              <a:rPr lang="en-US" dirty="0" smtClean="0"/>
              <a:t>| </a:t>
            </a:r>
            <a:r>
              <a:rPr lang="en-US" u="sng" dirty="0"/>
              <a:t>Report </a:t>
            </a:r>
            <a:r>
              <a:rPr lang="en-US" u="sng" dirty="0" smtClean="0"/>
              <a:t>files</a:t>
            </a:r>
            <a:r>
              <a:rPr lang="en-US" dirty="0"/>
              <a:t> </a:t>
            </a:r>
            <a:r>
              <a:rPr lang="en-US" dirty="0" smtClean="0"/>
              <a:t>&gt; </a:t>
            </a:r>
            <a:r>
              <a:rPr lang="en-US" u="sng" dirty="0" smtClean="0"/>
              <a:t>Internal memory</a:t>
            </a:r>
            <a:br>
              <a:rPr lang="en-US" u="sng" dirty="0" smtClean="0"/>
            </a:br>
            <a:r>
              <a:rPr lang="en-US" dirty="0" smtClean="0"/>
              <a:t>to </a:t>
            </a:r>
            <a:r>
              <a:rPr lang="en-US" dirty="0"/>
              <a:t>list the files currently stored in the </a:t>
            </a:r>
            <a:r>
              <a:rPr lang="en-US" dirty="0" smtClean="0"/>
              <a:t>unit</a:t>
            </a:r>
          </a:p>
          <a:p>
            <a:pPr>
              <a:buFont typeface="+mj-lt"/>
              <a:buAutoNum type="arabicPeriod"/>
            </a:pPr>
            <a:r>
              <a:rPr lang="en-US" dirty="0" smtClean="0"/>
              <a:t>Select </a:t>
            </a:r>
            <a:r>
              <a:rPr lang="en-US" dirty="0"/>
              <a:t>the </a:t>
            </a:r>
            <a:r>
              <a:rPr lang="en-US" dirty="0" smtClean="0"/>
              <a:t>files you want to export: </a:t>
            </a:r>
            <a:r>
              <a:rPr lang="en-US" u="sng" dirty="0" smtClean="0"/>
              <a:t>File name</a:t>
            </a:r>
            <a:r>
              <a:rPr lang="en-US" dirty="0" smtClean="0"/>
              <a:t> &gt; </a:t>
            </a:r>
            <a:r>
              <a:rPr lang="en-US" u="sng" dirty="0" smtClean="0"/>
              <a:t>Export</a:t>
            </a:r>
            <a:r>
              <a:rPr lang="en-US" dirty="0" smtClean="0"/>
              <a:t>  </a:t>
            </a:r>
          </a:p>
          <a:p>
            <a:pPr>
              <a:buFont typeface="+mj-lt"/>
              <a:buAutoNum type="arabicPeriod"/>
            </a:pPr>
            <a:r>
              <a:rPr lang="en-US" dirty="0" smtClean="0"/>
              <a:t>Choose an </a:t>
            </a:r>
            <a:r>
              <a:rPr lang="en-US" dirty="0"/>
              <a:t>external device:  </a:t>
            </a:r>
            <a:r>
              <a:rPr lang="en-US" u="sng" dirty="0"/>
              <a:t>micro SD</a:t>
            </a:r>
            <a:r>
              <a:rPr lang="en-US" dirty="0"/>
              <a:t> | </a:t>
            </a:r>
            <a:r>
              <a:rPr lang="en-US" u="sng" dirty="0"/>
              <a:t>USB</a:t>
            </a:r>
          </a:p>
          <a:p>
            <a:pPr>
              <a:buFont typeface="+mj-lt"/>
              <a:buAutoNum type="arabicPeriod"/>
            </a:pPr>
            <a:r>
              <a:rPr lang="en-US" dirty="0" smtClean="0"/>
              <a:t>If no </a:t>
            </a:r>
            <a:r>
              <a:rPr lang="en-US" dirty="0"/>
              <a:t>external </a:t>
            </a:r>
            <a:r>
              <a:rPr lang="en-US" dirty="0" smtClean="0"/>
              <a:t>device a popup will appear: ‘No </a:t>
            </a:r>
            <a:r>
              <a:rPr lang="en-US" dirty="0"/>
              <a:t>devices </a:t>
            </a:r>
            <a:r>
              <a:rPr lang="en-US" dirty="0" smtClean="0"/>
              <a:t>present</a:t>
            </a:r>
            <a:r>
              <a:rPr lang="en-US" i="1" dirty="0" smtClean="0"/>
              <a:t>’</a:t>
            </a:r>
            <a:endParaRPr lang="en-US" dirty="0" smtClean="0"/>
          </a:p>
          <a:p>
            <a:pPr>
              <a:buFont typeface="+mj-lt"/>
              <a:buAutoNum type="arabicPeriod"/>
            </a:pPr>
            <a:endParaRPr lang="en-US" dirty="0"/>
          </a:p>
          <a:p>
            <a:pPr>
              <a:buFont typeface="+mj-lt"/>
              <a:buAutoNum type="arabicPeriod"/>
            </a:pPr>
            <a:endParaRPr lang="en-US" dirty="0"/>
          </a:p>
          <a:p>
            <a:endParaRPr lang="en-US" dirty="0"/>
          </a:p>
        </p:txBody>
      </p:sp>
      <p:sp>
        <p:nvSpPr>
          <p:cNvPr id="3" name="Title 2"/>
          <p:cNvSpPr>
            <a:spLocks noGrp="1"/>
          </p:cNvSpPr>
          <p:nvPr>
            <p:ph type="title" idx="4294967295"/>
          </p:nvPr>
        </p:nvSpPr>
        <p:spPr/>
        <p:txBody>
          <a:bodyPr/>
          <a:lstStyle/>
          <a:p>
            <a:r>
              <a:rPr lang="en-US" b="1" dirty="0"/>
              <a:t>Exporting</a:t>
            </a:r>
            <a:r>
              <a:rPr lang="en-US" dirty="0"/>
              <a:t> Logs</a:t>
            </a:r>
          </a:p>
        </p:txBody>
      </p:sp>
      <p:cxnSp>
        <p:nvCxnSpPr>
          <p:cNvPr id="19" name="Straight Arrow Connector 18"/>
          <p:cNvCxnSpPr/>
          <p:nvPr/>
        </p:nvCxnSpPr>
        <p:spPr bwMode="auto">
          <a:xfrm flipV="1">
            <a:off x="8305800" y="1535538"/>
            <a:ext cx="6350" cy="597572"/>
          </a:xfrm>
          <a:prstGeom prst="straightConnector1">
            <a:avLst/>
          </a:prstGeom>
          <a:solidFill>
            <a:srgbClr val="00B8FF"/>
          </a:solidFill>
          <a:ln w="28575" cap="flat" cmpd="sng" algn="ctr">
            <a:solidFill>
              <a:schemeClr val="bg1"/>
            </a:solidFill>
            <a:prstDash val="sysDash"/>
            <a:round/>
            <a:headEnd type="none" w="med" len="med"/>
            <a:tailEnd type="triangle"/>
          </a:ln>
          <a:effectLst/>
        </p:spPr>
      </p:cxnSp>
      <p:cxnSp>
        <p:nvCxnSpPr>
          <p:cNvPr id="22" name="Straight Arrow Connector 21"/>
          <p:cNvCxnSpPr/>
          <p:nvPr/>
        </p:nvCxnSpPr>
        <p:spPr bwMode="auto">
          <a:xfrm>
            <a:off x="8312150" y="2447281"/>
            <a:ext cx="13440" cy="706341"/>
          </a:xfrm>
          <a:prstGeom prst="straightConnector1">
            <a:avLst/>
          </a:prstGeom>
          <a:solidFill>
            <a:srgbClr val="00B8FF"/>
          </a:solidFill>
          <a:ln w="28575" cap="flat" cmpd="sng" algn="ctr">
            <a:solidFill>
              <a:schemeClr val="bg1"/>
            </a:solidFill>
            <a:prstDash val="sysDash"/>
            <a:round/>
            <a:headEnd type="none" w="med" len="med"/>
            <a:tailEnd type="triangle"/>
          </a:ln>
          <a:effectLst/>
        </p:spPr>
      </p:cxnSp>
      <p:grpSp>
        <p:nvGrpSpPr>
          <p:cNvPr id="14" name="Group 13"/>
          <p:cNvGrpSpPr/>
          <p:nvPr/>
        </p:nvGrpSpPr>
        <p:grpSpPr>
          <a:xfrm>
            <a:off x="6544349" y="3548613"/>
            <a:ext cx="591940" cy="481707"/>
            <a:chOff x="1707517" y="1467106"/>
            <a:chExt cx="591940" cy="481707"/>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6" name="TextBox 15"/>
            <p:cNvSpPr txBox="1"/>
            <p:nvPr/>
          </p:nvSpPr>
          <p:spPr>
            <a:xfrm>
              <a:off x="1776618" y="1671814"/>
              <a:ext cx="269626" cy="276999"/>
            </a:xfrm>
            <a:prstGeom prst="rect">
              <a:avLst/>
            </a:prstGeom>
            <a:noFill/>
          </p:spPr>
          <p:txBody>
            <a:bodyPr wrap="none" rtlCol="0">
              <a:spAutoFit/>
            </a:bodyPr>
            <a:lstStyle/>
            <a:p>
              <a:r>
                <a:rPr lang="en-US" dirty="0">
                  <a:solidFill>
                    <a:srgbClr val="3E1FF5"/>
                  </a:solidFill>
                </a:rPr>
                <a:t>2</a:t>
              </a:r>
            </a:p>
          </p:txBody>
        </p:sp>
      </p:grpSp>
      <p:grpSp>
        <p:nvGrpSpPr>
          <p:cNvPr id="8" name="Group 7"/>
          <p:cNvGrpSpPr/>
          <p:nvPr/>
        </p:nvGrpSpPr>
        <p:grpSpPr>
          <a:xfrm>
            <a:off x="6771218" y="2398632"/>
            <a:ext cx="591940" cy="481707"/>
            <a:chOff x="1707517" y="1467106"/>
            <a:chExt cx="591940" cy="481707"/>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10" name="TextBox 9"/>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3</a:t>
              </a:r>
              <a:endParaRPr lang="en-US" dirty="0">
                <a:solidFill>
                  <a:srgbClr val="3E1FF5"/>
                </a:solidFill>
              </a:endParaRPr>
            </a:p>
          </p:txBody>
        </p:sp>
      </p:grpSp>
      <p:grpSp>
        <p:nvGrpSpPr>
          <p:cNvPr id="30" name="Group 29"/>
          <p:cNvGrpSpPr/>
          <p:nvPr/>
        </p:nvGrpSpPr>
        <p:grpSpPr>
          <a:xfrm>
            <a:off x="4436032" y="2449784"/>
            <a:ext cx="591940" cy="481707"/>
            <a:chOff x="1707517" y="1467106"/>
            <a:chExt cx="591940" cy="481707"/>
          </a:xfrm>
        </p:grpSpPr>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32" name="TextBox 31"/>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1</a:t>
              </a:r>
              <a:endParaRPr lang="en-US" dirty="0">
                <a:solidFill>
                  <a:srgbClr val="3E1FF5"/>
                </a:solidFill>
              </a:endParaRPr>
            </a:p>
          </p:txBody>
        </p:sp>
      </p:grpSp>
      <p:grpSp>
        <p:nvGrpSpPr>
          <p:cNvPr id="36" name="Group 35"/>
          <p:cNvGrpSpPr/>
          <p:nvPr/>
        </p:nvGrpSpPr>
        <p:grpSpPr>
          <a:xfrm>
            <a:off x="2150032" y="1352617"/>
            <a:ext cx="591940" cy="481707"/>
            <a:chOff x="1707517" y="1467106"/>
            <a:chExt cx="591940" cy="481707"/>
          </a:xfrm>
        </p:grpSpPr>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96860">
              <a:off x="1763360" y="1411263"/>
              <a:ext cx="480253" cy="591940"/>
            </a:xfrm>
            <a:prstGeom prst="rect">
              <a:avLst/>
            </a:prstGeom>
          </p:spPr>
        </p:pic>
        <p:sp>
          <p:nvSpPr>
            <p:cNvPr id="38" name="TextBox 37"/>
            <p:cNvSpPr txBox="1"/>
            <p:nvPr/>
          </p:nvSpPr>
          <p:spPr>
            <a:xfrm>
              <a:off x="1776618" y="1671814"/>
              <a:ext cx="269626" cy="276999"/>
            </a:xfrm>
            <a:prstGeom prst="rect">
              <a:avLst/>
            </a:prstGeom>
            <a:noFill/>
          </p:spPr>
          <p:txBody>
            <a:bodyPr wrap="none" rtlCol="0">
              <a:spAutoFit/>
            </a:bodyPr>
            <a:lstStyle/>
            <a:p>
              <a:r>
                <a:rPr lang="en-US" dirty="0" smtClean="0">
                  <a:solidFill>
                    <a:srgbClr val="3E1FF5"/>
                  </a:solidFill>
                </a:rPr>
                <a:t>1</a:t>
              </a:r>
              <a:endParaRPr lang="en-US" dirty="0">
                <a:solidFill>
                  <a:srgbClr val="3E1FF5"/>
                </a:solidFill>
              </a:endParaRPr>
            </a:p>
          </p:txBody>
        </p:sp>
      </p:grpSp>
    </p:spTree>
    <p:extLst>
      <p:ext uri="{BB962C8B-B14F-4D97-AF65-F5344CB8AC3E}">
        <p14:creationId xmlns:p14="http://schemas.microsoft.com/office/powerpoint/2010/main" val="411584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2"/>
          <p:cNvSpPr txBox="1"/>
          <p:nvPr/>
        </p:nvSpPr>
        <p:spPr>
          <a:xfrm>
            <a:off x="171451" y="1023883"/>
            <a:ext cx="8794750" cy="5839419"/>
          </a:xfrm>
          <a:prstGeom prst="rect">
            <a:avLst/>
          </a:prstGeom>
        </p:spPr>
        <p:txBody>
          <a:bodyPr vert="horz" wrap="square" lIns="0" tIns="22225" rIns="0" bIns="0" numCol="3" rtlCol="0">
            <a:spAutoFit/>
          </a:bodyPr>
          <a:lstStyle/>
          <a:p>
            <a:pPr marL="12700">
              <a:lnSpc>
                <a:spcPct val="100000"/>
              </a:lnSpc>
              <a:spcBef>
                <a:spcPts val="1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AAA</a:t>
            </a:r>
            <a:r>
              <a:rPr sz="900" kern="1700" spc="10" dirty="0">
                <a:solidFill>
                  <a:schemeClr val="accent6">
                    <a:lumMod val="50000"/>
                  </a:schemeClr>
                </a:solidFill>
                <a:latin typeface="Calibri Light" panose="020F0302020204030204" pitchFamily="34" charset="0"/>
                <a:cs typeface="Calibri Light" panose="020F0302020204030204" pitchFamily="34" charset="0"/>
              </a:rPr>
              <a:t>: Authentication, Authorization, and Accounting</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ACL</a:t>
            </a:r>
            <a:r>
              <a:rPr sz="900" kern="1700" spc="10" dirty="0">
                <a:solidFill>
                  <a:schemeClr val="accent6">
                    <a:lumMod val="50000"/>
                  </a:schemeClr>
                </a:solidFill>
                <a:latin typeface="Calibri Light" panose="020F0302020204030204" pitchFamily="34" charset="0"/>
                <a:cs typeface="Calibri Light" panose="020F0302020204030204" pitchFamily="34" charset="0"/>
              </a:rPr>
              <a:t>: Access Control List</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AP</a:t>
            </a:r>
            <a:r>
              <a:rPr sz="900" kern="1700" spc="10" dirty="0">
                <a:solidFill>
                  <a:schemeClr val="accent6">
                    <a:lumMod val="50000"/>
                  </a:schemeClr>
                </a:solidFill>
                <a:latin typeface="Calibri Light" panose="020F0302020204030204" pitchFamily="34" charset="0"/>
                <a:cs typeface="Calibri Light" panose="020F0302020204030204" pitchFamily="34" charset="0"/>
              </a:rPr>
              <a:t>: Access Point</a:t>
            </a:r>
          </a:p>
          <a:p>
            <a:pPr marL="12700" marR="146685">
              <a:lnSpc>
                <a:spcPct val="102299"/>
              </a:lnSpc>
              <a:spcBef>
                <a:spcPts val="5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Busbar</a:t>
            </a:r>
            <a:r>
              <a:rPr sz="900" kern="1700" spc="10" dirty="0">
                <a:solidFill>
                  <a:schemeClr val="accent6">
                    <a:lumMod val="50000"/>
                  </a:schemeClr>
                </a:solidFill>
                <a:latin typeface="Calibri Light" panose="020F0302020204030204" pitchFamily="34" charset="0"/>
                <a:cs typeface="Calibri Light" panose="020F0302020204030204" pitchFamily="34" charset="0"/>
              </a:rPr>
              <a:t>: Metallic strip or bar, typically housed inside switchgear, panel  boards, and busway enclosures for local high current power distribution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C37.94</a:t>
            </a:r>
            <a:r>
              <a:rPr sz="900" kern="1700" spc="10" dirty="0">
                <a:solidFill>
                  <a:schemeClr val="accent6">
                    <a:lumMod val="50000"/>
                  </a:schemeClr>
                </a:solidFill>
                <a:latin typeface="Calibri Light" panose="020F0302020204030204" pitchFamily="34" charset="0"/>
                <a:cs typeface="Calibri Light" panose="020F0302020204030204" pitchFamily="34" charset="0"/>
              </a:rPr>
              <a:t>: TDM interface devoted for teleprotection</a:t>
            </a:r>
          </a:p>
          <a:p>
            <a:pPr marL="12700" marR="5080">
              <a:lnSpc>
                <a:spcPts val="1300"/>
              </a:lnSpc>
              <a:spcBef>
                <a:spcPts val="14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CB</a:t>
            </a:r>
            <a:r>
              <a:rPr sz="900" kern="1700" spc="10" dirty="0">
                <a:solidFill>
                  <a:schemeClr val="accent6">
                    <a:lumMod val="50000"/>
                  </a:schemeClr>
                </a:solidFill>
                <a:latin typeface="Calibri Light" panose="020F0302020204030204" pitchFamily="34" charset="0"/>
                <a:cs typeface="Calibri Light" panose="020F0302020204030204" pitchFamily="34" charset="0"/>
              </a:rPr>
              <a:t>: Circuit Breaker designed to close or open electrical circuit under normal  or abnormal conditions. It operates on relays command.</a:t>
            </a:r>
          </a:p>
          <a:p>
            <a:pPr marL="12700">
              <a:lnSpc>
                <a:spcPct val="100000"/>
              </a:lnSpc>
              <a:spcBef>
                <a:spcPts val="4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CBWFQ</a:t>
            </a:r>
            <a:r>
              <a:rPr sz="900" kern="1700" spc="10" dirty="0">
                <a:solidFill>
                  <a:schemeClr val="accent6">
                    <a:lumMod val="50000"/>
                  </a:schemeClr>
                </a:solidFill>
                <a:latin typeface="Calibri Light" panose="020F0302020204030204" pitchFamily="34" charset="0"/>
                <a:cs typeface="Calibri Light" panose="020F0302020204030204" pitchFamily="34" charset="0"/>
              </a:rPr>
              <a:t>: Class-Based Weighted Fair Queuing</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CG</a:t>
            </a:r>
            <a:r>
              <a:rPr sz="900" kern="1700" spc="10" dirty="0">
                <a:solidFill>
                  <a:schemeClr val="accent6">
                    <a:lumMod val="50000"/>
                  </a:schemeClr>
                </a:solidFill>
                <a:latin typeface="Calibri Light" panose="020F0302020204030204" pitchFamily="34" charset="0"/>
                <a:cs typeface="Calibri Light" panose="020F0302020204030204" pitchFamily="34" charset="0"/>
              </a:rPr>
              <a:t>: Connected Grid</a:t>
            </a:r>
          </a:p>
          <a:p>
            <a:pPr marL="12700" marR="1454785">
              <a:lnSpc>
                <a:spcPct val="106100"/>
              </a:lnSpc>
              <a:spcBef>
                <a:spcPts val="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CID</a:t>
            </a:r>
            <a:r>
              <a:rPr sz="900" kern="1700" spc="10" dirty="0">
                <a:solidFill>
                  <a:schemeClr val="accent6">
                    <a:lumMod val="50000"/>
                  </a:schemeClr>
                </a:solidFill>
                <a:latin typeface="Calibri Light" panose="020F0302020204030204" pitchFamily="34" charset="0"/>
                <a:cs typeface="Calibri Light" panose="020F0302020204030204" pitchFamily="34" charset="0"/>
              </a:rPr>
              <a:t>: Individual configuration of each IED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CIP</a:t>
            </a:r>
            <a:r>
              <a:rPr sz="900" kern="1700" spc="10" dirty="0">
                <a:solidFill>
                  <a:schemeClr val="accent6">
                    <a:lumMod val="50000"/>
                  </a:schemeClr>
                </a:solidFill>
                <a:latin typeface="Calibri Light" panose="020F0302020204030204" pitchFamily="34" charset="0"/>
                <a:cs typeface="Calibri Light" panose="020F0302020204030204" pitchFamily="34" charset="0"/>
              </a:rPr>
              <a:t>: Critical Infrastructure Protection  </a:t>
            </a:r>
            <a:r>
              <a:rPr sz="900" b="1" kern="1700" spc="10" dirty="0">
                <a:solidFill>
                  <a:schemeClr val="accent6">
                    <a:lumMod val="50000"/>
                  </a:schemeClr>
                </a:solidFill>
                <a:latin typeface="Calibri Light" panose="020F0302020204030204" pitchFamily="34" charset="0"/>
                <a:cs typeface="Calibri Light" panose="020F0302020204030204" pitchFamily="34" charset="0"/>
              </a:rPr>
              <a:t>CLI</a:t>
            </a:r>
            <a:r>
              <a:rPr sz="900" kern="1700" spc="10" dirty="0">
                <a:solidFill>
                  <a:schemeClr val="accent6">
                    <a:lumMod val="50000"/>
                  </a:schemeClr>
                </a:solidFill>
                <a:latin typeface="Calibri Light" panose="020F0302020204030204" pitchFamily="34" charset="0"/>
                <a:cs typeface="Calibri Light" panose="020F0302020204030204" pitchFamily="34" charset="0"/>
              </a:rPr>
              <a:t>: Command-Line Interface</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CorpSS</a:t>
            </a:r>
            <a:r>
              <a:rPr sz="900" kern="1700" spc="10" dirty="0">
                <a:solidFill>
                  <a:schemeClr val="accent6">
                    <a:lumMod val="50000"/>
                  </a:schemeClr>
                </a:solidFill>
                <a:latin typeface="Calibri Light" panose="020F0302020204030204" pitchFamily="34" charset="0"/>
                <a:cs typeface="Calibri Light" panose="020F0302020204030204" pitchFamily="34" charset="0"/>
              </a:rPr>
              <a:t>: Corporate Substation</a:t>
            </a:r>
          </a:p>
          <a:p>
            <a:pPr marL="12700" marR="40640">
              <a:lnSpc>
                <a:spcPct val="98500"/>
              </a:lnSpc>
              <a:spcBef>
                <a:spcPts val="9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CT</a:t>
            </a:r>
            <a:r>
              <a:rPr sz="900" kern="1700" spc="10" dirty="0">
                <a:solidFill>
                  <a:schemeClr val="accent6">
                    <a:lumMod val="50000"/>
                  </a:schemeClr>
                </a:solidFill>
                <a:latin typeface="Calibri Light" panose="020F0302020204030204" pitchFamily="34" charset="0"/>
                <a:cs typeface="Calibri Light" panose="020F0302020204030204" pitchFamily="34" charset="0"/>
              </a:rPr>
              <a:t>: Current Transformer, used for measurement of current, if too high to  apply directly to measuring instruments, a CT produces a proportional  current which can be measured and recorded, CT are used in metering and  protective relays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DAN</a:t>
            </a:r>
            <a:r>
              <a:rPr sz="900" kern="1700" spc="10" dirty="0">
                <a:solidFill>
                  <a:schemeClr val="accent6">
                    <a:lumMod val="50000"/>
                  </a:schemeClr>
                </a:solidFill>
                <a:latin typeface="Calibri Light" panose="020F0302020204030204" pitchFamily="34" charset="0"/>
                <a:cs typeface="Calibri Light" panose="020F0302020204030204" pitchFamily="34" charset="0"/>
              </a:rPr>
              <a:t>: Doubly Attached Nodes implementing HSR or PRP</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DAU</a:t>
            </a:r>
            <a:r>
              <a:rPr sz="900" kern="1700" spc="10" dirty="0">
                <a:solidFill>
                  <a:schemeClr val="accent6">
                    <a:lumMod val="50000"/>
                  </a:schemeClr>
                </a:solidFill>
                <a:latin typeface="Calibri Light" panose="020F0302020204030204" pitchFamily="34" charset="0"/>
                <a:cs typeface="Calibri Light" panose="020F0302020204030204" pitchFamily="34" charset="0"/>
              </a:rPr>
              <a:t>: Data Acquisition Unit</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Disconnector</a:t>
            </a:r>
            <a:r>
              <a:rPr sz="900" kern="1700" spc="10" dirty="0">
                <a:solidFill>
                  <a:schemeClr val="accent6">
                    <a:lumMod val="50000"/>
                  </a:schemeClr>
                </a:solidFill>
                <a:latin typeface="Calibri Light" panose="020F0302020204030204" pitchFamily="34" charset="0"/>
                <a:cs typeface="Calibri Light" panose="020F0302020204030204" pitchFamily="34" charset="0"/>
              </a:rPr>
              <a:t>: isolates physically and visually the lines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DMZ</a:t>
            </a:r>
            <a:r>
              <a:rPr sz="900" kern="1700" spc="10" dirty="0">
                <a:solidFill>
                  <a:schemeClr val="accent6">
                    <a:lumMod val="50000"/>
                  </a:schemeClr>
                </a:solidFill>
                <a:latin typeface="Calibri Light" panose="020F0302020204030204" pitchFamily="34" charset="0"/>
                <a:cs typeface="Calibri Light" panose="020F0302020204030204" pitchFamily="34" charset="0"/>
              </a:rPr>
              <a:t>: Demilitarized Zone</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DCB</a:t>
            </a:r>
            <a:r>
              <a:rPr sz="900" kern="1700" spc="10" dirty="0">
                <a:solidFill>
                  <a:schemeClr val="accent6">
                    <a:lumMod val="50000"/>
                  </a:schemeClr>
                </a:solidFill>
                <a:latin typeface="Calibri Light" panose="020F0302020204030204" pitchFamily="34" charset="0"/>
                <a:cs typeface="Calibri Light" panose="020F0302020204030204" pitchFamily="34" charset="0"/>
              </a:rPr>
              <a:t>: Directional Comparison Blocking</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DCS</a:t>
            </a:r>
            <a:r>
              <a:rPr sz="900" kern="1700" spc="10" dirty="0">
                <a:solidFill>
                  <a:schemeClr val="accent6">
                    <a:lumMod val="50000"/>
                  </a:schemeClr>
                </a:solidFill>
                <a:latin typeface="Calibri Light" panose="020F0302020204030204" pitchFamily="34" charset="0"/>
                <a:cs typeface="Calibri Light" panose="020F0302020204030204" pitchFamily="34" charset="0"/>
              </a:rPr>
              <a:t>: distributed control systems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DSC</a:t>
            </a:r>
            <a:r>
              <a:rPr sz="900" kern="1700" spc="10" dirty="0">
                <a:solidFill>
                  <a:schemeClr val="accent6">
                    <a:lumMod val="50000"/>
                  </a:schemeClr>
                </a:solidFill>
                <a:latin typeface="Calibri Light" panose="020F0302020204030204" pitchFamily="34" charset="0"/>
                <a:cs typeface="Calibri Light" panose="020F0302020204030204" pitchFamily="34" charset="0"/>
              </a:rPr>
              <a:t>: Differentiated Services Code Point</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ESP</a:t>
            </a:r>
            <a:r>
              <a:rPr sz="900" kern="1700" spc="10" dirty="0">
                <a:solidFill>
                  <a:schemeClr val="accent6">
                    <a:lumMod val="50000"/>
                  </a:schemeClr>
                </a:solidFill>
                <a:latin typeface="Calibri Light" panose="020F0302020204030204" pitchFamily="34" charset="0"/>
                <a:cs typeface="Calibri Light" panose="020F0302020204030204" pitchFamily="34" charset="0"/>
              </a:rPr>
              <a:t>: Electronic Security Perimeter</a:t>
            </a:r>
          </a:p>
          <a:p>
            <a:pPr marL="12700">
              <a:lnSpc>
                <a:spcPct val="100000"/>
              </a:lnSpc>
              <a:spcBef>
                <a:spcPts val="7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Feeder: </a:t>
            </a:r>
            <a:r>
              <a:rPr sz="900" kern="1700" spc="10" dirty="0">
                <a:solidFill>
                  <a:schemeClr val="accent6">
                    <a:lumMod val="50000"/>
                  </a:schemeClr>
                </a:solidFill>
                <a:latin typeface="Calibri Light" panose="020F0302020204030204" pitchFamily="34" charset="0"/>
                <a:cs typeface="Calibri Light" panose="020F0302020204030204" pitchFamily="34" charset="0"/>
              </a:rPr>
              <a:t>Transmits power to the distribution points</a:t>
            </a:r>
          </a:p>
          <a:p>
            <a:pPr marL="12700">
              <a:lnSpc>
                <a:spcPct val="100000"/>
              </a:lnSpc>
              <a:spcBef>
                <a:spcPts val="8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GM</a:t>
            </a:r>
            <a:r>
              <a:rPr sz="900" kern="1700" spc="10" dirty="0">
                <a:solidFill>
                  <a:schemeClr val="accent6">
                    <a:lumMod val="50000"/>
                  </a:schemeClr>
                </a:solidFill>
                <a:latin typeface="Calibri Light" panose="020F0302020204030204" pitchFamily="34" charset="0"/>
                <a:cs typeface="Calibri Light" panose="020F0302020204030204" pitchFamily="34" charset="0"/>
              </a:rPr>
              <a:t>: Grandmaster</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GNSS</a:t>
            </a:r>
            <a:r>
              <a:rPr sz="900" kern="1700" spc="10" dirty="0">
                <a:solidFill>
                  <a:schemeClr val="accent6">
                    <a:lumMod val="50000"/>
                  </a:schemeClr>
                </a:solidFill>
                <a:latin typeface="Calibri Light" panose="020F0302020204030204" pitchFamily="34" charset="0"/>
                <a:cs typeface="Calibri Light" panose="020F0302020204030204" pitchFamily="34" charset="0"/>
              </a:rPr>
              <a:t>: Global Navigation Satellite System</a:t>
            </a:r>
          </a:p>
          <a:p>
            <a:pPr marL="12700" marR="83185">
              <a:lnSpc>
                <a:spcPct val="98500"/>
              </a:lnSpc>
              <a:spcBef>
                <a:spcPts val="95"/>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GOOSE</a:t>
            </a:r>
            <a:r>
              <a:rPr sz="900" kern="1700" spc="10" dirty="0">
                <a:solidFill>
                  <a:schemeClr val="accent6">
                    <a:lumMod val="50000"/>
                  </a:schemeClr>
                </a:solidFill>
                <a:latin typeface="Calibri Light" panose="020F0302020204030204" pitchFamily="34" charset="0"/>
                <a:cs typeface="Calibri Light" panose="020F0302020204030204" pitchFamily="34" charset="0"/>
              </a:rPr>
              <a:t>: Generic Object-Oriented Substation Events is a control model  defined as per IEC 61850 which provides a fast and reliable mechanism of  transferring event data over entire electrical substation networks. When  implemented, this model ensures the same event message is received by  multiple physical devices using multicast or broadcast services</a:t>
            </a:r>
          </a:p>
          <a:p>
            <a:pPr marL="12700">
              <a:lnSpc>
                <a:spcPct val="100000"/>
              </a:lnSpc>
              <a:spcBef>
                <a:spcPts val="80"/>
              </a:spcBef>
            </a:pPr>
            <a:r>
              <a:rPr sz="900" b="1" kern="1700" spc="10" dirty="0">
                <a:solidFill>
                  <a:schemeClr val="accent6">
                    <a:lumMod val="50000"/>
                  </a:schemeClr>
                </a:solidFill>
                <a:latin typeface="Calibri Light" panose="020F0302020204030204" pitchFamily="34" charset="0"/>
                <a:cs typeface="Calibri Light" panose="020F0302020204030204" pitchFamily="34" charset="0"/>
              </a:rPr>
              <a:t>HMI</a:t>
            </a:r>
            <a:r>
              <a:rPr sz="900" kern="1700" spc="10" dirty="0">
                <a:solidFill>
                  <a:schemeClr val="accent6">
                    <a:lumMod val="50000"/>
                  </a:schemeClr>
                </a:solidFill>
                <a:latin typeface="Calibri Light" panose="020F0302020204030204" pitchFamily="34" charset="0"/>
                <a:cs typeface="Calibri Light" panose="020F0302020204030204" pitchFamily="34" charset="0"/>
              </a:rPr>
              <a:t>: Human Machine </a:t>
            </a:r>
            <a:r>
              <a:rPr sz="900" kern="1700" spc="10" dirty="0" smtClean="0">
                <a:solidFill>
                  <a:schemeClr val="accent6">
                    <a:lumMod val="50000"/>
                  </a:schemeClr>
                </a:solidFill>
                <a:latin typeface="Calibri Light" panose="020F0302020204030204" pitchFamily="34" charset="0"/>
                <a:cs typeface="Calibri Light" panose="020F0302020204030204" pitchFamily="34" charset="0"/>
              </a:rPr>
              <a:t>Interface</a:t>
            </a:r>
            <a:endParaRPr lang="es-ES" sz="900" kern="1700" spc="10" dirty="0" smtClean="0">
              <a:solidFill>
                <a:schemeClr val="accent6">
                  <a:lumMod val="50000"/>
                </a:schemeClr>
              </a:solidFill>
              <a:latin typeface="Calibri Light" panose="020F0302020204030204" pitchFamily="34" charset="0"/>
              <a:cs typeface="Calibri Light" panose="020F0302020204030204" pitchFamily="34" charset="0"/>
            </a:endParaRPr>
          </a:p>
          <a:p>
            <a:r>
              <a:rPr lang="en-US" sz="900" b="1" dirty="0">
                <a:solidFill>
                  <a:schemeClr val="accent6">
                    <a:lumMod val="50000"/>
                  </a:schemeClr>
                </a:solidFill>
                <a:latin typeface="Calibri Light" panose="020F0302020204030204" pitchFamily="34" charset="0"/>
                <a:cs typeface="Calibri Light" panose="020F0302020204030204" pitchFamily="34" charset="0"/>
              </a:rPr>
              <a:t>PTP</a:t>
            </a:r>
            <a:r>
              <a:rPr lang="en-US" sz="900" dirty="0">
                <a:solidFill>
                  <a:schemeClr val="accent6">
                    <a:lumMod val="50000"/>
                  </a:schemeClr>
                </a:solidFill>
                <a:latin typeface="Calibri Light" panose="020F0302020204030204" pitchFamily="34" charset="0"/>
                <a:cs typeface="Calibri Light" panose="020F0302020204030204" pitchFamily="34" charset="0"/>
              </a:rPr>
              <a:t>: Precision Time Protocol</a:t>
            </a:r>
          </a:p>
          <a:p>
            <a:r>
              <a:rPr lang="en-US" sz="900" b="1" dirty="0" err="1">
                <a:solidFill>
                  <a:schemeClr val="accent6">
                    <a:lumMod val="50000"/>
                  </a:schemeClr>
                </a:solidFill>
                <a:latin typeface="Calibri Light" panose="020F0302020204030204" pitchFamily="34" charset="0"/>
                <a:cs typeface="Calibri Light" panose="020F0302020204030204" pitchFamily="34" charset="0"/>
              </a:rPr>
              <a:t>RedBox</a:t>
            </a:r>
            <a:r>
              <a:rPr lang="en-US" sz="900" dirty="0">
                <a:solidFill>
                  <a:schemeClr val="accent6">
                    <a:lumMod val="50000"/>
                  </a:schemeClr>
                </a:solidFill>
                <a:latin typeface="Calibri Light" panose="020F0302020204030204" pitchFamily="34" charset="0"/>
                <a:cs typeface="Calibri Light" panose="020F0302020204030204" pitchFamily="34" charset="0"/>
              </a:rPr>
              <a:t>: Redundancy Box</a:t>
            </a:r>
          </a:p>
          <a:p>
            <a:pPr marR="80"/>
            <a:r>
              <a:rPr lang="en-US" sz="900" b="1" dirty="0">
                <a:solidFill>
                  <a:schemeClr val="accent6">
                    <a:lumMod val="50000"/>
                  </a:schemeClr>
                </a:solidFill>
                <a:latin typeface="Calibri Light" panose="020F0302020204030204" pitchFamily="34" charset="0"/>
                <a:cs typeface="Calibri Light" panose="020F0302020204030204" pitchFamily="34" charset="0"/>
              </a:rPr>
              <a:t>Relay: </a:t>
            </a:r>
            <a:r>
              <a:rPr lang="en-US" sz="900" dirty="0">
                <a:solidFill>
                  <a:schemeClr val="accent6">
                    <a:lumMod val="50000"/>
                  </a:schemeClr>
                </a:solidFill>
                <a:latin typeface="Calibri Light" panose="020F0302020204030204" pitchFamily="34" charset="0"/>
                <a:cs typeface="Calibri Light" panose="020F0302020204030204" pitchFamily="34" charset="0"/>
              </a:rPr>
              <a:t>is automatic device which senses an abnormal condition of electrical  circuit and closes its contacts and complete the circuit breaker trip.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REP</a:t>
            </a:r>
            <a:r>
              <a:rPr lang="en-US" sz="900" dirty="0">
                <a:solidFill>
                  <a:schemeClr val="accent6">
                    <a:lumMod val="50000"/>
                  </a:schemeClr>
                </a:solidFill>
                <a:latin typeface="Calibri Light" panose="020F0302020204030204" pitchFamily="34" charset="0"/>
                <a:cs typeface="Calibri Light" panose="020F0302020204030204" pitchFamily="34" charset="0"/>
              </a:rPr>
              <a:t>: Resilient Ethernet Protocol</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RCT</a:t>
            </a:r>
            <a:r>
              <a:rPr lang="en-US" sz="900" dirty="0">
                <a:solidFill>
                  <a:schemeClr val="accent6">
                    <a:lumMod val="50000"/>
                  </a:schemeClr>
                </a:solidFill>
                <a:latin typeface="Calibri Light" panose="020F0302020204030204" pitchFamily="34" charset="0"/>
                <a:cs typeface="Calibri Light" panose="020F0302020204030204" pitchFamily="34" charset="0"/>
              </a:rPr>
              <a:t>: Redundancy Control Trailer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RTU</a:t>
            </a:r>
            <a:r>
              <a:rPr lang="en-US" sz="900" dirty="0">
                <a:solidFill>
                  <a:schemeClr val="accent6">
                    <a:lumMod val="50000"/>
                  </a:schemeClr>
                </a:solidFill>
                <a:latin typeface="Calibri Light" panose="020F0302020204030204" pitchFamily="34" charset="0"/>
                <a:cs typeface="Calibri Light" panose="020F0302020204030204" pitchFamily="34" charset="0"/>
              </a:rPr>
              <a:t>: Remote  Terminal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SA</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SAN</a:t>
            </a:r>
            <a:r>
              <a:rPr lang="en-US" sz="900" dirty="0">
                <a:solidFill>
                  <a:schemeClr val="accent6">
                    <a:lumMod val="50000"/>
                  </a:schemeClr>
                </a:solidFill>
                <a:latin typeface="Calibri Light" panose="020F0302020204030204" pitchFamily="34" charset="0"/>
                <a:cs typeface="Calibri Light" panose="020F0302020204030204" pitchFamily="34" charset="0"/>
              </a:rPr>
              <a:t>:  Singly-Attached Node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Secondary Lines: </a:t>
            </a:r>
            <a:r>
              <a:rPr lang="en-US" sz="900" dirty="0">
                <a:solidFill>
                  <a:schemeClr val="accent6">
                    <a:lumMod val="50000"/>
                  </a:schemeClr>
                </a:solidFill>
                <a:latin typeface="Calibri Light" panose="020F0302020204030204" pitchFamily="34" charset="0"/>
                <a:cs typeface="Calibri Light" panose="020F0302020204030204" pitchFamily="34" charset="0"/>
              </a:rPr>
              <a:t>lower voltage side at the substation</a:t>
            </a:r>
          </a:p>
          <a:p>
            <a:pPr marR="1700"/>
            <a:r>
              <a:rPr lang="en-US" sz="900" b="1" dirty="0">
                <a:solidFill>
                  <a:schemeClr val="accent6">
                    <a:lumMod val="50000"/>
                  </a:schemeClr>
                </a:solidFill>
                <a:latin typeface="Calibri Light" panose="020F0302020204030204" pitchFamily="34" charset="0"/>
                <a:cs typeface="Calibri Light" panose="020F0302020204030204" pitchFamily="34" charset="0"/>
              </a:rPr>
              <a:t>SCADA</a:t>
            </a:r>
            <a:r>
              <a:rPr lang="en-US" sz="900" dirty="0">
                <a:solidFill>
                  <a:schemeClr val="accent6">
                    <a:lumMod val="50000"/>
                  </a:schemeClr>
                </a:solidFill>
                <a:latin typeface="Calibri Light" panose="020F0302020204030204" pitchFamily="34" charset="0"/>
                <a:cs typeface="Calibri Light" panose="020F0302020204030204" pitchFamily="34" charset="0"/>
              </a:rPr>
              <a:t>: Supervisory Control And Data Acquisition, transmits and receives  data from events of controls, measuring, safety and monitoring. Power  system elements can be controlled remotely over. Remote switching,  telemetering of grids showing voltage, current, power, direction,  consumption in kWh, synchronization.</a:t>
            </a:r>
          </a:p>
          <a:p>
            <a:pPr marR="22260"/>
            <a:r>
              <a:rPr lang="en-US" sz="900" b="1" dirty="0">
                <a:solidFill>
                  <a:schemeClr val="accent6">
                    <a:lumMod val="50000"/>
                  </a:schemeClr>
                </a:solidFill>
                <a:latin typeface="Calibri Light" panose="020F0302020204030204" pitchFamily="34" charset="0"/>
                <a:cs typeface="Calibri Light" panose="020F0302020204030204" pitchFamily="34" charset="0"/>
              </a:rPr>
              <a:t>SCD</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Configuration Description  </a:t>
            </a:r>
            <a:r>
              <a:rPr lang="en-US" sz="900" b="1" dirty="0">
                <a:solidFill>
                  <a:schemeClr val="accent6">
                    <a:lumMod val="50000"/>
                  </a:schemeClr>
                </a:solidFill>
                <a:latin typeface="Calibri Light" panose="020F0302020204030204" pitchFamily="34" charset="0"/>
                <a:cs typeface="Calibri Light" panose="020F0302020204030204" pitchFamily="34" charset="0"/>
              </a:rPr>
              <a:t>SCL</a:t>
            </a:r>
            <a:r>
              <a:rPr lang="en-US" sz="900" dirty="0">
                <a:solidFill>
                  <a:schemeClr val="accent6">
                    <a:lumMod val="50000"/>
                  </a:schemeClr>
                </a:solidFill>
                <a:latin typeface="Calibri Light" panose="020F0302020204030204" pitchFamily="34" charset="0"/>
                <a:cs typeface="Calibri Light" panose="020F0302020204030204" pitchFamily="34" charset="0"/>
              </a:rPr>
              <a:t>: Substation Configuration Language  </a:t>
            </a:r>
            <a:r>
              <a:rPr lang="en-US" sz="900" b="1" dirty="0">
                <a:solidFill>
                  <a:schemeClr val="accent6">
                    <a:lumMod val="50000"/>
                  </a:schemeClr>
                </a:solidFill>
                <a:latin typeface="Calibri Light" panose="020F0302020204030204" pitchFamily="34" charset="0"/>
                <a:cs typeface="Calibri Light" panose="020F0302020204030204" pitchFamily="34" charset="0"/>
              </a:rPr>
              <a:t>SNTP: </a:t>
            </a:r>
            <a:r>
              <a:rPr lang="en-US" sz="900" dirty="0">
                <a:solidFill>
                  <a:schemeClr val="accent6">
                    <a:lumMod val="50000"/>
                  </a:schemeClr>
                </a:solidFill>
                <a:latin typeface="Calibri Light" panose="020F0302020204030204" pitchFamily="34" charset="0"/>
                <a:cs typeface="Calibri Light" panose="020F0302020204030204" pitchFamily="34" charset="0"/>
              </a:rPr>
              <a:t>Simple Network Time Protocol</a:t>
            </a:r>
          </a:p>
          <a:p>
            <a:pPr marR="90"/>
            <a:r>
              <a:rPr lang="en-US" sz="900" b="1" dirty="0">
                <a:solidFill>
                  <a:schemeClr val="accent6">
                    <a:lumMod val="50000"/>
                  </a:schemeClr>
                </a:solidFill>
                <a:latin typeface="Calibri Light" panose="020F0302020204030204" pitchFamily="34" charset="0"/>
                <a:cs typeface="Calibri Light" panose="020F0302020204030204" pitchFamily="34" charset="0"/>
              </a:rPr>
              <a:t>Station Bus</a:t>
            </a:r>
            <a:r>
              <a:rPr lang="en-US" sz="900" dirty="0">
                <a:solidFill>
                  <a:schemeClr val="accent6">
                    <a:lumMod val="50000"/>
                  </a:schemeClr>
                </a:solidFill>
                <a:latin typeface="Calibri Light" panose="020F0302020204030204" pitchFamily="34" charset="0"/>
                <a:cs typeface="Calibri Light" panose="020F0302020204030204" pitchFamily="34" charset="0"/>
              </a:rPr>
              <a:t>: Connects the entire substation and helps provide connectivity  between central management and individual bays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STP</a:t>
            </a:r>
            <a:r>
              <a:rPr lang="en-US" sz="900" dirty="0">
                <a:solidFill>
                  <a:schemeClr val="accent6">
                    <a:lumMod val="50000"/>
                  </a:schemeClr>
                </a:solidFill>
                <a:latin typeface="Calibri Light" panose="020F0302020204030204" pitchFamily="34" charset="0"/>
                <a:cs typeface="Calibri Light" panose="020F0302020204030204" pitchFamily="34" charset="0"/>
              </a:rPr>
              <a:t>: Spanning Tree Protocol</a:t>
            </a:r>
          </a:p>
          <a:p>
            <a:pPr marR="2090"/>
            <a:r>
              <a:rPr lang="en-US" sz="900" b="1" dirty="0">
                <a:solidFill>
                  <a:schemeClr val="accent6">
                    <a:lumMod val="50000"/>
                  </a:schemeClr>
                </a:solidFill>
                <a:latin typeface="Calibri Light" panose="020F0302020204030204" pitchFamily="34" charset="0"/>
                <a:cs typeface="Calibri Light" panose="020F0302020204030204" pitchFamily="34" charset="0"/>
              </a:rPr>
              <a:t>SV</a:t>
            </a:r>
            <a:r>
              <a:rPr lang="en-US" sz="900" dirty="0">
                <a:solidFill>
                  <a:schemeClr val="accent6">
                    <a:lumMod val="50000"/>
                  </a:schemeClr>
                </a:solidFill>
                <a:latin typeface="Calibri Light" panose="020F0302020204030204" pitchFamily="34" charset="0"/>
                <a:cs typeface="Calibri Light" panose="020F0302020204030204" pitchFamily="34" charset="0"/>
              </a:rPr>
              <a:t>: Sampled Values, is a method to read instantaneous values such as  currents, voltages, impedances, etc. from CTs, VTs or digital I/O and then  transmitted to make them are available for those IED subscribed.</a:t>
            </a:r>
          </a:p>
          <a:p>
            <a:pPr marR="1490"/>
            <a:r>
              <a:rPr lang="en-US" sz="900" b="1" dirty="0">
                <a:solidFill>
                  <a:schemeClr val="accent6">
                    <a:lumMod val="50000"/>
                  </a:schemeClr>
                </a:solidFill>
                <a:latin typeface="Calibri Light" panose="020F0302020204030204" pitchFamily="34" charset="0"/>
                <a:cs typeface="Calibri Light" panose="020F0302020204030204" pitchFamily="34" charset="0"/>
              </a:rPr>
              <a:t>Switchgear</a:t>
            </a:r>
            <a:r>
              <a:rPr lang="en-US" sz="900" dirty="0">
                <a:solidFill>
                  <a:schemeClr val="accent6">
                    <a:lumMod val="50000"/>
                  </a:schemeClr>
                </a:solidFill>
                <a:latin typeface="Calibri Light" panose="020F0302020204030204" pitchFamily="34" charset="0"/>
                <a:cs typeface="Calibri Light" panose="020F0302020204030204" pitchFamily="34" charset="0"/>
              </a:rPr>
              <a:t>: combination of switches, fuses or CB to control, protect and  isolate electrical equipment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SyncE: </a:t>
            </a:r>
            <a:r>
              <a:rPr lang="en-US" sz="900" dirty="0">
                <a:solidFill>
                  <a:schemeClr val="accent6">
                    <a:lumMod val="50000"/>
                  </a:schemeClr>
                </a:solidFill>
                <a:latin typeface="Calibri Light" panose="020F0302020204030204" pitchFamily="34" charset="0"/>
                <a:cs typeface="Calibri Light" panose="020F0302020204030204" pitchFamily="34" charset="0"/>
              </a:rPr>
              <a:t>Synchronous Ethernet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TLV</a:t>
            </a:r>
            <a:r>
              <a:rPr lang="en-US" sz="900" dirty="0">
                <a:solidFill>
                  <a:schemeClr val="accent6">
                    <a:lumMod val="50000"/>
                  </a:schemeClr>
                </a:solidFill>
                <a:latin typeface="Calibri Light" panose="020F0302020204030204" pitchFamily="34" charset="0"/>
                <a:cs typeface="Calibri Light" panose="020F0302020204030204" pitchFamily="34" charset="0"/>
              </a:rPr>
              <a:t>: Type, Length, Value</a:t>
            </a:r>
          </a:p>
          <a:p>
            <a:pPr marR="240"/>
            <a:r>
              <a:rPr lang="en-US" sz="900" b="1" dirty="0">
                <a:solidFill>
                  <a:schemeClr val="accent6">
                    <a:lumMod val="50000"/>
                  </a:schemeClr>
                </a:solidFill>
                <a:latin typeface="Calibri Light" panose="020F0302020204030204" pitchFamily="34" charset="0"/>
                <a:cs typeface="Calibri Light" panose="020F0302020204030204" pitchFamily="34" charset="0"/>
              </a:rPr>
              <a:t>VT: </a:t>
            </a:r>
            <a:r>
              <a:rPr lang="en-US" sz="900" dirty="0">
                <a:solidFill>
                  <a:schemeClr val="accent6">
                    <a:lumMod val="50000"/>
                  </a:schemeClr>
                </a:solidFill>
                <a:latin typeface="Calibri Light" panose="020F0302020204030204" pitchFamily="34" charset="0"/>
                <a:cs typeface="Calibri Light" panose="020F0302020204030204" pitchFamily="34" charset="0"/>
              </a:rPr>
              <a:t>Voltage Transformer (see CT)Potential Transformer, gives the reference  voltage to the Relay for Over-voltage or Under-voltage Protection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UCA </a:t>
            </a:r>
            <a:r>
              <a:rPr lang="en-US" sz="900" b="1" dirty="0" err="1">
                <a:solidFill>
                  <a:schemeClr val="accent6">
                    <a:lumMod val="50000"/>
                  </a:schemeClr>
                </a:solidFill>
                <a:latin typeface="Calibri Light" panose="020F0302020204030204" pitchFamily="34" charset="0"/>
                <a:cs typeface="Calibri Light" panose="020F0302020204030204" pitchFamily="34" charset="0"/>
              </a:rPr>
              <a:t>IuG</a:t>
            </a:r>
            <a:r>
              <a:rPr lang="en-US" sz="900" dirty="0">
                <a:solidFill>
                  <a:schemeClr val="accent6">
                    <a:lumMod val="50000"/>
                  </a:schemeClr>
                </a:solidFill>
                <a:latin typeface="Calibri Light" panose="020F0302020204030204" pitchFamily="34" charset="0"/>
                <a:cs typeface="Calibri Light" panose="020F0302020204030204" pitchFamily="34" charset="0"/>
              </a:rPr>
              <a:t>: Utility Communications Architecture International Users Group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VDAN</a:t>
            </a:r>
            <a:r>
              <a:rPr lang="en-US" sz="900" dirty="0">
                <a:solidFill>
                  <a:schemeClr val="accent6">
                    <a:lumMod val="50000"/>
                  </a:schemeClr>
                </a:solidFill>
                <a:latin typeface="Calibri Light" panose="020F0302020204030204" pitchFamily="34" charset="0"/>
                <a:cs typeface="Calibri Light" panose="020F0302020204030204" pitchFamily="34" charset="0"/>
              </a:rPr>
              <a:t>: Virtual </a:t>
            </a:r>
            <a:r>
              <a:rPr lang="en-US" sz="900" dirty="0" smtClean="0">
                <a:solidFill>
                  <a:schemeClr val="accent6">
                    <a:lumMod val="50000"/>
                  </a:schemeClr>
                </a:solidFill>
                <a:latin typeface="Calibri Light" panose="020F0302020204030204" pitchFamily="34" charset="0"/>
                <a:cs typeface="Calibri Light" panose="020F0302020204030204" pitchFamily="34" charset="0"/>
              </a:rPr>
              <a:t>D</a:t>
            </a:r>
          </a:p>
          <a:p>
            <a:r>
              <a:rPr lang="en-US" sz="900" b="1" dirty="0" err="1">
                <a:solidFill>
                  <a:schemeClr val="accent6">
                    <a:lumMod val="50000"/>
                  </a:schemeClr>
                </a:solidFill>
                <a:latin typeface="Calibri Light" panose="020F0302020204030204" pitchFamily="34" charset="0"/>
                <a:cs typeface="Calibri Light" panose="020F0302020204030204" pitchFamily="34" charset="0"/>
              </a:rPr>
              <a:t>HQoS</a:t>
            </a:r>
            <a:r>
              <a:rPr lang="en-US" sz="900" dirty="0">
                <a:solidFill>
                  <a:schemeClr val="accent6">
                    <a:lumMod val="50000"/>
                  </a:schemeClr>
                </a:solidFill>
                <a:latin typeface="Calibri Light" panose="020F0302020204030204" pitchFamily="34" charset="0"/>
                <a:cs typeface="Calibri Light" panose="020F0302020204030204" pitchFamily="34" charset="0"/>
              </a:rPr>
              <a:t>: Hierarchical Quality of Service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HSR</a:t>
            </a:r>
            <a:r>
              <a:rPr lang="en-US" sz="900" dirty="0">
                <a:solidFill>
                  <a:schemeClr val="accent6">
                    <a:lumMod val="50000"/>
                  </a:schemeClr>
                </a:solidFill>
                <a:latin typeface="Calibri Light" panose="020F0302020204030204" pitchFamily="34" charset="0"/>
                <a:cs typeface="Calibri Light" panose="020F0302020204030204" pitchFamily="34" charset="0"/>
              </a:rPr>
              <a:t>: High-Availability Seamless Redundancy</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IA</a:t>
            </a:r>
            <a:r>
              <a:rPr lang="en-US" sz="900" dirty="0">
                <a:solidFill>
                  <a:schemeClr val="accent6">
                    <a:lumMod val="50000"/>
                  </a:schemeClr>
                </a:solidFill>
                <a:latin typeface="Calibri Light" panose="020F0302020204030204" pitchFamily="34" charset="0"/>
                <a:cs typeface="Calibri Light" panose="020F0302020204030204" pitchFamily="34" charset="0"/>
              </a:rPr>
              <a:t>: Industrial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ICS</a:t>
            </a:r>
            <a:r>
              <a:rPr lang="en-US" sz="900" dirty="0">
                <a:solidFill>
                  <a:schemeClr val="accent6">
                    <a:lumMod val="50000"/>
                  </a:schemeClr>
                </a:solidFill>
                <a:latin typeface="Calibri Light" panose="020F0302020204030204" pitchFamily="34" charset="0"/>
                <a:cs typeface="Calibri Light" panose="020F0302020204030204" pitchFamily="34" charset="0"/>
              </a:rPr>
              <a:t>: Industrial control systems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ICU</a:t>
            </a:r>
            <a:r>
              <a:rPr lang="en-US" sz="900" dirty="0">
                <a:solidFill>
                  <a:schemeClr val="accent6">
                    <a:lumMod val="50000"/>
                  </a:schemeClr>
                </a:solidFill>
                <a:latin typeface="Calibri Light" panose="020F0302020204030204" pitchFamily="34" charset="0"/>
                <a:cs typeface="Calibri Light" panose="020F0302020204030204" pitchFamily="34" charset="0"/>
              </a:rPr>
              <a:t>: Intelligent Control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IEC</a:t>
            </a:r>
            <a:r>
              <a:rPr lang="en-US" sz="900" dirty="0">
                <a:solidFill>
                  <a:schemeClr val="accent6">
                    <a:lumMod val="50000"/>
                  </a:schemeClr>
                </a:solidFill>
                <a:latin typeface="Calibri Light" panose="020F0302020204030204" pitchFamily="34" charset="0"/>
                <a:cs typeface="Calibri Light" panose="020F0302020204030204" pitchFamily="34" charset="0"/>
              </a:rPr>
              <a:t>: International Electrotechnical Commission</a:t>
            </a:r>
          </a:p>
          <a:p>
            <a:pPr marR="1490"/>
            <a:r>
              <a:rPr lang="en-US" sz="900" b="1" dirty="0">
                <a:solidFill>
                  <a:schemeClr val="accent6">
                    <a:lumMod val="50000"/>
                  </a:schemeClr>
                </a:solidFill>
                <a:latin typeface="Calibri Light" panose="020F0302020204030204" pitchFamily="34" charset="0"/>
                <a:cs typeface="Calibri Light" panose="020F0302020204030204" pitchFamily="34" charset="0"/>
              </a:rPr>
              <a:t>IEC 61850</a:t>
            </a:r>
            <a:r>
              <a:rPr lang="en-US" sz="900" dirty="0">
                <a:solidFill>
                  <a:schemeClr val="accent6">
                    <a:lumMod val="50000"/>
                  </a:schemeClr>
                </a:solidFill>
                <a:latin typeface="Calibri Light" panose="020F0302020204030204" pitchFamily="34" charset="0"/>
                <a:cs typeface="Calibri Light" panose="020F0302020204030204" pitchFamily="34" charset="0"/>
              </a:rPr>
              <a:t>: Standard defining communication protocols for intelligent  electronic devices at electrical substations</a:t>
            </a:r>
          </a:p>
          <a:p>
            <a:pPr marR="1230" algn="just"/>
            <a:r>
              <a:rPr lang="en-US" sz="900" b="1" dirty="0">
                <a:solidFill>
                  <a:schemeClr val="accent6">
                    <a:lumMod val="50000"/>
                  </a:schemeClr>
                </a:solidFill>
                <a:latin typeface="Calibri Light" panose="020F0302020204030204" pitchFamily="34" charset="0"/>
                <a:cs typeface="Calibri Light" panose="020F0302020204030204" pitchFamily="34" charset="0"/>
              </a:rPr>
              <a:t>IED</a:t>
            </a:r>
            <a:r>
              <a:rPr lang="en-US" sz="900" dirty="0">
                <a:solidFill>
                  <a:schemeClr val="accent6">
                    <a:lumMod val="50000"/>
                  </a:schemeClr>
                </a:solidFill>
                <a:latin typeface="Calibri Light" panose="020F0302020204030204" pitchFamily="34" charset="0"/>
                <a:cs typeface="Calibri Light" panose="020F0302020204030204" pitchFamily="34" charset="0"/>
              </a:rPr>
              <a:t>: Intelligent End Device, microprocessor-based controllers of power  system equipment, such as circuit breakers, transformers and capacitor  banks to enable advanced power automation.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IRIG</a:t>
            </a:r>
            <a:r>
              <a:rPr lang="en-US" sz="900" dirty="0">
                <a:solidFill>
                  <a:schemeClr val="accent6">
                    <a:lumMod val="50000"/>
                  </a:schemeClr>
                </a:solidFill>
                <a:latin typeface="Calibri Light" panose="020F0302020204030204" pitchFamily="34" charset="0"/>
                <a:cs typeface="Calibri Light" panose="020F0302020204030204" pitchFamily="34" charset="0"/>
              </a:rPr>
              <a:t>: Inter-Range Instrumentation Group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ISE</a:t>
            </a:r>
            <a:r>
              <a:rPr lang="en-US" sz="900" dirty="0">
                <a:solidFill>
                  <a:schemeClr val="accent6">
                    <a:lumMod val="50000"/>
                  </a:schemeClr>
                </a:solidFill>
                <a:latin typeface="Calibri Light" panose="020F0302020204030204" pitchFamily="34" charset="0"/>
                <a:cs typeface="Calibri Light" panose="020F0302020204030204" pitchFamily="34" charset="0"/>
              </a:rPr>
              <a:t>: Identity Services Engine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L3VPN</a:t>
            </a:r>
            <a:r>
              <a:rPr lang="en-US" sz="900" dirty="0">
                <a:solidFill>
                  <a:schemeClr val="accent6">
                    <a:lumMod val="50000"/>
                  </a:schemeClr>
                </a:solidFill>
                <a:latin typeface="Calibri Light" panose="020F0302020204030204" pitchFamily="34" charset="0"/>
                <a:cs typeface="Calibri Light" panose="020F0302020204030204" pitchFamily="34" charset="0"/>
              </a:rPr>
              <a:t>: Layer 3 Virtual Private Network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LA</a:t>
            </a:r>
            <a:r>
              <a:rPr lang="en-US" sz="900" dirty="0">
                <a:solidFill>
                  <a:schemeClr val="accent6">
                    <a:lumMod val="50000"/>
                  </a:schemeClr>
                </a:solidFill>
                <a:latin typeface="Calibri Light" panose="020F0302020204030204" pitchFamily="34" charset="0"/>
                <a:cs typeface="Calibri Light" panose="020F0302020204030204" pitchFamily="34" charset="0"/>
              </a:rPr>
              <a:t>: Lightning Arrester protects the power grid from electric storms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MQC</a:t>
            </a:r>
            <a:r>
              <a:rPr lang="en-US" sz="900" dirty="0">
                <a:solidFill>
                  <a:schemeClr val="accent6">
                    <a:lumMod val="50000"/>
                  </a:schemeClr>
                </a:solidFill>
                <a:latin typeface="Calibri Light" panose="020F0302020204030204" pitchFamily="34" charset="0"/>
                <a:cs typeface="Calibri Light" panose="020F0302020204030204" pitchFamily="34" charset="0"/>
              </a:rPr>
              <a:t>: Modular </a:t>
            </a:r>
            <a:r>
              <a:rPr lang="en-US" sz="900" dirty="0" err="1">
                <a:solidFill>
                  <a:schemeClr val="accent6">
                    <a:lumMod val="50000"/>
                  </a:schemeClr>
                </a:solidFill>
                <a:latin typeface="Calibri Light" panose="020F0302020204030204" pitchFamily="34" charset="0"/>
                <a:cs typeface="Calibri Light" panose="020F0302020204030204" pitchFamily="34" charset="0"/>
              </a:rPr>
              <a:t>QoS</a:t>
            </a:r>
            <a:r>
              <a:rPr lang="en-US" sz="900" dirty="0">
                <a:solidFill>
                  <a:schemeClr val="accent6">
                    <a:lumMod val="50000"/>
                  </a:schemeClr>
                </a:solidFill>
                <a:latin typeface="Calibri Light" panose="020F0302020204030204" pitchFamily="34" charset="0"/>
                <a:cs typeface="Calibri Light" panose="020F0302020204030204" pitchFamily="34" charset="0"/>
              </a:rPr>
              <a:t> Command-Line Interface</a:t>
            </a:r>
          </a:p>
          <a:p>
            <a:pPr marR="80"/>
            <a:r>
              <a:rPr lang="en-US" sz="900" b="1" dirty="0">
                <a:solidFill>
                  <a:schemeClr val="accent6">
                    <a:lumMod val="50000"/>
                  </a:schemeClr>
                </a:solidFill>
                <a:latin typeface="Calibri Light" panose="020F0302020204030204" pitchFamily="34" charset="0"/>
                <a:cs typeface="Calibri Light" panose="020F0302020204030204" pitchFamily="34" charset="0"/>
              </a:rPr>
              <a:t>MMS</a:t>
            </a:r>
            <a:r>
              <a:rPr lang="en-US" sz="900" dirty="0">
                <a:solidFill>
                  <a:schemeClr val="accent6">
                    <a:lumMod val="50000"/>
                  </a:schemeClr>
                </a:solidFill>
                <a:latin typeface="Calibri Light" panose="020F0302020204030204" pitchFamily="34" charset="0"/>
                <a:cs typeface="Calibri Light" panose="020F0302020204030204" pitchFamily="34" charset="0"/>
              </a:rPr>
              <a:t>: Manufacturing Message Specification, messaging system for  exchanging real-time data and supervisory control information. Allows  client such as SCADA, an OPC server or a gateway to access all IED objects  </a:t>
            </a:r>
            <a:r>
              <a:rPr lang="en-US" sz="900" b="1" dirty="0">
                <a:solidFill>
                  <a:schemeClr val="accent6">
                    <a:lumMod val="50000"/>
                  </a:schemeClr>
                </a:solidFill>
                <a:latin typeface="Calibri Light" panose="020F0302020204030204" pitchFamily="34" charset="0"/>
                <a:cs typeface="Calibri Light" panose="020F0302020204030204" pitchFamily="34" charset="0"/>
              </a:rPr>
              <a:t>MPLS</a:t>
            </a:r>
            <a:r>
              <a:rPr lang="en-US" sz="900" dirty="0">
                <a:solidFill>
                  <a:schemeClr val="accent6">
                    <a:lumMod val="50000"/>
                  </a:schemeClr>
                </a:solidFill>
                <a:latin typeface="Calibri Light" panose="020F0302020204030204" pitchFamily="34" charset="0"/>
                <a:cs typeface="Calibri Light" panose="020F0302020204030204" pitchFamily="34" charset="0"/>
              </a:rPr>
              <a:t>: Multi-protocol Label Switching</a:t>
            </a:r>
          </a:p>
          <a:p>
            <a:pPr marR="270"/>
            <a:r>
              <a:rPr lang="en-US" sz="900" b="1" dirty="0">
                <a:solidFill>
                  <a:schemeClr val="accent6">
                    <a:lumMod val="50000"/>
                  </a:schemeClr>
                </a:solidFill>
                <a:latin typeface="Calibri Light" panose="020F0302020204030204" pitchFamily="34" charset="0"/>
                <a:cs typeface="Calibri Light" panose="020F0302020204030204" pitchFamily="34" charset="0"/>
              </a:rPr>
              <a:t>MU</a:t>
            </a:r>
            <a:r>
              <a:rPr lang="en-US" sz="900" dirty="0">
                <a:solidFill>
                  <a:schemeClr val="accent6">
                    <a:lumMod val="50000"/>
                  </a:schemeClr>
                </a:solidFill>
                <a:latin typeface="Calibri Light" panose="020F0302020204030204" pitchFamily="34" charset="0"/>
                <a:cs typeface="Calibri Light" panose="020F0302020204030204" pitchFamily="34" charset="0"/>
              </a:rPr>
              <a:t>: Merging Unit connected to the process bus converts analog data(</a:t>
            </a:r>
            <a:r>
              <a:rPr lang="en-US" sz="900" dirty="0" err="1">
                <a:solidFill>
                  <a:schemeClr val="accent6">
                    <a:lumMod val="50000"/>
                  </a:schemeClr>
                </a:solidFill>
                <a:latin typeface="Calibri Light" panose="020F0302020204030204" pitchFamily="34" charset="0"/>
                <a:cs typeface="Calibri Light" panose="020F0302020204030204" pitchFamily="34" charset="0"/>
              </a:rPr>
              <a:t>ie</a:t>
            </a:r>
            <a:r>
              <a:rPr lang="en-US" sz="900" dirty="0">
                <a:solidFill>
                  <a:schemeClr val="accent6">
                    <a:lumMod val="50000"/>
                  </a:schemeClr>
                </a:solidFill>
                <a:latin typeface="Calibri Light" panose="020F0302020204030204" pitchFamily="34" charset="0"/>
                <a:cs typeface="Calibri Light" panose="020F0302020204030204" pitchFamily="34" charset="0"/>
              </a:rPr>
              <a:t>.  volts, </a:t>
            </a:r>
            <a:r>
              <a:rPr lang="en-US" sz="900" dirty="0" err="1">
                <a:solidFill>
                  <a:schemeClr val="accent6">
                    <a:lumMod val="50000"/>
                  </a:schemeClr>
                </a:solidFill>
                <a:latin typeface="Calibri Light" panose="020F0302020204030204" pitchFamily="34" charset="0"/>
                <a:cs typeface="Calibri Light" panose="020F0302020204030204" pitchFamily="34" charset="0"/>
              </a:rPr>
              <a:t>currect</a:t>
            </a:r>
            <a:r>
              <a:rPr lang="en-US" sz="900" dirty="0">
                <a:solidFill>
                  <a:schemeClr val="accent6">
                    <a:lumMod val="50000"/>
                  </a:schemeClr>
                </a:solidFill>
                <a:latin typeface="Calibri Light" panose="020F0302020204030204" pitchFamily="34" charset="0"/>
                <a:cs typeface="Calibri Light" panose="020F0302020204030204" pitchFamily="34" charset="0"/>
              </a:rPr>
              <a:t>...) into digital information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NERC</a:t>
            </a:r>
            <a:r>
              <a:rPr lang="en-US" sz="900" dirty="0">
                <a:solidFill>
                  <a:schemeClr val="accent6">
                    <a:lumMod val="50000"/>
                  </a:schemeClr>
                </a:solidFill>
                <a:latin typeface="Calibri Light" panose="020F0302020204030204" pitchFamily="34" charset="0"/>
                <a:cs typeface="Calibri Light" panose="020F0302020204030204" pitchFamily="34" charset="0"/>
              </a:rPr>
              <a:t>: North  American  Electric Reliability Corporation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NIST</a:t>
            </a:r>
            <a:r>
              <a:rPr lang="en-US" sz="900" dirty="0">
                <a:solidFill>
                  <a:schemeClr val="accent6">
                    <a:lumMod val="50000"/>
                  </a:schemeClr>
                </a:solidFill>
                <a:latin typeface="Calibri Light" panose="020F0302020204030204" pitchFamily="34" charset="0"/>
                <a:cs typeface="Calibri Light" panose="020F0302020204030204" pitchFamily="34" charset="0"/>
              </a:rPr>
              <a:t>: National Institute of  Standards and  Technology</a:t>
            </a:r>
          </a:p>
          <a:p>
            <a:r>
              <a:rPr lang="en-US" sz="900" b="1" dirty="0">
                <a:solidFill>
                  <a:schemeClr val="accent6">
                    <a:lumMod val="50000"/>
                  </a:schemeClr>
                </a:solidFill>
                <a:latin typeface="Calibri Light" panose="020F0302020204030204" pitchFamily="34" charset="0"/>
                <a:cs typeface="Calibri Light" panose="020F0302020204030204" pitchFamily="34" charset="0"/>
              </a:rPr>
              <a:t>NMS</a:t>
            </a:r>
            <a:r>
              <a:rPr lang="en-US" sz="900" dirty="0">
                <a:solidFill>
                  <a:schemeClr val="accent6">
                    <a:lumMod val="50000"/>
                  </a:schemeClr>
                </a:solidFill>
                <a:latin typeface="Calibri Light" panose="020F0302020204030204" pitchFamily="34" charset="0"/>
                <a:cs typeface="Calibri Light" panose="020F0302020204030204" pitchFamily="34" charset="0"/>
              </a:rPr>
              <a:t>: Network Management System</a:t>
            </a:r>
          </a:p>
          <a:p>
            <a:r>
              <a:rPr lang="en-US" sz="900" b="1" dirty="0">
                <a:solidFill>
                  <a:schemeClr val="accent6">
                    <a:lumMod val="50000"/>
                  </a:schemeClr>
                </a:solidFill>
                <a:latin typeface="Calibri Light" panose="020F0302020204030204" pitchFamily="34" charset="0"/>
                <a:cs typeface="Calibri Light" panose="020F0302020204030204" pitchFamily="34" charset="0"/>
              </a:rPr>
              <a:t>OAM</a:t>
            </a:r>
            <a:r>
              <a:rPr lang="en-US" sz="900" dirty="0">
                <a:solidFill>
                  <a:schemeClr val="accent6">
                    <a:lumMod val="50000"/>
                  </a:schemeClr>
                </a:solidFill>
                <a:latin typeface="Calibri Light" panose="020F0302020204030204" pitchFamily="34" charset="0"/>
                <a:cs typeface="Calibri Light" panose="020F0302020204030204" pitchFamily="34" charset="0"/>
              </a:rPr>
              <a:t>: Operations and Maintenance</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PCP</a:t>
            </a:r>
            <a:r>
              <a:rPr lang="en-US" sz="900" dirty="0">
                <a:solidFill>
                  <a:schemeClr val="accent6">
                    <a:lumMod val="50000"/>
                  </a:schemeClr>
                </a:solidFill>
                <a:latin typeface="Calibri Light" panose="020F0302020204030204" pitchFamily="34" charset="0"/>
                <a:cs typeface="Calibri Light" panose="020F0302020204030204" pitchFamily="34" charset="0"/>
              </a:rPr>
              <a:t>: Priority Code Point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PIOC</a:t>
            </a:r>
            <a:r>
              <a:rPr lang="en-US" sz="900" dirty="0">
                <a:solidFill>
                  <a:schemeClr val="accent6">
                    <a:lumMod val="50000"/>
                  </a:schemeClr>
                </a:solidFill>
                <a:latin typeface="Calibri Light" panose="020F0302020204030204" pitchFamily="34" charset="0"/>
                <a:cs typeface="Calibri Light" panose="020F0302020204030204" pitchFamily="34" charset="0"/>
              </a:rPr>
              <a:t>: Instantaneous </a:t>
            </a:r>
            <a:r>
              <a:rPr lang="en-US" sz="900" dirty="0" err="1">
                <a:solidFill>
                  <a:schemeClr val="accent6">
                    <a:lumMod val="50000"/>
                  </a:schemeClr>
                </a:solidFill>
                <a:latin typeface="Calibri Light" panose="020F0302020204030204" pitchFamily="34" charset="0"/>
                <a:cs typeface="Calibri Light" panose="020F0302020204030204" pitchFamily="34" charset="0"/>
              </a:rPr>
              <a:t>overcorrent</a:t>
            </a:r>
            <a:r>
              <a:rPr lang="en-US" sz="900" dirty="0">
                <a:solidFill>
                  <a:schemeClr val="accent6">
                    <a:lumMod val="50000"/>
                  </a:schemeClr>
                </a:solidFill>
                <a:latin typeface="Calibri Light" panose="020F0302020204030204" pitchFamily="34" charset="0"/>
                <a:cs typeface="Calibri Light" panose="020F0302020204030204" pitchFamily="34" charset="0"/>
              </a:rPr>
              <a:t> Protection</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PLC</a:t>
            </a:r>
            <a:r>
              <a:rPr lang="en-US" sz="900" dirty="0">
                <a:solidFill>
                  <a:schemeClr val="accent6">
                    <a:lumMod val="50000"/>
                  </a:schemeClr>
                </a:solidFill>
                <a:latin typeface="Calibri Light" panose="020F0302020204030204" pitchFamily="34" charset="0"/>
                <a:cs typeface="Calibri Light" panose="020F0302020204030204" pitchFamily="34" charset="0"/>
              </a:rPr>
              <a:t>: Programmable Logic Controller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PMU</a:t>
            </a:r>
            <a:r>
              <a:rPr lang="en-US" sz="900" dirty="0">
                <a:solidFill>
                  <a:schemeClr val="accent6">
                    <a:lumMod val="50000"/>
                  </a:schemeClr>
                </a:solidFill>
                <a:latin typeface="Calibri Light" panose="020F0302020204030204" pitchFamily="34" charset="0"/>
                <a:cs typeface="Calibri Light" panose="020F0302020204030204" pitchFamily="34" charset="0"/>
              </a:rPr>
              <a:t>: Phasor Measurement Unit</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POTT: </a:t>
            </a:r>
            <a:r>
              <a:rPr lang="en-US" sz="900" dirty="0">
                <a:solidFill>
                  <a:schemeClr val="accent6">
                    <a:lumMod val="50000"/>
                  </a:schemeClr>
                </a:solidFill>
                <a:latin typeface="Calibri Light" panose="020F0302020204030204" pitchFamily="34" charset="0"/>
                <a:cs typeface="Calibri Light" panose="020F0302020204030204" pitchFamily="34" charset="0"/>
              </a:rPr>
              <a:t>Permissive Overreaching Transfer Trip</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PP</a:t>
            </a:r>
            <a:r>
              <a:rPr lang="en-US" sz="900" dirty="0">
                <a:solidFill>
                  <a:schemeClr val="accent6">
                    <a:lumMod val="50000"/>
                  </a:schemeClr>
                </a:solidFill>
                <a:latin typeface="Calibri Light" panose="020F0302020204030204" pitchFamily="34" charset="0"/>
                <a:cs typeface="Calibri Light" panose="020F0302020204030204" pitchFamily="34" charset="0"/>
              </a:rPr>
              <a:t>: Primary Power</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Process Bus</a:t>
            </a:r>
            <a:r>
              <a:rPr lang="en-US" sz="900" dirty="0">
                <a:solidFill>
                  <a:schemeClr val="accent6">
                    <a:lumMod val="50000"/>
                  </a:schemeClr>
                </a:solidFill>
                <a:latin typeface="Calibri Light" panose="020F0302020204030204" pitchFamily="34" charset="0"/>
                <a:cs typeface="Calibri Light" panose="020F0302020204030204" pitchFamily="34" charset="0"/>
              </a:rPr>
              <a:t>: Connects primary units and control equipment to the IEDs</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PRP</a:t>
            </a:r>
            <a:r>
              <a:rPr lang="en-US" sz="900" dirty="0">
                <a:solidFill>
                  <a:schemeClr val="accent6">
                    <a:lumMod val="50000"/>
                  </a:schemeClr>
                </a:solidFill>
                <a:latin typeface="Calibri Light" panose="020F0302020204030204" pitchFamily="34" charset="0"/>
                <a:cs typeface="Calibri Light" panose="020F0302020204030204" pitchFamily="34" charset="0"/>
              </a:rPr>
              <a:t>: Parallel Redundancy </a:t>
            </a:r>
            <a:r>
              <a:rPr lang="en-US" sz="900" dirty="0" smtClean="0">
                <a:solidFill>
                  <a:schemeClr val="accent6">
                    <a:lumMod val="50000"/>
                  </a:schemeClr>
                </a:solidFill>
                <a:latin typeface="Calibri Light" panose="020F0302020204030204" pitchFamily="34" charset="0"/>
                <a:cs typeface="Calibri Light" panose="020F0302020204030204" pitchFamily="34" charset="0"/>
              </a:rPr>
              <a:t>Protocol</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PRTC: </a:t>
            </a:r>
            <a:r>
              <a:rPr lang="en-US" sz="900" dirty="0">
                <a:solidFill>
                  <a:schemeClr val="accent6">
                    <a:lumMod val="50000"/>
                  </a:schemeClr>
                </a:solidFill>
                <a:latin typeface="Calibri Light" panose="020F0302020204030204" pitchFamily="34" charset="0"/>
                <a:cs typeface="Calibri Light" panose="020F0302020204030204" pitchFamily="34" charset="0"/>
              </a:rPr>
              <a:t>Primary Reference Clock</a:t>
            </a:r>
          </a:p>
          <a:p>
            <a:r>
              <a:rPr lang="en-US" sz="900" b="1" dirty="0">
                <a:solidFill>
                  <a:schemeClr val="accent6">
                    <a:lumMod val="50000"/>
                  </a:schemeClr>
                </a:solidFill>
                <a:latin typeface="Calibri Light" panose="020F0302020204030204" pitchFamily="34" charset="0"/>
                <a:cs typeface="Calibri Light" panose="020F0302020204030204" pitchFamily="34" charset="0"/>
              </a:rPr>
              <a:t>PT</a:t>
            </a:r>
            <a:r>
              <a:rPr lang="en-US" sz="900" dirty="0">
                <a:solidFill>
                  <a:schemeClr val="accent6">
                    <a:lumMod val="50000"/>
                  </a:schemeClr>
                </a:solidFill>
                <a:latin typeface="Calibri Light" panose="020F0302020204030204" pitchFamily="34" charset="0"/>
                <a:cs typeface="Calibri Light" panose="020F0302020204030204" pitchFamily="34" charset="0"/>
              </a:rPr>
              <a:t>: see VT </a:t>
            </a:r>
            <a:endParaRPr lang="en-US" sz="900" dirty="0" smtClean="0">
              <a:solidFill>
                <a:schemeClr val="accent6">
                  <a:lumMod val="50000"/>
                </a:schemeClr>
              </a:solidFill>
              <a:latin typeface="Calibri Light" panose="020F0302020204030204" pitchFamily="34" charset="0"/>
              <a:cs typeface="Calibri Light" panose="020F0302020204030204" pitchFamily="34" charset="0"/>
            </a:endParaRPr>
          </a:p>
          <a:p>
            <a:r>
              <a:rPr lang="en-US" sz="900" b="1" dirty="0" smtClean="0">
                <a:solidFill>
                  <a:schemeClr val="accent6">
                    <a:lumMod val="50000"/>
                  </a:schemeClr>
                </a:solidFill>
                <a:latin typeface="Calibri Light" panose="020F0302020204030204" pitchFamily="34" charset="0"/>
                <a:cs typeface="Calibri Light" panose="020F0302020204030204" pitchFamily="34" charset="0"/>
              </a:rPr>
              <a:t>T-GM: </a:t>
            </a:r>
            <a:r>
              <a:rPr lang="en-US" sz="900" dirty="0" smtClean="0">
                <a:solidFill>
                  <a:schemeClr val="accent6">
                    <a:lumMod val="50000"/>
                  </a:schemeClr>
                </a:solidFill>
                <a:latin typeface="Calibri Light" panose="020F0302020204030204" pitchFamily="34" charset="0"/>
                <a:cs typeface="Calibri Light" panose="020F0302020204030204" pitchFamily="34" charset="0"/>
              </a:rPr>
              <a:t>Grand </a:t>
            </a:r>
            <a:r>
              <a:rPr lang="en-US" sz="900" dirty="0">
                <a:solidFill>
                  <a:schemeClr val="accent6">
                    <a:lumMod val="50000"/>
                  </a:schemeClr>
                </a:solidFill>
                <a:latin typeface="Calibri Light" panose="020F0302020204030204" pitchFamily="34" charset="0"/>
                <a:cs typeface="Calibri Light" panose="020F0302020204030204" pitchFamily="34" charset="0"/>
              </a:rPr>
              <a:t>Master </a:t>
            </a:r>
            <a:r>
              <a:rPr lang="en-US" sz="900" dirty="0" smtClean="0">
                <a:solidFill>
                  <a:schemeClr val="accent6">
                    <a:lumMod val="50000"/>
                  </a:schemeClr>
                </a:solidFill>
                <a:latin typeface="Calibri Light" panose="020F0302020204030204" pitchFamily="34" charset="0"/>
                <a:cs typeface="Calibri Light" panose="020F0302020204030204" pitchFamily="34" charset="0"/>
              </a:rPr>
              <a:t>PTP</a:t>
            </a:r>
          </a:p>
          <a:p>
            <a:r>
              <a:rPr lang="en-US" sz="900" b="1" dirty="0" smtClean="0">
                <a:solidFill>
                  <a:schemeClr val="accent6">
                    <a:lumMod val="50000"/>
                  </a:schemeClr>
                </a:solidFill>
                <a:latin typeface="Calibri Light" panose="020F0302020204030204" pitchFamily="34" charset="0"/>
                <a:cs typeface="Calibri Light" panose="020F0302020204030204" pitchFamily="34" charset="0"/>
              </a:rPr>
              <a:t>T-BC: </a:t>
            </a:r>
            <a:r>
              <a:rPr lang="en-US" sz="900" dirty="0" smtClean="0">
                <a:solidFill>
                  <a:schemeClr val="accent6">
                    <a:lumMod val="50000"/>
                  </a:schemeClr>
                </a:solidFill>
                <a:latin typeface="Calibri Light" panose="020F0302020204030204" pitchFamily="34" charset="0"/>
                <a:cs typeface="Calibri Light" panose="020F0302020204030204" pitchFamily="34" charset="0"/>
              </a:rPr>
              <a:t>Boundary Clock</a:t>
            </a:r>
          </a:p>
          <a:p>
            <a:r>
              <a:rPr lang="en-US" sz="900" b="1" dirty="0" smtClean="0">
                <a:solidFill>
                  <a:schemeClr val="accent6">
                    <a:lumMod val="50000"/>
                  </a:schemeClr>
                </a:solidFill>
                <a:latin typeface="Calibri Light" panose="020F0302020204030204" pitchFamily="34" charset="0"/>
                <a:cs typeface="Calibri Light" panose="020F0302020204030204" pitchFamily="34" charset="0"/>
              </a:rPr>
              <a:t>T-TSC</a:t>
            </a:r>
            <a:r>
              <a:rPr lang="en-US" sz="900" dirty="0" smtClean="0">
                <a:solidFill>
                  <a:schemeClr val="accent6">
                    <a:lumMod val="50000"/>
                  </a:schemeClr>
                </a:solidFill>
                <a:latin typeface="Calibri Light" panose="020F0302020204030204" pitchFamily="34" charset="0"/>
                <a:cs typeface="Calibri Light" panose="020F0302020204030204" pitchFamily="34" charset="0"/>
              </a:rPr>
              <a:t>: Slave Clock</a:t>
            </a:r>
            <a:endParaRPr lang="en-US" sz="900" dirty="0">
              <a:solidFill>
                <a:schemeClr val="accent6">
                  <a:lumMod val="50000"/>
                </a:schemeClr>
              </a:solidFill>
              <a:latin typeface="Calibri Light" panose="020F0302020204030204" pitchFamily="34" charset="0"/>
              <a:cs typeface="Calibri Light" panose="020F0302020204030204" pitchFamily="34" charset="0"/>
            </a:endParaRPr>
          </a:p>
          <a:p>
            <a:endParaRPr lang="en-US" sz="900" dirty="0">
              <a:solidFill>
                <a:schemeClr val="accent6">
                  <a:lumMod val="50000"/>
                </a:schemeClr>
              </a:solidFill>
              <a:latin typeface="Calibri Light" panose="020F0302020204030204" pitchFamily="34" charset="0"/>
              <a:cs typeface="Calibri Light" panose="020F0302020204030204" pitchFamily="34" charset="0"/>
            </a:endParaRPr>
          </a:p>
        </p:txBody>
      </p:sp>
      <p:sp>
        <p:nvSpPr>
          <p:cNvPr id="5" name="Title 2"/>
          <p:cNvSpPr>
            <a:spLocks noGrp="1"/>
          </p:cNvSpPr>
          <p:nvPr>
            <p:ph type="title" idx="4294967295"/>
          </p:nvPr>
        </p:nvSpPr>
        <p:spPr>
          <a:xfrm>
            <a:off x="0" y="0"/>
            <a:ext cx="9144000" cy="836613"/>
          </a:xfrm>
        </p:spPr>
        <p:txBody>
          <a:bodyPr/>
          <a:lstStyle/>
          <a:p>
            <a:pPr marL="0" indent="0">
              <a:buNone/>
            </a:pPr>
            <a:r>
              <a:rPr lang="en-US" dirty="0" smtClean="0"/>
              <a:t>Glossary</a:t>
            </a:r>
            <a:endParaRPr lang="en-US" dirty="0"/>
          </a:p>
        </p:txBody>
      </p:sp>
    </p:spTree>
    <p:extLst>
      <p:ext uri="{BB962C8B-B14F-4D97-AF65-F5344CB8AC3E}">
        <p14:creationId xmlns:p14="http://schemas.microsoft.com/office/powerpoint/2010/main" val="2714233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200" b="0" i="0" u="none" strike="noStrike" cap="none" normalizeH="0" baseline="0" smtClean="0">
            <a:ln>
              <a:noFill/>
            </a:ln>
            <a:solidFill>
              <a:schemeClr val="bg1"/>
            </a:solidFill>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200" b="0" i="0" u="none" strike="noStrike" cap="none" normalizeH="0" baseline="0" smtClean="0">
            <a:ln>
              <a:noFill/>
            </a:ln>
            <a:solidFill>
              <a:schemeClr val="bg1"/>
            </a:solidFill>
            <a:effectLst/>
            <a:latin typeface="Arial"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17656</TotalTime>
  <Words>1310</Words>
  <Application>Microsoft Office PowerPoint</Application>
  <PresentationFormat>On-screen Show (4:3)</PresentationFormat>
  <Paragraphs>150</Paragraphs>
  <Slides>10</Slides>
  <Notes>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10</vt:i4>
      </vt:variant>
    </vt:vector>
  </HeadingPairs>
  <TitlesOfParts>
    <vt:vector size="24" baseType="lpstr">
      <vt:lpstr>SimSun</vt:lpstr>
      <vt:lpstr>Arial</vt:lpstr>
      <vt:lpstr>Arial Black</vt:lpstr>
      <vt:lpstr>Calibri</vt:lpstr>
      <vt:lpstr>Calibri Light</vt:lpstr>
      <vt:lpstr>Century Gothic</vt:lpstr>
      <vt:lpstr>Myriad Pro Cond</vt:lpstr>
      <vt:lpstr>Times New Roman</vt:lpstr>
      <vt:lpstr>Verdana</vt:lpstr>
      <vt:lpstr>Wingdings</vt:lpstr>
      <vt:lpstr>ヒラギノ明朝 ProN W3</vt:lpstr>
      <vt:lpstr>ヒラギノ角ゴ ProN W3</vt:lpstr>
      <vt:lpstr>Office Theme</vt:lpstr>
      <vt:lpstr>Custom Design</vt:lpstr>
      <vt:lpstr>PowerPoint Presentation</vt:lpstr>
      <vt:lpstr>Zeus &amp; xGenius</vt:lpstr>
      <vt:lpstr>Event logger enable</vt:lpstr>
      <vt:lpstr>Configuring the Event Logger</vt:lpstr>
      <vt:lpstr>Display the logs</vt:lpstr>
      <vt:lpstr>Event logger results</vt:lpstr>
      <vt:lpstr>Scaling the trace</vt:lpstr>
      <vt:lpstr>Exporting Logs</vt:lpstr>
      <vt:lpstr>Glossary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Net.Time</dc:title>
  <dc:creator>Pepe Caballero</dc:creator>
  <cp:lastModifiedBy>Jose Caballero</cp:lastModifiedBy>
  <cp:revision>191</cp:revision>
  <cp:lastPrinted>1601-01-01T00:00:00Z</cp:lastPrinted>
  <dcterms:created xsi:type="dcterms:W3CDTF">1601-01-01T00:00:00Z</dcterms:created>
  <dcterms:modified xsi:type="dcterms:W3CDTF">2020-10-23T09:58:40Z</dcterms:modified>
</cp:coreProperties>
</file>