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805" r:id="rId2"/>
  </p:sldMasterIdLst>
  <p:notesMasterIdLst>
    <p:notesMasterId r:id="rId14"/>
  </p:notesMasterIdLst>
  <p:handoutMasterIdLst>
    <p:handoutMasterId r:id="rId15"/>
  </p:handoutMasterIdLst>
  <p:sldIdLst>
    <p:sldId id="273" r:id="rId3"/>
    <p:sldId id="453" r:id="rId4"/>
    <p:sldId id="497" r:id="rId5"/>
    <p:sldId id="491" r:id="rId6"/>
    <p:sldId id="492" r:id="rId7"/>
    <p:sldId id="493" r:id="rId8"/>
    <p:sldId id="494" r:id="rId9"/>
    <p:sldId id="495" r:id="rId10"/>
    <p:sldId id="496" r:id="rId11"/>
    <p:sldId id="474" r:id="rId12"/>
    <p:sldId id="385" r:id="rId13"/>
  </p:sldIdLst>
  <p:sldSz cx="9144000" cy="6858000" type="screen4x3"/>
  <p:notesSz cx="6769100" cy="9906000"/>
  <p:defaultTextStyle>
    <a:defPPr>
      <a:defRPr lang="en-GB"/>
    </a:defPPr>
    <a:lvl1pPr algn="l" defTabSz="457200" rtl="0" eaLnBrk="0" fontAlgn="base" hangingPunct="0">
      <a:spcBef>
        <a:spcPct val="0"/>
      </a:spcBef>
      <a:spcAft>
        <a:spcPct val="0"/>
      </a:spcAft>
      <a:buClr>
        <a:srgbClr val="000000"/>
      </a:buClr>
      <a:buSzPct val="100000"/>
      <a:buFont typeface="Times New Roman" pitchFamily="18" charset="0"/>
      <a:defRPr sz="1200" kern="1200">
        <a:solidFill>
          <a:schemeClr val="bg1"/>
        </a:solidFill>
        <a:latin typeface="Arial" charset="0"/>
        <a:ea typeface="SimSun" pitchFamily="2" charset="-122"/>
        <a:cs typeface="+mn-cs"/>
      </a:defRPr>
    </a:lvl1pPr>
    <a:lvl2pPr marL="742950" indent="-285750" algn="l" defTabSz="457200" rtl="0" eaLnBrk="0" fontAlgn="base" hangingPunct="0">
      <a:spcBef>
        <a:spcPct val="0"/>
      </a:spcBef>
      <a:spcAft>
        <a:spcPct val="0"/>
      </a:spcAft>
      <a:buClr>
        <a:srgbClr val="000000"/>
      </a:buClr>
      <a:buSzPct val="100000"/>
      <a:buFont typeface="Times New Roman" pitchFamily="18" charset="0"/>
      <a:defRPr sz="1200" kern="1200">
        <a:solidFill>
          <a:schemeClr val="bg1"/>
        </a:solidFill>
        <a:latin typeface="Arial" charset="0"/>
        <a:ea typeface="SimSun" pitchFamily="2" charset="-122"/>
        <a:cs typeface="+mn-cs"/>
      </a:defRPr>
    </a:lvl2pPr>
    <a:lvl3pPr marL="1143000" indent="-228600" algn="l" defTabSz="457200" rtl="0" eaLnBrk="0" fontAlgn="base" hangingPunct="0">
      <a:spcBef>
        <a:spcPct val="0"/>
      </a:spcBef>
      <a:spcAft>
        <a:spcPct val="0"/>
      </a:spcAft>
      <a:buClr>
        <a:srgbClr val="000000"/>
      </a:buClr>
      <a:buSzPct val="100000"/>
      <a:buFont typeface="Times New Roman" pitchFamily="18" charset="0"/>
      <a:defRPr sz="1200" kern="1200">
        <a:solidFill>
          <a:schemeClr val="bg1"/>
        </a:solidFill>
        <a:latin typeface="Arial" charset="0"/>
        <a:ea typeface="SimSun" pitchFamily="2" charset="-122"/>
        <a:cs typeface="+mn-cs"/>
      </a:defRPr>
    </a:lvl3pPr>
    <a:lvl4pPr marL="1600200" indent="-228600" algn="l" defTabSz="457200" rtl="0" eaLnBrk="0" fontAlgn="base" hangingPunct="0">
      <a:spcBef>
        <a:spcPct val="0"/>
      </a:spcBef>
      <a:spcAft>
        <a:spcPct val="0"/>
      </a:spcAft>
      <a:buClr>
        <a:srgbClr val="000000"/>
      </a:buClr>
      <a:buSzPct val="100000"/>
      <a:buFont typeface="Times New Roman" pitchFamily="18" charset="0"/>
      <a:defRPr sz="1200" kern="1200">
        <a:solidFill>
          <a:schemeClr val="bg1"/>
        </a:solidFill>
        <a:latin typeface="Arial" charset="0"/>
        <a:ea typeface="SimSun" pitchFamily="2" charset="-122"/>
        <a:cs typeface="+mn-cs"/>
      </a:defRPr>
    </a:lvl4pPr>
    <a:lvl5pPr marL="2057400" indent="-228600" algn="l" defTabSz="457200" rtl="0" eaLnBrk="0" fontAlgn="base" hangingPunct="0">
      <a:spcBef>
        <a:spcPct val="0"/>
      </a:spcBef>
      <a:spcAft>
        <a:spcPct val="0"/>
      </a:spcAft>
      <a:buClr>
        <a:srgbClr val="000000"/>
      </a:buClr>
      <a:buSzPct val="100000"/>
      <a:buFont typeface="Times New Roman" pitchFamily="18" charset="0"/>
      <a:defRPr sz="1200" kern="1200">
        <a:solidFill>
          <a:schemeClr val="bg1"/>
        </a:solidFill>
        <a:latin typeface="Arial" charset="0"/>
        <a:ea typeface="SimSun" pitchFamily="2" charset="-122"/>
        <a:cs typeface="+mn-cs"/>
      </a:defRPr>
    </a:lvl5pPr>
    <a:lvl6pPr marL="2286000" algn="l" defTabSz="914400" rtl="0" eaLnBrk="1" latinLnBrk="0" hangingPunct="1">
      <a:defRPr sz="1200" kern="1200">
        <a:solidFill>
          <a:schemeClr val="bg1"/>
        </a:solidFill>
        <a:latin typeface="Arial" charset="0"/>
        <a:ea typeface="SimSun" pitchFamily="2" charset="-122"/>
        <a:cs typeface="+mn-cs"/>
      </a:defRPr>
    </a:lvl6pPr>
    <a:lvl7pPr marL="2743200" algn="l" defTabSz="914400" rtl="0" eaLnBrk="1" latinLnBrk="0" hangingPunct="1">
      <a:defRPr sz="1200" kern="1200">
        <a:solidFill>
          <a:schemeClr val="bg1"/>
        </a:solidFill>
        <a:latin typeface="Arial" charset="0"/>
        <a:ea typeface="SimSun" pitchFamily="2" charset="-122"/>
        <a:cs typeface="+mn-cs"/>
      </a:defRPr>
    </a:lvl7pPr>
    <a:lvl8pPr marL="3200400" algn="l" defTabSz="914400" rtl="0" eaLnBrk="1" latinLnBrk="0" hangingPunct="1">
      <a:defRPr sz="1200" kern="1200">
        <a:solidFill>
          <a:schemeClr val="bg1"/>
        </a:solidFill>
        <a:latin typeface="Arial" charset="0"/>
        <a:ea typeface="SimSun" pitchFamily="2" charset="-122"/>
        <a:cs typeface="+mn-cs"/>
      </a:defRPr>
    </a:lvl8pPr>
    <a:lvl9pPr marL="3657600" algn="l" defTabSz="914400" rtl="0" eaLnBrk="1" latinLnBrk="0" hangingPunct="1">
      <a:defRPr sz="1200" kern="1200">
        <a:solidFill>
          <a:schemeClr val="bg1"/>
        </a:solidFill>
        <a:latin typeface="Arial" charset="0"/>
        <a:ea typeface="SimSun" pitchFamily="2" charset="-122"/>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0">
          <p15:clr>
            <a:srgbClr val="A4A3A4"/>
          </p15:clr>
        </p15:guide>
        <p15:guide id="2" pos="213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pe" initials="P" lastIdx="1" clrIdx="0">
    <p:extLst>
      <p:ext uri="{19B8F6BF-5375-455C-9EA6-DF929625EA0E}">
        <p15:presenceInfo xmlns:p15="http://schemas.microsoft.com/office/powerpoint/2012/main" userId="Pepe" providerId="None"/>
      </p:ext>
    </p:extLst>
  </p:cmAuthor>
  <p:cmAuthor id="2" name="Jose Caballero" initials="JC" lastIdx="2" clrIdx="1">
    <p:extLst>
      <p:ext uri="{19B8F6BF-5375-455C-9EA6-DF929625EA0E}">
        <p15:presenceInfo xmlns:p15="http://schemas.microsoft.com/office/powerpoint/2012/main" userId="d445ae9fa4b0f03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EE0"/>
    <a:srgbClr val="3E1FF5"/>
    <a:srgbClr val="14A444"/>
    <a:srgbClr val="422B95"/>
    <a:srgbClr val="0951BD"/>
    <a:srgbClr val="2609D3"/>
    <a:srgbClr val="4B1561"/>
    <a:srgbClr val="FF9900"/>
    <a:srgbClr val="800000"/>
    <a:srgbClr val="6513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8D10F1-72DF-47ED-949E-706521DE864B}" v="9" dt="2020-02-28T13:30:37.0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9" autoAdjust="0"/>
    <p:restoredTop sz="95132" autoAdjust="0"/>
  </p:normalViewPr>
  <p:slideViewPr>
    <p:cSldViewPr snapToGrid="0">
      <p:cViewPr varScale="1">
        <p:scale>
          <a:sx n="87" d="100"/>
          <a:sy n="87" d="100"/>
        </p:scale>
        <p:origin x="1092"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3120"/>
        <p:guide pos="21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isco Hens" userId="dc8f5c61326881be" providerId="Windows Live" clId="Web-{748D10F1-72DF-47ED-949E-706521DE864B}"/>
    <pc:docChg chg="delSld modSld">
      <pc:chgData name="Francisco Hens" userId="dc8f5c61326881be" providerId="Windows Live" clId="Web-{748D10F1-72DF-47ED-949E-706521DE864B}" dt="2020-02-28T13:30:37.081" v="6"/>
      <pc:docMkLst>
        <pc:docMk/>
      </pc:docMkLst>
      <pc:sldChg chg="modSp">
        <pc:chgData name="Francisco Hens" userId="dc8f5c61326881be" providerId="Windows Live" clId="Web-{748D10F1-72DF-47ED-949E-706521DE864B}" dt="2020-02-28T13:30:27.612" v="5"/>
        <pc:sldMkLst>
          <pc:docMk/>
          <pc:sldMk cId="2429718254" sldId="427"/>
        </pc:sldMkLst>
        <pc:graphicFrameChg chg="mod modGraphic">
          <ac:chgData name="Francisco Hens" userId="dc8f5c61326881be" providerId="Windows Live" clId="Web-{748D10F1-72DF-47ED-949E-706521DE864B}" dt="2020-02-28T13:30:27.612" v="5"/>
          <ac:graphicFrameMkLst>
            <pc:docMk/>
            <pc:sldMk cId="2429718254" sldId="427"/>
            <ac:graphicFrameMk id="6" creationId="{00000000-0000-0000-0000-000000000000}"/>
          </ac:graphicFrameMkLst>
        </pc:graphicFrameChg>
      </pc:sldChg>
      <pc:sldChg chg="del">
        <pc:chgData name="Francisco Hens" userId="dc8f5c61326881be" providerId="Windows Live" clId="Web-{748D10F1-72DF-47ED-949E-706521DE864B}" dt="2020-02-28T13:30:37.081" v="6"/>
        <pc:sldMkLst>
          <pc:docMk/>
          <pc:sldMk cId="1056927809" sldId="43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3277" cy="495300"/>
          </a:xfrm>
          <a:prstGeom prst="rect">
            <a:avLst/>
          </a:prstGeom>
        </p:spPr>
        <p:txBody>
          <a:bodyPr vert="horz" lIns="91440" tIns="45720" rIns="91440" bIns="45720" rtlCol="0"/>
          <a:lstStyle>
            <a:lvl1pPr algn="l">
              <a:buFont typeface="Times New Roman" pitchFamily="16" charset="0"/>
              <a:buNone/>
              <a:defRPr sz="1200">
                <a:ea typeface="SimSun" charset="-122"/>
              </a:defRPr>
            </a:lvl1pPr>
          </a:lstStyle>
          <a:p>
            <a:pPr>
              <a:defRPr/>
            </a:pPr>
            <a:endParaRPr lang="es-ES"/>
          </a:p>
        </p:txBody>
      </p:sp>
      <p:sp>
        <p:nvSpPr>
          <p:cNvPr id="3" name="Date Placeholder 2"/>
          <p:cNvSpPr>
            <a:spLocks noGrp="1"/>
          </p:cNvSpPr>
          <p:nvPr>
            <p:ph type="dt" sz="quarter" idx="1"/>
          </p:nvPr>
        </p:nvSpPr>
        <p:spPr>
          <a:xfrm>
            <a:off x="3834257" y="0"/>
            <a:ext cx="2933277" cy="495300"/>
          </a:xfrm>
          <a:prstGeom prst="rect">
            <a:avLst/>
          </a:prstGeom>
        </p:spPr>
        <p:txBody>
          <a:bodyPr vert="horz" lIns="91440" tIns="45720" rIns="91440" bIns="45720" rtlCol="0"/>
          <a:lstStyle>
            <a:lvl1pPr algn="r">
              <a:buFont typeface="Times New Roman" pitchFamily="16" charset="0"/>
              <a:buNone/>
              <a:defRPr sz="1200">
                <a:ea typeface="SimSun" charset="-122"/>
              </a:defRPr>
            </a:lvl1pPr>
          </a:lstStyle>
          <a:p>
            <a:pPr>
              <a:defRPr/>
            </a:pPr>
            <a:fld id="{9D74CCFD-52EF-4AAA-BC55-7101C628BCDA}" type="datetimeFigureOut">
              <a:rPr lang="es-ES"/>
              <a:pPr>
                <a:defRPr/>
              </a:pPr>
              <a:t>19/02/2024</a:t>
            </a:fld>
            <a:endParaRPr lang="es-ES"/>
          </a:p>
        </p:txBody>
      </p:sp>
      <p:sp>
        <p:nvSpPr>
          <p:cNvPr id="4" name="Footer Placeholder 3"/>
          <p:cNvSpPr>
            <a:spLocks noGrp="1"/>
          </p:cNvSpPr>
          <p:nvPr>
            <p:ph type="ftr" sz="quarter" idx="2"/>
          </p:nvPr>
        </p:nvSpPr>
        <p:spPr>
          <a:xfrm>
            <a:off x="0" y="9408981"/>
            <a:ext cx="2933277" cy="495300"/>
          </a:xfrm>
          <a:prstGeom prst="rect">
            <a:avLst/>
          </a:prstGeom>
        </p:spPr>
        <p:txBody>
          <a:bodyPr vert="horz" lIns="91440" tIns="45720" rIns="91440" bIns="45720" rtlCol="0" anchor="b"/>
          <a:lstStyle>
            <a:lvl1pPr algn="l">
              <a:buFont typeface="Times New Roman" pitchFamily="16" charset="0"/>
              <a:buNone/>
              <a:defRPr sz="1200">
                <a:ea typeface="SimSun" charset="-122"/>
              </a:defRPr>
            </a:lvl1pPr>
          </a:lstStyle>
          <a:p>
            <a:pPr>
              <a:defRPr/>
            </a:pPr>
            <a:endParaRPr lang="es-ES"/>
          </a:p>
        </p:txBody>
      </p:sp>
      <p:sp>
        <p:nvSpPr>
          <p:cNvPr id="5" name="Slide Number Placeholder 4"/>
          <p:cNvSpPr>
            <a:spLocks noGrp="1"/>
          </p:cNvSpPr>
          <p:nvPr>
            <p:ph type="sldNum" sz="quarter" idx="3"/>
          </p:nvPr>
        </p:nvSpPr>
        <p:spPr>
          <a:xfrm>
            <a:off x="3834257" y="9408981"/>
            <a:ext cx="2933277" cy="495300"/>
          </a:xfrm>
          <a:prstGeom prst="rect">
            <a:avLst/>
          </a:prstGeom>
        </p:spPr>
        <p:txBody>
          <a:bodyPr vert="horz" lIns="91440" tIns="45720" rIns="91440" bIns="45720" rtlCol="0" anchor="b"/>
          <a:lstStyle>
            <a:lvl1pPr algn="r">
              <a:buFont typeface="Times New Roman" pitchFamily="16" charset="0"/>
              <a:buNone/>
              <a:defRPr sz="1200">
                <a:ea typeface="SimSun" charset="-122"/>
              </a:defRPr>
            </a:lvl1pPr>
          </a:lstStyle>
          <a:p>
            <a:pPr>
              <a:defRPr/>
            </a:pPr>
            <a:fld id="{9A390C25-E115-42E1-AA1C-2FCE176D5FAE}" type="slidenum">
              <a:rPr lang="es-ES"/>
              <a:pPr>
                <a:defRPr/>
              </a:pPr>
              <a:t>‹#›</a:t>
            </a:fld>
            <a:endParaRPr lang="es-ES"/>
          </a:p>
        </p:txBody>
      </p:sp>
    </p:spTree>
    <p:extLst>
      <p:ext uri="{BB962C8B-B14F-4D97-AF65-F5344CB8AC3E}">
        <p14:creationId xmlns:p14="http://schemas.microsoft.com/office/powerpoint/2010/main" val="1281414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769100" cy="9906000"/>
          </a:xfrm>
          <a:prstGeom prst="roundRect">
            <a:avLst>
              <a:gd name="adj" fmla="val 23"/>
            </a:avLst>
          </a:prstGeom>
          <a:solidFill>
            <a:srgbClr val="FFFFFF"/>
          </a:solidFill>
          <a:ln w="9360">
            <a:noFill/>
            <a:miter lim="800000"/>
            <a:headEnd/>
            <a:tailEnd/>
          </a:ln>
          <a:effectLst/>
        </p:spPr>
        <p:txBody>
          <a:bodyPr wrap="none" anchor="ctr"/>
          <a:lstStyle/>
          <a:p>
            <a:pPr>
              <a:buFont typeface="Times New Roman" pitchFamily="16" charset="0"/>
              <a:buNone/>
              <a:defRPr/>
            </a:pPr>
            <a:endParaRPr lang="es-ES">
              <a:ea typeface="SimSun" charset="-122"/>
            </a:endParaRPr>
          </a:p>
        </p:txBody>
      </p:sp>
      <p:sp>
        <p:nvSpPr>
          <p:cNvPr id="2050" name="AutoShape 2"/>
          <p:cNvSpPr>
            <a:spLocks noChangeArrowheads="1"/>
          </p:cNvSpPr>
          <p:nvPr/>
        </p:nvSpPr>
        <p:spPr bwMode="auto">
          <a:xfrm>
            <a:off x="0" y="0"/>
            <a:ext cx="6769100" cy="9906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s-ES">
              <a:ea typeface="SimSun" charset="-122"/>
            </a:endParaRPr>
          </a:p>
        </p:txBody>
      </p:sp>
      <p:sp>
        <p:nvSpPr>
          <p:cNvPr id="2051" name="AutoShape 3"/>
          <p:cNvSpPr>
            <a:spLocks noChangeArrowheads="1"/>
          </p:cNvSpPr>
          <p:nvPr/>
        </p:nvSpPr>
        <p:spPr bwMode="auto">
          <a:xfrm>
            <a:off x="0" y="0"/>
            <a:ext cx="6769100" cy="9906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s-ES">
              <a:ea typeface="SimSun" charset="-122"/>
            </a:endParaRPr>
          </a:p>
        </p:txBody>
      </p:sp>
      <p:sp>
        <p:nvSpPr>
          <p:cNvPr id="9221" name="Rectangle 4"/>
          <p:cNvSpPr>
            <a:spLocks noGrp="1" noRot="1" noChangeAspect="1" noChangeArrowheads="1"/>
          </p:cNvSpPr>
          <p:nvPr>
            <p:ph type="sldImg"/>
          </p:nvPr>
        </p:nvSpPr>
        <p:spPr bwMode="auto">
          <a:xfrm>
            <a:off x="909638" y="742950"/>
            <a:ext cx="4945062" cy="3709988"/>
          </a:xfrm>
          <a:prstGeom prst="rect">
            <a:avLst/>
          </a:prstGeom>
          <a:solidFill>
            <a:srgbClr val="FFFFFF"/>
          </a:solidFill>
          <a:ln w="9360">
            <a:solidFill>
              <a:srgbClr val="000000"/>
            </a:solidFill>
            <a:miter lim="800000"/>
            <a:headEnd/>
            <a:tailEnd/>
          </a:ln>
        </p:spPr>
      </p:sp>
      <p:sp>
        <p:nvSpPr>
          <p:cNvPr id="2053" name="Rectangle 5"/>
          <p:cNvSpPr>
            <a:spLocks noGrp="1" noChangeArrowheads="1"/>
          </p:cNvSpPr>
          <p:nvPr>
            <p:ph type="body"/>
          </p:nvPr>
        </p:nvSpPr>
        <p:spPr bwMode="auto">
          <a:xfrm>
            <a:off x="676910" y="4705350"/>
            <a:ext cx="5410580" cy="4452541"/>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s-ES" noProof="0"/>
          </a:p>
        </p:txBody>
      </p:sp>
    </p:spTree>
    <p:extLst>
      <p:ext uri="{BB962C8B-B14F-4D97-AF65-F5344CB8AC3E}">
        <p14:creationId xmlns:p14="http://schemas.microsoft.com/office/powerpoint/2010/main" val="66416345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579032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16" name="Straight Connector 15"/>
          <p:cNvCxnSpPr/>
          <p:nvPr userDrawn="1"/>
        </p:nvCxnSpPr>
        <p:spPr bwMode="auto">
          <a:xfrm>
            <a:off x="4572000" y="762000"/>
            <a:ext cx="2563" cy="198425"/>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1" name="Straight Connector 10"/>
          <p:cNvCxnSpPr/>
          <p:nvPr userDrawn="1"/>
        </p:nvCxnSpPr>
        <p:spPr bwMode="auto">
          <a:xfrm>
            <a:off x="180000" y="766775"/>
            <a:ext cx="2563" cy="198425"/>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sp>
        <p:nvSpPr>
          <p:cNvPr id="5" name="Rectangle 3"/>
          <p:cNvSpPr>
            <a:spLocks noChangeArrowheads="1"/>
          </p:cNvSpPr>
          <p:nvPr/>
        </p:nvSpPr>
        <p:spPr bwMode="auto">
          <a:xfrm>
            <a:off x="0" y="742950"/>
            <a:ext cx="9144000" cy="161925"/>
          </a:xfrm>
          <a:prstGeom prst="rect">
            <a:avLst/>
          </a:prstGeom>
          <a:gradFill rotWithShape="0">
            <a:gsLst>
              <a:gs pos="0">
                <a:srgbClr val="000000"/>
              </a:gs>
              <a:gs pos="100000">
                <a:srgbClr val="FFFFFF"/>
              </a:gs>
            </a:gsLst>
            <a:lin ang="5400000" scaled="1"/>
          </a:gradFill>
          <a:ln w="9525">
            <a:noFill/>
            <a:round/>
            <a:headEnd/>
            <a:tailEnd/>
          </a:ln>
          <a:effectLst/>
        </p:spPr>
        <p:txBody>
          <a:bodyPr wrap="none" anchor="ctr"/>
          <a:lstStyle/>
          <a:p>
            <a:pPr>
              <a:buFont typeface="Times New Roman" pitchFamily="16" charset="0"/>
              <a:buNone/>
              <a:defRPr/>
            </a:pPr>
            <a:endParaRPr lang="es-ES">
              <a:ea typeface="SimSun" charset="-122"/>
            </a:endParaRPr>
          </a:p>
        </p:txBody>
      </p:sp>
      <p:sp>
        <p:nvSpPr>
          <p:cNvPr id="6" name="Rectangle 6"/>
          <p:cNvSpPr>
            <a:spLocks noChangeArrowheads="1"/>
          </p:cNvSpPr>
          <p:nvPr userDrawn="1"/>
        </p:nvSpPr>
        <p:spPr bwMode="auto">
          <a:xfrm>
            <a:off x="0" y="0"/>
            <a:ext cx="9144000" cy="762000"/>
          </a:xfrm>
          <a:prstGeom prst="rect">
            <a:avLst/>
          </a:prstGeom>
          <a:solidFill>
            <a:srgbClr val="0084D1"/>
          </a:solidFill>
          <a:ln w="9525">
            <a:noFill/>
            <a:round/>
            <a:headEnd/>
            <a:tailEnd/>
          </a:ln>
          <a:effectLst/>
        </p:spPr>
        <p:txBody>
          <a:bodyPr wrap="none" anchor="ctr"/>
          <a:lstStyle/>
          <a:p>
            <a:pPr>
              <a:buFont typeface="Times New Roman" pitchFamily="16" charset="0"/>
              <a:buNone/>
              <a:defRPr/>
            </a:pPr>
            <a:endParaRPr lang="es-ES">
              <a:ea typeface="SimSun" charset="-122"/>
            </a:endParaRPr>
          </a:p>
        </p:txBody>
      </p:sp>
      <p:sp>
        <p:nvSpPr>
          <p:cNvPr id="3" name="Content Placeholder 2"/>
          <p:cNvSpPr>
            <a:spLocks noGrp="1"/>
          </p:cNvSpPr>
          <p:nvPr>
            <p:ph idx="1"/>
          </p:nvPr>
        </p:nvSpPr>
        <p:spPr>
          <a:xfrm>
            <a:off x="457200" y="1142984"/>
            <a:ext cx="8220075" cy="5238344"/>
          </a:xfrm>
        </p:spPr>
        <p:txBody>
          <a:bodyPr/>
          <a:lstStyle>
            <a:lvl1pPr>
              <a:buClr>
                <a:srgbClr val="006BFF"/>
              </a:buClr>
              <a:buSzPct val="85000"/>
              <a:buFont typeface="Wingdings" pitchFamily="2" charset="2"/>
              <a:buChar char=""/>
              <a:defRPr sz="1800"/>
            </a:lvl1pPr>
            <a:lvl2pPr>
              <a:buClr>
                <a:srgbClr val="FF0000"/>
              </a:buClr>
              <a:buSzPct val="90000"/>
              <a:buFont typeface="Wingdings" pitchFamily="2" charset="2"/>
              <a:buChar char=""/>
              <a:defRPr sz="1800"/>
            </a:lvl2pPr>
            <a:lvl3pPr>
              <a:buClr>
                <a:srgbClr val="000000"/>
              </a:buClr>
              <a:buSzPct val="90000"/>
              <a:buFont typeface="Wingdings" pitchFamily="2" charset="2"/>
              <a:buChar char=""/>
              <a:defRPr sz="1400"/>
            </a:lvl3pPr>
          </a:lstStyle>
          <a:p>
            <a:pPr lvl="0"/>
            <a:r>
              <a:rPr lang="en-US"/>
              <a:t>Click to edit Master text styles</a:t>
            </a:r>
          </a:p>
          <a:p>
            <a:pPr lvl="1"/>
            <a:r>
              <a:rPr lang="en-US"/>
              <a:t>Second level</a:t>
            </a:r>
          </a:p>
          <a:p>
            <a:pPr lvl="2"/>
            <a:r>
              <a:rPr lang="en-US"/>
              <a:t>Third level</a:t>
            </a:r>
          </a:p>
          <a:p>
            <a:pPr lvl="4"/>
            <a:endParaRPr lang="en-US"/>
          </a:p>
          <a:p>
            <a:pPr lvl="0"/>
            <a:endParaRPr lang="es-ES"/>
          </a:p>
        </p:txBody>
      </p:sp>
      <p:sp>
        <p:nvSpPr>
          <p:cNvPr id="8" name="Rectangle 8"/>
          <p:cNvSpPr>
            <a:spLocks noGrp="1" noChangeArrowheads="1"/>
          </p:cNvSpPr>
          <p:nvPr>
            <p:ph type="title" idx="4294967295"/>
          </p:nvPr>
        </p:nvSpPr>
        <p:spPr>
          <a:xfrm>
            <a:off x="0" y="0"/>
            <a:ext cx="9144000" cy="836613"/>
          </a:xfrm>
        </p:spPr>
        <p:txBody>
          <a:bodyPr rIns="129240"/>
          <a:lstStyle>
            <a:lvl1pPr>
              <a:defRPr b="0" i="0">
                <a:latin typeface="+mj-lt"/>
              </a:defRPr>
            </a:lvl1pPr>
          </a:lstStyle>
          <a:p>
            <a:r>
              <a:rPr lang="en-US"/>
              <a:t>Click to edit Master title style</a:t>
            </a:r>
          </a:p>
        </p:txBody>
      </p:sp>
      <p:sp>
        <p:nvSpPr>
          <p:cNvPr id="7" name="TextBox 6"/>
          <p:cNvSpPr txBox="1"/>
          <p:nvPr userDrawn="1"/>
        </p:nvSpPr>
        <p:spPr>
          <a:xfrm>
            <a:off x="8538359" y="275044"/>
            <a:ext cx="548884" cy="276999"/>
          </a:xfrm>
          <a:prstGeom prst="rect">
            <a:avLst/>
          </a:prstGeom>
          <a:noFill/>
        </p:spPr>
        <p:txBody>
          <a:bodyPr wrap="square" rtlCol="0">
            <a:spAutoFit/>
          </a:bodyPr>
          <a:lstStyle/>
          <a:p>
            <a:pPr algn="r"/>
            <a:fld id="{BDCD2390-82A7-49AE-A52E-14D58375305E}" type="slidenum">
              <a:rPr lang="en-US" smtClean="0"/>
              <a:pPr algn="r"/>
              <a:t>‹#›</a:t>
            </a:fld>
            <a:endParaRPr lang="en-US" dirty="0"/>
          </a:p>
        </p:txBody>
      </p:sp>
      <p:cxnSp>
        <p:nvCxnSpPr>
          <p:cNvPr id="4" name="Straight Connector 3"/>
          <p:cNvCxnSpPr/>
          <p:nvPr userDrawn="1"/>
        </p:nvCxnSpPr>
        <p:spPr bwMode="auto">
          <a:xfrm>
            <a:off x="0" y="1332000"/>
            <a:ext cx="41275" cy="0"/>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0" name="Straight Connector 9"/>
          <p:cNvCxnSpPr/>
          <p:nvPr userDrawn="1"/>
        </p:nvCxnSpPr>
        <p:spPr bwMode="auto">
          <a:xfrm>
            <a:off x="0" y="1080000"/>
            <a:ext cx="53975" cy="0"/>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7" name="Straight Connector 16"/>
          <p:cNvCxnSpPr/>
          <p:nvPr userDrawn="1"/>
        </p:nvCxnSpPr>
        <p:spPr bwMode="auto">
          <a:xfrm>
            <a:off x="9098393" y="1332000"/>
            <a:ext cx="41275" cy="0"/>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8" name="Straight Connector 17"/>
          <p:cNvCxnSpPr/>
          <p:nvPr userDrawn="1"/>
        </p:nvCxnSpPr>
        <p:spPr bwMode="auto">
          <a:xfrm>
            <a:off x="9098393" y="1073650"/>
            <a:ext cx="53975" cy="0"/>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M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MA"/>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M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M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A45DBCF-7684-485B-AD4F-6FB40D0347D6}" type="slidenum">
              <a:rPr lang="fr-MA" smtClean="0"/>
              <a:pPr/>
              <a:t>‹#›</a:t>
            </a:fld>
            <a:endParaRPr lang="fr-M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fr-M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MA"/>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M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M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A45DBCF-7684-485B-AD4F-6FB40D0347D6}" type="slidenum">
              <a:rPr lang="fr-MA" smtClean="0"/>
              <a:pPr/>
              <a:t>‹#›</a:t>
            </a:fld>
            <a:endParaRPr lang="fr-MA"/>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xml"/><Relationship Id="rId7"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0" y="0"/>
            <a:ext cx="9134475" cy="827088"/>
          </a:xfrm>
          <a:prstGeom prst="rect">
            <a:avLst/>
          </a:prstGeom>
          <a:noFill/>
          <a:ln w="9525">
            <a:noFill/>
            <a:round/>
            <a:headEnd/>
            <a:tailEnd/>
          </a:ln>
        </p:spPr>
        <p:txBody>
          <a:bodyPr vert="horz" wrap="square" lIns="50760" tIns="50760" rIns="90000" bIns="50760" numCol="1" anchor="ctr"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7200" y="1052513"/>
            <a:ext cx="8220075" cy="5800725"/>
          </a:xfrm>
          <a:prstGeom prst="rect">
            <a:avLst/>
          </a:prstGeom>
          <a:noFill/>
          <a:ln w="9525">
            <a:noFill/>
            <a:round/>
            <a:headEnd/>
            <a:tailEnd/>
          </a:ln>
        </p:spPr>
        <p:txBody>
          <a:bodyPr vert="horz" wrap="square" lIns="50760" tIns="50760" rIns="90000" bIns="50760" numCol="1" anchor="t" anchorCtr="0" compatLnSpc="1">
            <a:prstTxWarp prst="textNoShape">
              <a:avLst/>
            </a:prstTxWarp>
          </a:bodyPr>
          <a:lstStyle/>
          <a:p>
            <a:pPr lvl="0"/>
            <a:r>
              <a:rPr lang="en-GB"/>
              <a:t>Click to edit the outline text format</a:t>
            </a:r>
          </a:p>
          <a:p>
            <a:pPr lvl="0"/>
            <a:r>
              <a:rPr lang="en-GB"/>
              <a:t>Dfd</a:t>
            </a:r>
          </a:p>
          <a:p>
            <a:pPr lvl="1"/>
            <a:r>
              <a:rPr lang="en-GB"/>
              <a:t>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804" r:id="rId1"/>
    <p:sldLayoutId id="2147483803" r:id="rId2"/>
  </p:sldLayoutIdLst>
  <p:hf hdr="0" ftr="0" dt="0"/>
  <p:txStyles>
    <p:titleStyle>
      <a:lvl1pPr algn="ctr" defTabSz="457200" rtl="0" eaLnBrk="0" fontAlgn="base" hangingPunct="0">
        <a:spcBef>
          <a:spcPct val="0"/>
        </a:spcBef>
        <a:spcAft>
          <a:spcPct val="0"/>
        </a:spcAft>
        <a:buClr>
          <a:srgbClr val="000000"/>
        </a:buClr>
        <a:buSzPct val="100000"/>
        <a:buFont typeface="Times New Roman" pitchFamily="18" charset="0"/>
        <a:defRPr sz="2800">
          <a:solidFill>
            <a:srgbClr val="FFFFFF"/>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2800">
          <a:solidFill>
            <a:srgbClr val="FFFFFF"/>
          </a:solidFill>
          <a:latin typeface="Century Gothic" charset="0"/>
          <a:ea typeface="ヒラギノ明朝 ProN W3" charset="0"/>
          <a:cs typeface="ヒラギノ明朝 ProN W3" charset="0"/>
        </a:defRPr>
      </a:lvl2pPr>
      <a:lvl3pPr algn="ctr" defTabSz="457200" rtl="0" eaLnBrk="0" fontAlgn="base" hangingPunct="0">
        <a:spcBef>
          <a:spcPct val="0"/>
        </a:spcBef>
        <a:spcAft>
          <a:spcPct val="0"/>
        </a:spcAft>
        <a:buClr>
          <a:srgbClr val="000000"/>
        </a:buClr>
        <a:buSzPct val="100000"/>
        <a:buFont typeface="Times New Roman" pitchFamily="18" charset="0"/>
        <a:defRPr sz="2800">
          <a:solidFill>
            <a:srgbClr val="FFFFFF"/>
          </a:solidFill>
          <a:latin typeface="Century Gothic" charset="0"/>
          <a:ea typeface="ヒラギノ明朝 ProN W3" charset="0"/>
          <a:cs typeface="ヒラギノ明朝 ProN W3" charset="0"/>
        </a:defRPr>
      </a:lvl3pPr>
      <a:lvl4pPr algn="ctr" defTabSz="457200" rtl="0" eaLnBrk="0" fontAlgn="base" hangingPunct="0">
        <a:spcBef>
          <a:spcPct val="0"/>
        </a:spcBef>
        <a:spcAft>
          <a:spcPct val="0"/>
        </a:spcAft>
        <a:buClr>
          <a:srgbClr val="000000"/>
        </a:buClr>
        <a:buSzPct val="100000"/>
        <a:buFont typeface="Times New Roman" pitchFamily="18" charset="0"/>
        <a:defRPr sz="2800">
          <a:solidFill>
            <a:srgbClr val="FFFFFF"/>
          </a:solidFill>
          <a:latin typeface="Century Gothic" charset="0"/>
          <a:ea typeface="ヒラギノ明朝 ProN W3" charset="0"/>
          <a:cs typeface="ヒラギノ明朝 ProN W3" charset="0"/>
        </a:defRPr>
      </a:lvl4pPr>
      <a:lvl5pPr algn="ctr" defTabSz="457200" rtl="0" eaLnBrk="0" fontAlgn="base" hangingPunct="0">
        <a:spcBef>
          <a:spcPct val="0"/>
        </a:spcBef>
        <a:spcAft>
          <a:spcPct val="0"/>
        </a:spcAft>
        <a:buClr>
          <a:srgbClr val="000000"/>
        </a:buClr>
        <a:buSzPct val="100000"/>
        <a:buFont typeface="Times New Roman" pitchFamily="18" charset="0"/>
        <a:defRPr sz="2800">
          <a:solidFill>
            <a:srgbClr val="FFFFFF"/>
          </a:solidFill>
          <a:latin typeface="Century Gothic" charset="0"/>
          <a:ea typeface="ヒラギノ明朝 ProN W3" charset="0"/>
          <a:cs typeface="ヒラギノ明朝 ProN W3" charset="0"/>
        </a:defRPr>
      </a:lvl5pPr>
      <a:lvl6pPr marL="2514600" indent="-228600" algn="ctr" defTabSz="457200" rtl="0" fontAlgn="base">
        <a:spcBef>
          <a:spcPct val="0"/>
        </a:spcBef>
        <a:spcAft>
          <a:spcPct val="0"/>
        </a:spcAft>
        <a:buClr>
          <a:srgbClr val="000000"/>
        </a:buClr>
        <a:buSzPct val="100000"/>
        <a:buFont typeface="Times New Roman" pitchFamily="16" charset="0"/>
        <a:defRPr sz="2800">
          <a:solidFill>
            <a:srgbClr val="FFFFFF"/>
          </a:solidFill>
          <a:latin typeface="Century Gothic" charset="0"/>
          <a:ea typeface="ヒラギノ明朝 ProN W3" charset="0"/>
          <a:cs typeface="ヒラギノ明朝 ProN W3" charset="0"/>
        </a:defRPr>
      </a:lvl6pPr>
      <a:lvl7pPr marL="2971800" indent="-228600" algn="ctr" defTabSz="457200" rtl="0" fontAlgn="base">
        <a:spcBef>
          <a:spcPct val="0"/>
        </a:spcBef>
        <a:spcAft>
          <a:spcPct val="0"/>
        </a:spcAft>
        <a:buClr>
          <a:srgbClr val="000000"/>
        </a:buClr>
        <a:buSzPct val="100000"/>
        <a:buFont typeface="Times New Roman" pitchFamily="16" charset="0"/>
        <a:defRPr sz="2800">
          <a:solidFill>
            <a:srgbClr val="FFFFFF"/>
          </a:solidFill>
          <a:latin typeface="Century Gothic" charset="0"/>
          <a:ea typeface="ヒラギノ明朝 ProN W3" charset="0"/>
          <a:cs typeface="ヒラギノ明朝 ProN W3" charset="0"/>
        </a:defRPr>
      </a:lvl7pPr>
      <a:lvl8pPr marL="3429000" indent="-228600" algn="ctr" defTabSz="457200" rtl="0" fontAlgn="base">
        <a:spcBef>
          <a:spcPct val="0"/>
        </a:spcBef>
        <a:spcAft>
          <a:spcPct val="0"/>
        </a:spcAft>
        <a:buClr>
          <a:srgbClr val="000000"/>
        </a:buClr>
        <a:buSzPct val="100000"/>
        <a:buFont typeface="Times New Roman" pitchFamily="16" charset="0"/>
        <a:defRPr sz="2800">
          <a:solidFill>
            <a:srgbClr val="FFFFFF"/>
          </a:solidFill>
          <a:latin typeface="Century Gothic" charset="0"/>
          <a:ea typeface="ヒラギノ明朝 ProN W3" charset="0"/>
          <a:cs typeface="ヒラギノ明朝 ProN W3" charset="0"/>
        </a:defRPr>
      </a:lvl8pPr>
      <a:lvl9pPr marL="3886200" indent="-228600" algn="ctr" defTabSz="457200" rtl="0" fontAlgn="base">
        <a:spcBef>
          <a:spcPct val="0"/>
        </a:spcBef>
        <a:spcAft>
          <a:spcPct val="0"/>
        </a:spcAft>
        <a:buClr>
          <a:srgbClr val="000000"/>
        </a:buClr>
        <a:buSzPct val="100000"/>
        <a:buFont typeface="Times New Roman" pitchFamily="16" charset="0"/>
        <a:defRPr sz="2800">
          <a:solidFill>
            <a:srgbClr val="FFFFFF"/>
          </a:solidFill>
          <a:latin typeface="Century Gothic" charset="0"/>
          <a:ea typeface="ヒラギノ明朝 ProN W3" charset="0"/>
          <a:cs typeface="ヒラギノ明朝 ProN W3" charset="0"/>
        </a:defRPr>
      </a:lvl9pPr>
    </p:titleStyle>
    <p:bodyStyle>
      <a:lvl1pPr marL="342900" indent="-3429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1pPr>
      <a:lvl2pPr marL="742950" indent="-285750" algn="l" defTabSz="457200" rtl="0" eaLnBrk="0" fontAlgn="base" hangingPunct="0">
        <a:spcBef>
          <a:spcPts val="500"/>
        </a:spcBef>
        <a:spcAft>
          <a:spcPct val="0"/>
        </a:spcAft>
        <a:buClr>
          <a:srgbClr val="000000"/>
        </a:buClr>
        <a:buSzPct val="100000"/>
        <a:buFont typeface="Wingdings" pitchFamily="2" charset="2"/>
        <a:buChar char="§"/>
        <a:defRPr sz="20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itchFamily="18" charset="0"/>
        <a:defRPr>
          <a:solidFill>
            <a:srgbClr val="000000"/>
          </a:solidFill>
          <a:latin typeface="+mn-lt"/>
          <a:ea typeface="+mn-ea"/>
          <a:cs typeface="+mn-cs"/>
        </a:defRPr>
      </a:lvl3pPr>
      <a:lvl4pPr marL="16002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a:solidFill>
            <a:srgbClr val="000000"/>
          </a:solidFill>
          <a:latin typeface="Verdana" charset="0"/>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1"/>
          <p:cNvSpPr>
            <a:spLocks noChangeArrowheads="1"/>
          </p:cNvSpPr>
          <p:nvPr userDrawn="1"/>
        </p:nvSpPr>
        <p:spPr bwMode="auto">
          <a:xfrm rot="16200000">
            <a:off x="7753350" y="2051050"/>
            <a:ext cx="2527300" cy="241300"/>
          </a:xfrm>
          <a:prstGeom prst="rect">
            <a:avLst/>
          </a:prstGeom>
          <a:noFill/>
          <a:ln w="9525">
            <a:noFill/>
            <a:round/>
            <a:headEnd/>
            <a:tailEnd/>
          </a:ln>
        </p:spPr>
        <p:txBody>
          <a:bodyPr lIns="0" tIns="0" rIns="39240" bIns="0"/>
          <a:lstStyle/>
          <a:p>
            <a:pPr marL="38100" algn="r">
              <a:buClrTx/>
              <a:buFontTx/>
              <a:buNone/>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1000">
                <a:solidFill>
                  <a:srgbClr val="808080"/>
                </a:solidFill>
                <a:cs typeface="Arial" charset="0"/>
              </a:rPr>
              <a:t>© Albedo Telecom. All rights reserved</a:t>
            </a:r>
          </a:p>
        </p:txBody>
      </p:sp>
      <p:pic>
        <p:nvPicPr>
          <p:cNvPr id="8" name="Picture 9"/>
          <p:cNvPicPr>
            <a:picLocks noChangeAspect="1" noChangeArrowheads="1"/>
          </p:cNvPicPr>
          <p:nvPr userDrawn="1"/>
        </p:nvPicPr>
        <p:blipFill>
          <a:blip r:embed="rId6" cstate="print"/>
          <a:srcRect/>
          <a:stretch>
            <a:fillRect/>
          </a:stretch>
        </p:blipFill>
        <p:spPr bwMode="auto">
          <a:xfrm>
            <a:off x="950913" y="0"/>
            <a:ext cx="8229600" cy="6869113"/>
          </a:xfrm>
          <a:prstGeom prst="rect">
            <a:avLst/>
          </a:prstGeom>
          <a:noFill/>
          <a:ln w="9525">
            <a:noFill/>
            <a:round/>
            <a:headEnd/>
            <a:tailEnd/>
          </a:ln>
        </p:spPr>
      </p:pic>
      <p:sp>
        <p:nvSpPr>
          <p:cNvPr id="9" name="Rectangle 10"/>
          <p:cNvSpPr>
            <a:spLocks noChangeArrowheads="1"/>
          </p:cNvSpPr>
          <p:nvPr userDrawn="1"/>
        </p:nvSpPr>
        <p:spPr bwMode="auto">
          <a:xfrm rot="16200000">
            <a:off x="-866775" y="1320800"/>
            <a:ext cx="3479800" cy="698500"/>
          </a:xfrm>
          <a:prstGeom prst="rect">
            <a:avLst/>
          </a:prstGeom>
          <a:noFill/>
          <a:ln w="9525">
            <a:noFill/>
            <a:round/>
            <a:headEnd/>
            <a:tailEnd/>
          </a:ln>
        </p:spPr>
        <p:txBody>
          <a:bodyPr lIns="0" tIns="0" rIns="39240" bIns="0"/>
          <a:lstStyle/>
          <a:p>
            <a:pPr marL="38100" algn="r">
              <a:spcBef>
                <a:spcPts val="2250"/>
              </a:spcBef>
              <a:buClrTx/>
              <a:buFontTx/>
              <a:buNone/>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3600">
                <a:solidFill>
                  <a:srgbClr val="730AD2"/>
                </a:solidFill>
                <a:latin typeface="Arial Black" pitchFamily="34" charset="0"/>
              </a:rPr>
              <a:t>That’s all</a:t>
            </a:r>
          </a:p>
        </p:txBody>
      </p:sp>
      <p:pic>
        <p:nvPicPr>
          <p:cNvPr id="10" name="Picture 8" descr="Alex"/>
          <p:cNvPicPr>
            <a:picLocks noChangeAspect="1" noChangeArrowheads="1"/>
          </p:cNvPicPr>
          <p:nvPr userDrawn="1"/>
        </p:nvPicPr>
        <p:blipFill>
          <a:blip r:embed="rId7" cstate="print"/>
          <a:srcRect/>
          <a:stretch>
            <a:fillRect/>
          </a:stretch>
        </p:blipFill>
        <p:spPr bwMode="auto">
          <a:xfrm>
            <a:off x="615950" y="4003675"/>
            <a:ext cx="1427163" cy="2857500"/>
          </a:xfrm>
          <a:prstGeom prst="rect">
            <a:avLst/>
          </a:prstGeom>
          <a:ln>
            <a:noFill/>
          </a:ln>
          <a:effectLst>
            <a:outerShdw blurRad="292100" dist="139700" dir="2700000" algn="tl" rotWithShape="0">
              <a:srgbClr val="333333">
                <a:alpha val="65000"/>
              </a:srgbClr>
            </a:outerShdw>
          </a:effectLst>
        </p:spPr>
      </p:pic>
      <p:pic>
        <p:nvPicPr>
          <p:cNvPr id="11" name="Picture 17"/>
          <p:cNvPicPr>
            <a:picLocks noChangeAspect="1" noChangeArrowheads="1"/>
          </p:cNvPicPr>
          <p:nvPr userDrawn="1"/>
        </p:nvPicPr>
        <p:blipFill>
          <a:blip r:embed="rId8" cstate="print"/>
          <a:srcRect/>
          <a:stretch>
            <a:fillRect/>
          </a:stretch>
        </p:blipFill>
        <p:spPr bwMode="auto">
          <a:xfrm>
            <a:off x="7340600" y="5373688"/>
            <a:ext cx="1835150" cy="954087"/>
          </a:xfrm>
          <a:prstGeom prst="rect">
            <a:avLst/>
          </a:prstGeom>
          <a:ln>
            <a:noFill/>
          </a:ln>
          <a:effectLst>
            <a:outerShdw blurRad="292100" dist="139700" dir="2700000" algn="tl" rotWithShape="0">
              <a:srgbClr val="333333">
                <a:alpha val="65000"/>
              </a:srgbClr>
            </a:outerShdw>
          </a:effectLst>
        </p:spPr>
      </p:pic>
      <p:sp>
        <p:nvSpPr>
          <p:cNvPr id="12" name="TextBox 10"/>
          <p:cNvSpPr txBox="1">
            <a:spLocks noChangeArrowheads="1"/>
          </p:cNvSpPr>
          <p:nvPr userDrawn="1"/>
        </p:nvSpPr>
        <p:spPr bwMode="auto">
          <a:xfrm rot="16200000">
            <a:off x="1146175" y="4632325"/>
            <a:ext cx="1658938" cy="261938"/>
          </a:xfrm>
          <a:prstGeom prst="rect">
            <a:avLst/>
          </a:prstGeom>
          <a:noFill/>
          <a:ln w="9525">
            <a:noFill/>
            <a:miter lim="800000"/>
            <a:headEnd/>
            <a:tailEnd/>
          </a:ln>
        </p:spPr>
        <p:txBody>
          <a:bodyPr wrap="none">
            <a:spAutoFit/>
          </a:bodyPr>
          <a:lstStyle/>
          <a:p>
            <a:pPr>
              <a:defRPr/>
            </a:pPr>
            <a:r>
              <a:rPr lang="es-ES" sz="1100">
                <a:solidFill>
                  <a:schemeClr val="accent2">
                    <a:lumMod val="20000"/>
                    <a:lumOff val="80000"/>
                  </a:schemeClr>
                </a:solidFill>
                <a:latin typeface="Calibri" pitchFamily="34" charset="0"/>
                <a:cs typeface="Calibri" pitchFamily="34" charset="0"/>
              </a:rPr>
              <a:t>www.albedotelecom.com</a:t>
            </a:r>
          </a:p>
        </p:txBody>
      </p:sp>
    </p:spTree>
  </p:cSld>
  <p:clrMap bg1="lt1" tx1="dk1" bg2="lt2" tx2="dk2" accent1="accent1" accent2="accent2" accent3="accent3" accent4="accent4" accent5="accent5" accent6="accent6" hlink="hlink" folHlink="folHlink"/>
  <p:sldLayoutIdLst>
    <p:sldLayoutId id="2147483806" r:id="rId1"/>
    <p:sldLayoutId id="2147483814" r:id="rId2"/>
    <p:sldLayoutId id="2147483815" r:id="rId3"/>
    <p:sldLayoutId id="2147483816"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emf"/><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2.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Line 3"/>
          <p:cNvSpPr>
            <a:spLocks noChangeShapeType="1"/>
          </p:cNvSpPr>
          <p:nvPr/>
        </p:nvSpPr>
        <p:spPr bwMode="auto">
          <a:xfrm>
            <a:off x="611188" y="1163390"/>
            <a:ext cx="8532812" cy="1587"/>
          </a:xfrm>
          <a:prstGeom prst="line">
            <a:avLst/>
          </a:prstGeom>
          <a:noFill/>
          <a:ln w="38160">
            <a:solidFill>
              <a:srgbClr val="FFFFFF"/>
            </a:solidFill>
            <a:miter lim="800000"/>
            <a:headEnd/>
            <a:tailEnd/>
          </a:ln>
        </p:spPr>
        <p:txBody>
          <a:bodyPr/>
          <a:lstStyle/>
          <a:p>
            <a:endParaRPr lang="fr-MA"/>
          </a:p>
        </p:txBody>
      </p:sp>
      <p:sp>
        <p:nvSpPr>
          <p:cNvPr id="16" name="Rectangle 6"/>
          <p:cNvSpPr>
            <a:spLocks noChangeArrowheads="1"/>
          </p:cNvSpPr>
          <p:nvPr/>
        </p:nvSpPr>
        <p:spPr bwMode="auto">
          <a:xfrm>
            <a:off x="899592" y="2998540"/>
            <a:ext cx="7992888" cy="317500"/>
          </a:xfrm>
          <a:prstGeom prst="rect">
            <a:avLst/>
          </a:prstGeom>
          <a:noFill/>
          <a:ln w="9525">
            <a:noFill/>
            <a:round/>
            <a:headEnd/>
            <a:tailEnd/>
          </a:ln>
        </p:spPr>
        <p:txBody>
          <a:bodyPr lIns="0" tIns="0" rIns="39240" bIns="0"/>
          <a:lstStyle/>
          <a:p>
            <a:pPr marL="38100" algn="r">
              <a:spcBef>
                <a:spcPts val="875"/>
              </a:spcBef>
              <a:buClrTx/>
              <a:buFontTx/>
              <a:buNone/>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endParaRPr lang="en-US" sz="1350">
              <a:solidFill>
                <a:srgbClr val="808080"/>
              </a:solidFill>
              <a:latin typeface="Century Gothic" pitchFamily="34" charset="0"/>
            </a:endParaRPr>
          </a:p>
        </p:txBody>
      </p:sp>
      <p:sp>
        <p:nvSpPr>
          <p:cNvPr id="20" name="CuadroTexto 19"/>
          <p:cNvSpPr txBox="1"/>
          <p:nvPr/>
        </p:nvSpPr>
        <p:spPr>
          <a:xfrm>
            <a:off x="5019742" y="3307937"/>
            <a:ext cx="4016308" cy="1077218"/>
          </a:xfrm>
          <a:prstGeom prst="rect">
            <a:avLst/>
          </a:prstGeom>
          <a:noFill/>
        </p:spPr>
        <p:txBody>
          <a:bodyPr wrap="square" rtlCol="0">
            <a:spAutoFit/>
          </a:bodyPr>
          <a:lstStyle/>
          <a:p>
            <a:pPr algn="r"/>
            <a:r>
              <a:rPr lang="en-US" sz="3200" u="sng" dirty="0">
                <a:solidFill>
                  <a:srgbClr val="1F4E79"/>
                </a:solidFill>
                <a:latin typeface="Myriad Pro Cond" panose="020B0506030403020204" pitchFamily="34" charset="0"/>
              </a:rPr>
              <a:t>How to</a:t>
            </a:r>
            <a:r>
              <a:rPr lang="en-US" sz="3200" dirty="0">
                <a:solidFill>
                  <a:srgbClr val="1F4E79"/>
                </a:solidFill>
                <a:latin typeface="Myriad Pro Cond" panose="020B0506030403020204" pitchFamily="34" charset="0"/>
              </a:rPr>
              <a:t> with xGenius/Zeus</a:t>
            </a:r>
          </a:p>
          <a:p>
            <a:pPr algn="r"/>
            <a:r>
              <a:rPr lang="en-US" sz="1600" dirty="0">
                <a:solidFill>
                  <a:schemeClr val="bg2">
                    <a:lumMod val="60000"/>
                    <a:lumOff val="40000"/>
                  </a:schemeClr>
                </a:solidFill>
                <a:latin typeface="Myriad Pro Cond" panose="020B0506030403020204" pitchFamily="34" charset="0"/>
              </a:rPr>
              <a:t>Guide &amp; Slides corresponding to software ver. 2.3.11</a:t>
            </a:r>
            <a:br>
              <a:rPr lang="en-US" sz="1600" dirty="0">
                <a:solidFill>
                  <a:schemeClr val="bg2">
                    <a:lumMod val="60000"/>
                    <a:lumOff val="40000"/>
                  </a:schemeClr>
                </a:solidFill>
                <a:latin typeface="Myriad Pro Cond" panose="020B0506030403020204" pitchFamily="34" charset="0"/>
              </a:rPr>
            </a:br>
            <a:endParaRPr lang="en-US" sz="1600" dirty="0">
              <a:solidFill>
                <a:schemeClr val="bg2">
                  <a:lumMod val="60000"/>
                  <a:lumOff val="40000"/>
                </a:schemeClr>
              </a:solidFill>
              <a:latin typeface="Myriad Pro Cond" panose="020B0506030403020204" pitchFamily="34" charset="0"/>
            </a:endParaRPr>
          </a:p>
        </p:txBody>
      </p:sp>
      <p:pic>
        <p:nvPicPr>
          <p:cNvPr id="21" name="Imagen 20"/>
          <p:cNvPicPr>
            <a:picLocks noChangeAspect="1"/>
          </p:cNvPicPr>
          <p:nvPr/>
        </p:nvPicPr>
        <p:blipFill>
          <a:blip r:embed="rId3"/>
          <a:stretch>
            <a:fillRect/>
          </a:stretch>
        </p:blipFill>
        <p:spPr>
          <a:xfrm>
            <a:off x="1115616" y="1731995"/>
            <a:ext cx="1611990" cy="1640601"/>
          </a:xfrm>
          <a:prstGeom prst="rect">
            <a:avLst/>
          </a:prstGeom>
        </p:spPr>
      </p:pic>
      <p:pic>
        <p:nvPicPr>
          <p:cNvPr id="25" name="Imagen 24"/>
          <p:cNvPicPr>
            <a:picLocks noChangeAspect="1"/>
          </p:cNvPicPr>
          <p:nvPr/>
        </p:nvPicPr>
        <p:blipFill>
          <a:blip r:embed="rId4"/>
          <a:stretch>
            <a:fillRect/>
          </a:stretch>
        </p:blipFill>
        <p:spPr>
          <a:xfrm>
            <a:off x="2705635" y="1731996"/>
            <a:ext cx="4832028" cy="1645290"/>
          </a:xfrm>
          <a:prstGeom prst="rect">
            <a:avLst/>
          </a:prstGeom>
        </p:spPr>
      </p:pic>
      <p:pic>
        <p:nvPicPr>
          <p:cNvPr id="26" name="Imagen 25"/>
          <p:cNvPicPr>
            <a:picLocks noChangeAspect="1"/>
          </p:cNvPicPr>
          <p:nvPr/>
        </p:nvPicPr>
        <p:blipFill>
          <a:blip r:embed="rId5"/>
          <a:stretch>
            <a:fillRect/>
          </a:stretch>
        </p:blipFill>
        <p:spPr>
          <a:xfrm>
            <a:off x="7537663" y="1731996"/>
            <a:ext cx="1606337" cy="1630369"/>
          </a:xfrm>
          <a:prstGeom prst="rect">
            <a:avLst/>
          </a:prstGeom>
        </p:spPr>
      </p:pic>
      <p:pic>
        <p:nvPicPr>
          <p:cNvPr id="12" name="Picture 2" descr="ALBEDO Teleco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4484" y="5961096"/>
            <a:ext cx="1831180" cy="7479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3568" y="3861048"/>
            <a:ext cx="4104456" cy="25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7"/>
          <p:cNvSpPr>
            <a:spLocks noChangeArrowheads="1"/>
          </p:cNvSpPr>
          <p:nvPr/>
        </p:nvSpPr>
        <p:spPr bwMode="auto">
          <a:xfrm>
            <a:off x="570383" y="855525"/>
            <a:ext cx="8435281" cy="1015663"/>
          </a:xfrm>
          <a:prstGeom prst="rect">
            <a:avLst/>
          </a:prstGeom>
          <a:noFill/>
          <a:ln w="9525">
            <a:noFill/>
            <a:round/>
            <a:headEnd/>
            <a:tailEnd/>
          </a:ln>
        </p:spPr>
        <p:txBody>
          <a:bodyPr wrap="square" lIns="0" tIns="0" rIns="39240" bIns="0">
            <a:spAutoFit/>
          </a:bodyPr>
          <a:lstStyle/>
          <a:p>
            <a:pPr algn="r" eaLnBrk="1">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6600" b="1" dirty="0">
                <a:solidFill>
                  <a:schemeClr val="tx1"/>
                </a:solidFill>
                <a:latin typeface="Myriad Pro Cond" panose="020B0506030403020204" pitchFamily="34" charset="0"/>
              </a:rPr>
              <a:t>GNSS </a:t>
            </a:r>
            <a:r>
              <a:rPr lang="en-US" sz="6600" b="1" dirty="0">
                <a:solidFill>
                  <a:srgbClr val="FF0000"/>
                </a:solidFill>
                <a:latin typeface="Myriad Pro Cond" panose="020B0506030403020204" pitchFamily="34" charset="0"/>
              </a:rPr>
              <a:t>Antenna</a:t>
            </a:r>
            <a:r>
              <a:rPr lang="en-US" sz="6600" b="1" dirty="0">
                <a:solidFill>
                  <a:schemeClr val="tx1"/>
                </a:solidFill>
                <a:latin typeface="Myriad Pro Cond" panose="020B0506030403020204" pitchFamily="34" charset="0"/>
              </a:rPr>
              <a:t>  </a:t>
            </a:r>
            <a:r>
              <a:rPr lang="en-US" sz="6600" dirty="0">
                <a:solidFill>
                  <a:srgbClr val="0070C0"/>
                </a:solidFill>
                <a:latin typeface="Myriad Pro Cond" panose="020B0506030403020204" pitchFamily="34" charset="0"/>
              </a:rPr>
              <a:t>Setup</a:t>
            </a:r>
            <a:endParaRPr lang="en-US" sz="4800" dirty="0">
              <a:solidFill>
                <a:srgbClr val="0070C0"/>
              </a:solidFill>
              <a:latin typeface="Myriad Pro Cond" panose="020B0506030403020204" pitchFamily="34" charset="0"/>
            </a:endParaRPr>
          </a:p>
        </p:txBody>
      </p:sp>
      <p:pic>
        <p:nvPicPr>
          <p:cNvPr id="13" name="Picture 12"/>
          <p:cNvPicPr>
            <a:picLocks noChangeAspect="1"/>
          </p:cNvPicPr>
          <p:nvPr/>
        </p:nvPicPr>
        <p:blipFill>
          <a:blip r:embed="rId8"/>
          <a:stretch>
            <a:fillRect/>
          </a:stretch>
        </p:blipFill>
        <p:spPr>
          <a:xfrm>
            <a:off x="1628126" y="4443392"/>
            <a:ext cx="2410474" cy="1390671"/>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2"/>
          <p:cNvSpPr txBox="1"/>
          <p:nvPr/>
        </p:nvSpPr>
        <p:spPr>
          <a:xfrm>
            <a:off x="74507" y="1018581"/>
            <a:ext cx="8894868" cy="5839419"/>
          </a:xfrm>
          <a:prstGeom prst="rect">
            <a:avLst/>
          </a:prstGeom>
        </p:spPr>
        <p:txBody>
          <a:bodyPr vert="horz" wrap="square" lIns="0" tIns="22225" rIns="0" bIns="0" numCol="4" rtlCol="0">
            <a:spAutoFit/>
          </a:bodyPr>
          <a:lstStyle/>
          <a:p>
            <a:pPr marL="12700">
              <a:lnSpc>
                <a:spcPct val="100000"/>
              </a:lnSpc>
              <a:spcBef>
                <a:spcPts val="1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AAA</a:t>
            </a:r>
            <a:r>
              <a:rPr sz="900" kern="1700" spc="10" dirty="0">
                <a:solidFill>
                  <a:schemeClr val="accent6">
                    <a:lumMod val="50000"/>
                  </a:schemeClr>
                </a:solidFill>
                <a:latin typeface="Calibri Light" panose="020F0302020204030204" pitchFamily="34" charset="0"/>
                <a:cs typeface="Calibri Light" panose="020F0302020204030204" pitchFamily="34" charset="0"/>
              </a:rPr>
              <a:t>: Authentication, Authorization, and Accounting</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ACL</a:t>
            </a:r>
            <a:r>
              <a:rPr sz="900" kern="1700" spc="10" dirty="0">
                <a:solidFill>
                  <a:schemeClr val="accent6">
                    <a:lumMod val="50000"/>
                  </a:schemeClr>
                </a:solidFill>
                <a:latin typeface="Calibri Light" panose="020F0302020204030204" pitchFamily="34" charset="0"/>
                <a:cs typeface="Calibri Light" panose="020F0302020204030204" pitchFamily="34" charset="0"/>
              </a:rPr>
              <a:t>: Access Control List</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AP</a:t>
            </a:r>
            <a:r>
              <a:rPr sz="900" kern="1700" spc="10" dirty="0">
                <a:solidFill>
                  <a:schemeClr val="accent6">
                    <a:lumMod val="50000"/>
                  </a:schemeClr>
                </a:solidFill>
                <a:latin typeface="Calibri Light" panose="020F0302020204030204" pitchFamily="34" charset="0"/>
                <a:cs typeface="Calibri Light" panose="020F0302020204030204" pitchFamily="34" charset="0"/>
              </a:rPr>
              <a:t>: Access Point</a:t>
            </a:r>
          </a:p>
          <a:p>
            <a:pPr marL="12700" marR="146685">
              <a:lnSpc>
                <a:spcPct val="102299"/>
              </a:lnSpc>
              <a:spcBef>
                <a:spcPts val="5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Busbar</a:t>
            </a:r>
            <a:r>
              <a:rPr sz="900" kern="1700" spc="10" dirty="0">
                <a:solidFill>
                  <a:schemeClr val="accent6">
                    <a:lumMod val="50000"/>
                  </a:schemeClr>
                </a:solidFill>
                <a:latin typeface="Calibri Light" panose="020F0302020204030204" pitchFamily="34" charset="0"/>
                <a:cs typeface="Calibri Light" panose="020F0302020204030204" pitchFamily="34" charset="0"/>
              </a:rPr>
              <a:t>: Metallic strip or bar, typically housed inside switchgear, panel  boards, and busway enclosures for local high current power distribution  </a:t>
            </a:r>
            <a:r>
              <a:rPr sz="900" b="1" kern="1700" spc="10" dirty="0">
                <a:solidFill>
                  <a:schemeClr val="accent6">
                    <a:lumMod val="50000"/>
                  </a:schemeClr>
                </a:solidFill>
                <a:latin typeface="Calibri Light" panose="020F0302020204030204" pitchFamily="34" charset="0"/>
                <a:cs typeface="Calibri Light" panose="020F0302020204030204" pitchFamily="34" charset="0"/>
              </a:rPr>
              <a:t>C37.94</a:t>
            </a:r>
            <a:r>
              <a:rPr sz="900" kern="1700" spc="10" dirty="0">
                <a:solidFill>
                  <a:schemeClr val="accent6">
                    <a:lumMod val="50000"/>
                  </a:schemeClr>
                </a:solidFill>
                <a:latin typeface="Calibri Light" panose="020F0302020204030204" pitchFamily="34" charset="0"/>
                <a:cs typeface="Calibri Light" panose="020F0302020204030204" pitchFamily="34" charset="0"/>
              </a:rPr>
              <a:t>: TDM interface devoted for teleprotection</a:t>
            </a:r>
          </a:p>
          <a:p>
            <a:pPr marL="12700" marR="5080">
              <a:lnSpc>
                <a:spcPts val="1300"/>
              </a:lnSpc>
              <a:spcBef>
                <a:spcPts val="14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CB</a:t>
            </a:r>
            <a:r>
              <a:rPr sz="900" kern="1700" spc="10" dirty="0">
                <a:solidFill>
                  <a:schemeClr val="accent6">
                    <a:lumMod val="50000"/>
                  </a:schemeClr>
                </a:solidFill>
                <a:latin typeface="Calibri Light" panose="020F0302020204030204" pitchFamily="34" charset="0"/>
                <a:cs typeface="Calibri Light" panose="020F0302020204030204" pitchFamily="34" charset="0"/>
              </a:rPr>
              <a:t>: Circuit Breaker designed to close or open electrical circuit under normal  or abnormal conditions. It operates on relays command.</a:t>
            </a:r>
          </a:p>
          <a:p>
            <a:pPr marL="12700">
              <a:lnSpc>
                <a:spcPct val="100000"/>
              </a:lnSpc>
              <a:spcBef>
                <a:spcPts val="4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CBWFQ</a:t>
            </a:r>
            <a:r>
              <a:rPr sz="900" kern="1700" spc="10" dirty="0">
                <a:solidFill>
                  <a:schemeClr val="accent6">
                    <a:lumMod val="50000"/>
                  </a:schemeClr>
                </a:solidFill>
                <a:latin typeface="Calibri Light" panose="020F0302020204030204" pitchFamily="34" charset="0"/>
                <a:cs typeface="Calibri Light" panose="020F0302020204030204" pitchFamily="34" charset="0"/>
              </a:rPr>
              <a:t>: Class-Based Weighted Fair Queuing</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CG</a:t>
            </a:r>
            <a:r>
              <a:rPr sz="900" kern="1700" spc="10" dirty="0">
                <a:solidFill>
                  <a:schemeClr val="accent6">
                    <a:lumMod val="50000"/>
                  </a:schemeClr>
                </a:solidFill>
                <a:latin typeface="Calibri Light" panose="020F0302020204030204" pitchFamily="34" charset="0"/>
                <a:cs typeface="Calibri Light" panose="020F0302020204030204" pitchFamily="34" charset="0"/>
              </a:rPr>
              <a:t>: Connected Grid</a:t>
            </a:r>
          </a:p>
          <a:p>
            <a:pPr marL="12700" marR="1454785">
              <a:lnSpc>
                <a:spcPct val="106100"/>
              </a:lnSpc>
              <a:spcBef>
                <a:spcPts val="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CID</a:t>
            </a:r>
            <a:r>
              <a:rPr sz="900" kern="1700" spc="10" dirty="0">
                <a:solidFill>
                  <a:schemeClr val="accent6">
                    <a:lumMod val="50000"/>
                  </a:schemeClr>
                </a:solidFill>
                <a:latin typeface="Calibri Light" panose="020F0302020204030204" pitchFamily="34" charset="0"/>
                <a:cs typeface="Calibri Light" panose="020F0302020204030204" pitchFamily="34" charset="0"/>
              </a:rPr>
              <a:t>: Individual configuration of each IED  </a:t>
            </a:r>
            <a:r>
              <a:rPr sz="900" b="1" kern="1700" spc="10" dirty="0">
                <a:solidFill>
                  <a:schemeClr val="accent6">
                    <a:lumMod val="50000"/>
                  </a:schemeClr>
                </a:solidFill>
                <a:latin typeface="Calibri Light" panose="020F0302020204030204" pitchFamily="34" charset="0"/>
                <a:cs typeface="Calibri Light" panose="020F0302020204030204" pitchFamily="34" charset="0"/>
              </a:rPr>
              <a:t>CIP</a:t>
            </a:r>
            <a:r>
              <a:rPr sz="900" kern="1700" spc="10" dirty="0">
                <a:solidFill>
                  <a:schemeClr val="accent6">
                    <a:lumMod val="50000"/>
                  </a:schemeClr>
                </a:solidFill>
                <a:latin typeface="Calibri Light" panose="020F0302020204030204" pitchFamily="34" charset="0"/>
                <a:cs typeface="Calibri Light" panose="020F0302020204030204" pitchFamily="34" charset="0"/>
              </a:rPr>
              <a:t>: Critical Infrastructure Protection  </a:t>
            </a:r>
            <a:r>
              <a:rPr sz="900" b="1" kern="1700" spc="10" dirty="0">
                <a:solidFill>
                  <a:schemeClr val="accent6">
                    <a:lumMod val="50000"/>
                  </a:schemeClr>
                </a:solidFill>
                <a:latin typeface="Calibri Light" panose="020F0302020204030204" pitchFamily="34" charset="0"/>
                <a:cs typeface="Calibri Light" panose="020F0302020204030204" pitchFamily="34" charset="0"/>
              </a:rPr>
              <a:t>CLI</a:t>
            </a:r>
            <a:r>
              <a:rPr sz="900" kern="1700" spc="10" dirty="0">
                <a:solidFill>
                  <a:schemeClr val="accent6">
                    <a:lumMod val="50000"/>
                  </a:schemeClr>
                </a:solidFill>
                <a:latin typeface="Calibri Light" panose="020F0302020204030204" pitchFamily="34" charset="0"/>
                <a:cs typeface="Calibri Light" panose="020F0302020204030204" pitchFamily="34" charset="0"/>
              </a:rPr>
              <a:t>: Command-Line Interface</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CorpSS</a:t>
            </a:r>
            <a:r>
              <a:rPr sz="900" kern="1700" spc="10" dirty="0">
                <a:solidFill>
                  <a:schemeClr val="accent6">
                    <a:lumMod val="50000"/>
                  </a:schemeClr>
                </a:solidFill>
                <a:latin typeface="Calibri Light" panose="020F0302020204030204" pitchFamily="34" charset="0"/>
                <a:cs typeface="Calibri Light" panose="020F0302020204030204" pitchFamily="34" charset="0"/>
              </a:rPr>
              <a:t>: Corporate Substation</a:t>
            </a:r>
          </a:p>
          <a:p>
            <a:pPr marL="12700" marR="40640">
              <a:lnSpc>
                <a:spcPct val="98500"/>
              </a:lnSpc>
              <a:spcBef>
                <a:spcPts val="9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CT</a:t>
            </a:r>
            <a:r>
              <a:rPr sz="900" kern="1700" spc="10" dirty="0">
                <a:solidFill>
                  <a:schemeClr val="accent6">
                    <a:lumMod val="50000"/>
                  </a:schemeClr>
                </a:solidFill>
                <a:latin typeface="Calibri Light" panose="020F0302020204030204" pitchFamily="34" charset="0"/>
                <a:cs typeface="Calibri Light" panose="020F0302020204030204" pitchFamily="34" charset="0"/>
              </a:rPr>
              <a:t>: Current Transformer, used for measurement of current, if too high to  apply directly to measuring instruments, a CT produces a proportional  current which can be measured and recorded, CT are used in metering and  protective relays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DAN</a:t>
            </a:r>
            <a:r>
              <a:rPr sz="900" kern="1700" spc="10" dirty="0">
                <a:solidFill>
                  <a:schemeClr val="accent6">
                    <a:lumMod val="50000"/>
                  </a:schemeClr>
                </a:solidFill>
                <a:latin typeface="Calibri Light" panose="020F0302020204030204" pitchFamily="34" charset="0"/>
                <a:cs typeface="Calibri Light" panose="020F0302020204030204" pitchFamily="34" charset="0"/>
              </a:rPr>
              <a:t>: Doubly Attached Nodes implementing HSR or PRP</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DAU</a:t>
            </a:r>
            <a:r>
              <a:rPr sz="900" kern="1700" spc="10" dirty="0">
                <a:solidFill>
                  <a:schemeClr val="accent6">
                    <a:lumMod val="50000"/>
                  </a:schemeClr>
                </a:solidFill>
                <a:latin typeface="Calibri Light" panose="020F0302020204030204" pitchFamily="34" charset="0"/>
                <a:cs typeface="Calibri Light" panose="020F0302020204030204" pitchFamily="34" charset="0"/>
              </a:rPr>
              <a:t>: Data Acquisition Unit</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Disconnector</a:t>
            </a:r>
            <a:r>
              <a:rPr sz="900" kern="1700" spc="10" dirty="0">
                <a:solidFill>
                  <a:schemeClr val="accent6">
                    <a:lumMod val="50000"/>
                  </a:schemeClr>
                </a:solidFill>
                <a:latin typeface="Calibri Light" panose="020F0302020204030204" pitchFamily="34" charset="0"/>
                <a:cs typeface="Calibri Light" panose="020F0302020204030204" pitchFamily="34" charset="0"/>
              </a:rPr>
              <a:t>: isolates physically and visually the lines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DMZ</a:t>
            </a:r>
            <a:r>
              <a:rPr sz="900" kern="1700" spc="10" dirty="0">
                <a:solidFill>
                  <a:schemeClr val="accent6">
                    <a:lumMod val="50000"/>
                  </a:schemeClr>
                </a:solidFill>
                <a:latin typeface="Calibri Light" panose="020F0302020204030204" pitchFamily="34" charset="0"/>
                <a:cs typeface="Calibri Light" panose="020F0302020204030204" pitchFamily="34" charset="0"/>
              </a:rPr>
              <a:t>: Demilitarized Zone</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DCB</a:t>
            </a:r>
            <a:r>
              <a:rPr sz="900" kern="1700" spc="10" dirty="0">
                <a:solidFill>
                  <a:schemeClr val="accent6">
                    <a:lumMod val="50000"/>
                  </a:schemeClr>
                </a:solidFill>
                <a:latin typeface="Calibri Light" panose="020F0302020204030204" pitchFamily="34" charset="0"/>
                <a:cs typeface="Calibri Light" panose="020F0302020204030204" pitchFamily="34" charset="0"/>
              </a:rPr>
              <a:t>: Directional Comparison Blocking</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DCS</a:t>
            </a:r>
            <a:r>
              <a:rPr sz="900" kern="1700" spc="10" dirty="0">
                <a:solidFill>
                  <a:schemeClr val="accent6">
                    <a:lumMod val="50000"/>
                  </a:schemeClr>
                </a:solidFill>
                <a:latin typeface="Calibri Light" panose="020F0302020204030204" pitchFamily="34" charset="0"/>
                <a:cs typeface="Calibri Light" panose="020F0302020204030204" pitchFamily="34" charset="0"/>
              </a:rPr>
              <a:t>: distributed control systems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DSC</a:t>
            </a:r>
            <a:r>
              <a:rPr sz="900" kern="1700" spc="10" dirty="0">
                <a:solidFill>
                  <a:schemeClr val="accent6">
                    <a:lumMod val="50000"/>
                  </a:schemeClr>
                </a:solidFill>
                <a:latin typeface="Calibri Light" panose="020F0302020204030204" pitchFamily="34" charset="0"/>
                <a:cs typeface="Calibri Light" panose="020F0302020204030204" pitchFamily="34" charset="0"/>
              </a:rPr>
              <a:t>: Differentiated Services Code Point</a:t>
            </a:r>
            <a:endParaRPr lang="es-ES" sz="900" kern="1700" spc="10" dirty="0">
              <a:solidFill>
                <a:schemeClr val="accent6">
                  <a:lumMod val="50000"/>
                </a:schemeClr>
              </a:solidFill>
              <a:latin typeface="Calibri Light" panose="020F0302020204030204" pitchFamily="34" charset="0"/>
              <a:cs typeface="Calibri Light" panose="020F0302020204030204" pitchFamily="34" charset="0"/>
            </a:endParaRPr>
          </a:p>
          <a:p>
            <a:pPr marL="12700">
              <a:lnSpc>
                <a:spcPct val="100000"/>
              </a:lnSpc>
              <a:spcBef>
                <a:spcPts val="85"/>
              </a:spcBef>
            </a:pPr>
            <a:r>
              <a:rPr lang="es-ES" sz="900" b="1" kern="1700" spc="10" dirty="0">
                <a:solidFill>
                  <a:schemeClr val="accent6">
                    <a:lumMod val="50000"/>
                  </a:schemeClr>
                </a:solidFill>
                <a:latin typeface="Calibri Light" panose="020F0302020204030204" pitchFamily="34" charset="0"/>
                <a:cs typeface="Calibri Light" panose="020F0302020204030204" pitchFamily="34" charset="0"/>
              </a:rPr>
              <a:t>DUT</a:t>
            </a:r>
            <a:r>
              <a:rPr lang="es-ES" sz="900" kern="1700" spc="10" dirty="0">
                <a:solidFill>
                  <a:schemeClr val="accent6">
                    <a:lumMod val="50000"/>
                  </a:schemeClr>
                </a:solidFill>
                <a:latin typeface="Calibri Light" panose="020F0302020204030204" pitchFamily="34" charset="0"/>
                <a:cs typeface="Calibri Light" panose="020F0302020204030204" pitchFamily="34" charset="0"/>
              </a:rPr>
              <a:t>: </a:t>
            </a:r>
            <a:r>
              <a:rPr lang="es-ES" sz="900" kern="1700" spc="10" dirty="0" err="1">
                <a:solidFill>
                  <a:schemeClr val="accent6">
                    <a:lumMod val="50000"/>
                  </a:schemeClr>
                </a:solidFill>
                <a:latin typeface="Calibri Light" panose="020F0302020204030204" pitchFamily="34" charset="0"/>
                <a:cs typeface="Calibri Light" panose="020F0302020204030204" pitchFamily="34" charset="0"/>
              </a:rPr>
              <a:t>Device</a:t>
            </a:r>
            <a:r>
              <a:rPr lang="es-ES" sz="900" kern="1700" spc="10" dirty="0">
                <a:solidFill>
                  <a:schemeClr val="accent6">
                    <a:lumMod val="50000"/>
                  </a:schemeClr>
                </a:solidFill>
                <a:latin typeface="Calibri Light" panose="020F0302020204030204" pitchFamily="34" charset="0"/>
                <a:cs typeface="Calibri Light" panose="020F0302020204030204" pitchFamily="34" charset="0"/>
              </a:rPr>
              <a:t> </a:t>
            </a:r>
            <a:r>
              <a:rPr lang="es-ES" sz="900" kern="1700" spc="10" dirty="0" err="1">
                <a:solidFill>
                  <a:schemeClr val="accent6">
                    <a:lumMod val="50000"/>
                  </a:schemeClr>
                </a:solidFill>
                <a:latin typeface="Calibri Light" panose="020F0302020204030204" pitchFamily="34" charset="0"/>
                <a:cs typeface="Calibri Light" panose="020F0302020204030204" pitchFamily="34" charset="0"/>
              </a:rPr>
              <a:t>Under</a:t>
            </a:r>
            <a:r>
              <a:rPr lang="es-ES" sz="900" kern="1700" spc="10" dirty="0">
                <a:solidFill>
                  <a:schemeClr val="accent6">
                    <a:lumMod val="50000"/>
                  </a:schemeClr>
                </a:solidFill>
                <a:latin typeface="Calibri Light" panose="020F0302020204030204" pitchFamily="34" charset="0"/>
                <a:cs typeface="Calibri Light" panose="020F0302020204030204" pitchFamily="34" charset="0"/>
              </a:rPr>
              <a:t> Test</a:t>
            </a:r>
            <a:endParaRPr sz="900" kern="1700" spc="10" dirty="0">
              <a:solidFill>
                <a:schemeClr val="accent6">
                  <a:lumMod val="50000"/>
                </a:schemeClr>
              </a:solidFill>
              <a:latin typeface="Calibri Light" panose="020F0302020204030204" pitchFamily="34" charset="0"/>
              <a:cs typeface="Calibri Light" panose="020F0302020204030204" pitchFamily="34" charset="0"/>
            </a:endParaRP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ESP</a:t>
            </a:r>
            <a:r>
              <a:rPr sz="900" kern="1700" spc="10" dirty="0">
                <a:solidFill>
                  <a:schemeClr val="accent6">
                    <a:lumMod val="50000"/>
                  </a:schemeClr>
                </a:solidFill>
                <a:latin typeface="Calibri Light" panose="020F0302020204030204" pitchFamily="34" charset="0"/>
                <a:cs typeface="Calibri Light" panose="020F0302020204030204" pitchFamily="34" charset="0"/>
              </a:rPr>
              <a:t>: Electronic Security Perimeter</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Feeder: </a:t>
            </a:r>
            <a:r>
              <a:rPr sz="900" kern="1700" spc="10" dirty="0">
                <a:solidFill>
                  <a:schemeClr val="accent6">
                    <a:lumMod val="50000"/>
                  </a:schemeClr>
                </a:solidFill>
                <a:latin typeface="Calibri Light" panose="020F0302020204030204" pitchFamily="34" charset="0"/>
                <a:cs typeface="Calibri Light" panose="020F0302020204030204" pitchFamily="34" charset="0"/>
              </a:rPr>
              <a:t>Transmits power to the distribution points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GM</a:t>
            </a:r>
            <a:r>
              <a:rPr sz="900" kern="1700" spc="10" dirty="0">
                <a:solidFill>
                  <a:schemeClr val="accent6">
                    <a:lumMod val="50000"/>
                  </a:schemeClr>
                </a:solidFill>
                <a:latin typeface="Calibri Light" panose="020F0302020204030204" pitchFamily="34" charset="0"/>
                <a:cs typeface="Calibri Light" panose="020F0302020204030204" pitchFamily="34" charset="0"/>
              </a:rPr>
              <a:t>: Grandmaster</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GNSS</a:t>
            </a:r>
            <a:r>
              <a:rPr sz="900" kern="1700" spc="10" dirty="0">
                <a:solidFill>
                  <a:schemeClr val="accent6">
                    <a:lumMod val="50000"/>
                  </a:schemeClr>
                </a:solidFill>
                <a:latin typeface="Calibri Light" panose="020F0302020204030204" pitchFamily="34" charset="0"/>
                <a:cs typeface="Calibri Light" panose="020F0302020204030204" pitchFamily="34" charset="0"/>
              </a:rPr>
              <a:t>: Global Navigation Satellite System</a:t>
            </a:r>
          </a:p>
          <a:p>
            <a:pPr marL="12700" marR="83185">
              <a:lnSpc>
                <a:spcPct val="98500"/>
              </a:lnSpc>
              <a:spcBef>
                <a:spcPts val="9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GOOSE</a:t>
            </a:r>
            <a:r>
              <a:rPr sz="900" kern="1700" spc="10" dirty="0">
                <a:solidFill>
                  <a:schemeClr val="accent6">
                    <a:lumMod val="50000"/>
                  </a:schemeClr>
                </a:solidFill>
                <a:latin typeface="Calibri Light" panose="020F0302020204030204" pitchFamily="34" charset="0"/>
                <a:cs typeface="Calibri Light" panose="020F0302020204030204" pitchFamily="34" charset="0"/>
              </a:rPr>
              <a:t>: Generic Object-Oriented Substation Events is a control model  defined as per IEC 61850 which provides a fast and reliable mechanism of  transferring event data over entire electrical substation networks. When  implemented, this model ensures the same event message is received by  multiple physical devices using multicast or broadcast services</a:t>
            </a:r>
            <a:endParaRPr lang="es-ES" sz="900" kern="1700" spc="10" dirty="0">
              <a:solidFill>
                <a:schemeClr val="accent6">
                  <a:lumMod val="50000"/>
                </a:schemeClr>
              </a:solidFill>
              <a:latin typeface="Calibri Light" panose="020F0302020204030204" pitchFamily="34" charset="0"/>
              <a:cs typeface="Calibri Light" panose="020F0302020204030204" pitchFamily="34" charset="0"/>
            </a:endParaRPr>
          </a:p>
          <a:p>
            <a:pPr marL="12700" marR="83185">
              <a:lnSpc>
                <a:spcPct val="98500"/>
              </a:lnSpc>
              <a:spcBef>
                <a:spcPts val="95"/>
              </a:spcBef>
            </a:pPr>
            <a:r>
              <a:rPr lang="es-ES" sz="900" b="1" kern="1700" spc="10" dirty="0">
                <a:solidFill>
                  <a:schemeClr val="accent6">
                    <a:lumMod val="50000"/>
                  </a:schemeClr>
                </a:solidFill>
                <a:latin typeface="Calibri Light" panose="020F0302020204030204" pitchFamily="34" charset="0"/>
                <a:cs typeface="Calibri Light" panose="020F0302020204030204" pitchFamily="34" charset="0"/>
              </a:rPr>
              <a:t>GPS</a:t>
            </a:r>
            <a:r>
              <a:rPr lang="es-ES" sz="900" kern="1700" spc="10" dirty="0">
                <a:solidFill>
                  <a:schemeClr val="accent6">
                    <a:lumMod val="50000"/>
                  </a:schemeClr>
                </a:solidFill>
                <a:latin typeface="Calibri Light" panose="020F0302020204030204" pitchFamily="34" charset="0"/>
                <a:cs typeface="Calibri Light" panose="020F0302020204030204" pitchFamily="34" charset="0"/>
              </a:rPr>
              <a:t>: Global </a:t>
            </a:r>
            <a:r>
              <a:rPr lang="es-ES" sz="900" kern="1700" spc="10" dirty="0" err="1">
                <a:solidFill>
                  <a:schemeClr val="accent6">
                    <a:lumMod val="50000"/>
                  </a:schemeClr>
                </a:solidFill>
                <a:latin typeface="Calibri Light" panose="020F0302020204030204" pitchFamily="34" charset="0"/>
                <a:cs typeface="Calibri Light" panose="020F0302020204030204" pitchFamily="34" charset="0"/>
              </a:rPr>
              <a:t>Positioning</a:t>
            </a:r>
            <a:r>
              <a:rPr lang="es-ES" sz="900" kern="1700" spc="10" dirty="0">
                <a:solidFill>
                  <a:schemeClr val="accent6">
                    <a:lumMod val="50000"/>
                  </a:schemeClr>
                </a:solidFill>
                <a:latin typeface="Calibri Light" panose="020F0302020204030204" pitchFamily="34" charset="0"/>
                <a:cs typeface="Calibri Light" panose="020F0302020204030204" pitchFamily="34" charset="0"/>
              </a:rPr>
              <a:t> </a:t>
            </a:r>
            <a:r>
              <a:rPr lang="es-ES" sz="900" kern="1700" spc="10" dirty="0" err="1">
                <a:solidFill>
                  <a:schemeClr val="accent6">
                    <a:lumMod val="50000"/>
                  </a:schemeClr>
                </a:solidFill>
                <a:latin typeface="Calibri Light" panose="020F0302020204030204" pitchFamily="34" charset="0"/>
                <a:cs typeface="Calibri Light" panose="020F0302020204030204" pitchFamily="34" charset="0"/>
              </a:rPr>
              <a:t>System</a:t>
            </a:r>
            <a:endParaRPr sz="900" kern="1700" spc="10" dirty="0">
              <a:solidFill>
                <a:schemeClr val="accent6">
                  <a:lumMod val="50000"/>
                </a:schemeClr>
              </a:solidFill>
              <a:latin typeface="Calibri Light" panose="020F0302020204030204" pitchFamily="34" charset="0"/>
              <a:cs typeface="Calibri Light" panose="020F0302020204030204" pitchFamily="34" charset="0"/>
            </a:endParaRP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HMI</a:t>
            </a:r>
            <a:r>
              <a:rPr sz="900" kern="1700" spc="10" dirty="0">
                <a:solidFill>
                  <a:schemeClr val="accent6">
                    <a:lumMod val="50000"/>
                  </a:schemeClr>
                </a:solidFill>
                <a:latin typeface="Calibri Light" panose="020F0302020204030204" pitchFamily="34" charset="0"/>
                <a:cs typeface="Calibri Light" panose="020F0302020204030204" pitchFamily="34" charset="0"/>
              </a:rPr>
              <a:t>: Human Machine Interface</a:t>
            </a:r>
            <a:endParaRPr lang="es-ES" sz="900" kern="1700" spc="10" dirty="0">
              <a:solidFill>
                <a:schemeClr val="accent6">
                  <a:lumMod val="50000"/>
                </a:schemeClr>
              </a:solidFill>
              <a:latin typeface="Calibri Light" panose="020F0302020204030204" pitchFamily="34" charset="0"/>
              <a:cs typeface="Calibri Light" panose="020F0302020204030204" pitchFamily="34" charset="0"/>
            </a:endParaRPr>
          </a:p>
          <a:p>
            <a:r>
              <a:rPr lang="en-US" sz="900" b="1" dirty="0">
                <a:solidFill>
                  <a:schemeClr val="accent6">
                    <a:lumMod val="50000"/>
                  </a:schemeClr>
                </a:solidFill>
                <a:latin typeface="Calibri Light" panose="020F0302020204030204" pitchFamily="34" charset="0"/>
                <a:cs typeface="Calibri Light" panose="020F0302020204030204" pitchFamily="34" charset="0"/>
              </a:rPr>
              <a:t>PTP</a:t>
            </a:r>
            <a:r>
              <a:rPr lang="en-US" sz="900" dirty="0">
                <a:solidFill>
                  <a:schemeClr val="accent6">
                    <a:lumMod val="50000"/>
                  </a:schemeClr>
                </a:solidFill>
                <a:latin typeface="Calibri Light" panose="020F0302020204030204" pitchFamily="34" charset="0"/>
                <a:cs typeface="Calibri Light" panose="020F0302020204030204" pitchFamily="34" charset="0"/>
              </a:rPr>
              <a:t>: Precision Time Protocol</a:t>
            </a:r>
          </a:p>
          <a:p>
            <a:r>
              <a:rPr lang="en-US" sz="900" b="1" dirty="0" err="1">
                <a:solidFill>
                  <a:schemeClr val="accent6">
                    <a:lumMod val="50000"/>
                  </a:schemeClr>
                </a:solidFill>
                <a:latin typeface="Calibri Light" panose="020F0302020204030204" pitchFamily="34" charset="0"/>
                <a:cs typeface="Calibri Light" panose="020F0302020204030204" pitchFamily="34" charset="0"/>
              </a:rPr>
              <a:t>RedBox</a:t>
            </a:r>
            <a:r>
              <a:rPr lang="en-US" sz="900" dirty="0">
                <a:solidFill>
                  <a:schemeClr val="accent6">
                    <a:lumMod val="50000"/>
                  </a:schemeClr>
                </a:solidFill>
                <a:latin typeface="Calibri Light" panose="020F0302020204030204" pitchFamily="34" charset="0"/>
                <a:cs typeface="Calibri Light" panose="020F0302020204030204" pitchFamily="34" charset="0"/>
              </a:rPr>
              <a:t>: Redundancy Box</a:t>
            </a:r>
          </a:p>
          <a:p>
            <a:pPr marR="80"/>
            <a:r>
              <a:rPr lang="en-US" sz="900" b="1" dirty="0">
                <a:solidFill>
                  <a:schemeClr val="accent6">
                    <a:lumMod val="50000"/>
                  </a:schemeClr>
                </a:solidFill>
                <a:latin typeface="Calibri Light" panose="020F0302020204030204" pitchFamily="34" charset="0"/>
                <a:cs typeface="Calibri Light" panose="020F0302020204030204" pitchFamily="34" charset="0"/>
              </a:rPr>
              <a:t>Relay: </a:t>
            </a:r>
            <a:r>
              <a:rPr lang="en-US" sz="900" dirty="0">
                <a:solidFill>
                  <a:schemeClr val="accent6">
                    <a:lumMod val="50000"/>
                  </a:schemeClr>
                </a:solidFill>
                <a:latin typeface="Calibri Light" panose="020F0302020204030204" pitchFamily="34" charset="0"/>
                <a:cs typeface="Calibri Light" panose="020F0302020204030204" pitchFamily="34" charset="0"/>
              </a:rPr>
              <a:t>is automatic device which senses an abnormal condition of electrical  circuit and closes its contacts and complete the circuit breaker trip.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REP</a:t>
            </a:r>
            <a:r>
              <a:rPr lang="en-US" sz="900" dirty="0">
                <a:solidFill>
                  <a:schemeClr val="accent6">
                    <a:lumMod val="50000"/>
                  </a:schemeClr>
                </a:solidFill>
                <a:latin typeface="Calibri Light" panose="020F0302020204030204" pitchFamily="34" charset="0"/>
                <a:cs typeface="Calibri Light" panose="020F0302020204030204" pitchFamily="34" charset="0"/>
              </a:rPr>
              <a:t>: Resilient Ethernet Protocol</a:t>
            </a:r>
          </a:p>
          <a:p>
            <a:r>
              <a:rPr lang="en-US" sz="900" b="1" dirty="0">
                <a:solidFill>
                  <a:schemeClr val="accent6">
                    <a:lumMod val="50000"/>
                  </a:schemeClr>
                </a:solidFill>
                <a:latin typeface="Calibri Light" panose="020F0302020204030204" pitchFamily="34" charset="0"/>
                <a:cs typeface="Calibri Light" panose="020F0302020204030204" pitchFamily="34" charset="0"/>
              </a:rPr>
              <a:t>RCT</a:t>
            </a:r>
            <a:r>
              <a:rPr lang="en-US" sz="900" dirty="0">
                <a:solidFill>
                  <a:schemeClr val="accent6">
                    <a:lumMod val="50000"/>
                  </a:schemeClr>
                </a:solidFill>
                <a:latin typeface="Calibri Light" panose="020F0302020204030204" pitchFamily="34" charset="0"/>
                <a:cs typeface="Calibri Light" panose="020F0302020204030204" pitchFamily="34" charset="0"/>
              </a:rPr>
              <a:t>: Redundancy Control Trailer</a:t>
            </a:r>
          </a:p>
          <a:p>
            <a:r>
              <a:rPr lang="en-US" sz="900" b="1" dirty="0">
                <a:solidFill>
                  <a:schemeClr val="accent6">
                    <a:lumMod val="50000"/>
                  </a:schemeClr>
                </a:solidFill>
                <a:latin typeface="Calibri Light" panose="020F0302020204030204" pitchFamily="34" charset="0"/>
                <a:cs typeface="Calibri Light" panose="020F0302020204030204" pitchFamily="34" charset="0"/>
              </a:rPr>
              <a:t>RTU</a:t>
            </a:r>
            <a:r>
              <a:rPr lang="en-US" sz="900" dirty="0">
                <a:solidFill>
                  <a:schemeClr val="accent6">
                    <a:lumMod val="50000"/>
                  </a:schemeClr>
                </a:solidFill>
                <a:latin typeface="Calibri Light" panose="020F0302020204030204" pitchFamily="34" charset="0"/>
                <a:cs typeface="Calibri Light" panose="020F0302020204030204" pitchFamily="34" charset="0"/>
              </a:rPr>
              <a:t>: Remote  Terminal Unit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SA</a:t>
            </a:r>
            <a:r>
              <a:rPr lang="en-US" sz="900" dirty="0">
                <a:solidFill>
                  <a:schemeClr val="accent6">
                    <a:lumMod val="50000"/>
                  </a:schemeClr>
                </a:solidFill>
                <a:latin typeface="Calibri Light" panose="020F0302020204030204" pitchFamily="34" charset="0"/>
                <a:cs typeface="Calibri Light" panose="020F0302020204030204" pitchFamily="34" charset="0"/>
              </a:rPr>
              <a:t>: Substation Automation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SAN</a:t>
            </a:r>
            <a:r>
              <a:rPr lang="en-US" sz="900" dirty="0">
                <a:solidFill>
                  <a:schemeClr val="accent6">
                    <a:lumMod val="50000"/>
                  </a:schemeClr>
                </a:solidFill>
                <a:latin typeface="Calibri Light" panose="020F0302020204030204" pitchFamily="34" charset="0"/>
                <a:cs typeface="Calibri Light" panose="020F0302020204030204" pitchFamily="34" charset="0"/>
              </a:rPr>
              <a:t>:  Singly-Attached Node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Secondary Lines: </a:t>
            </a:r>
            <a:r>
              <a:rPr lang="en-US" sz="900" dirty="0">
                <a:solidFill>
                  <a:schemeClr val="accent6">
                    <a:lumMod val="50000"/>
                  </a:schemeClr>
                </a:solidFill>
                <a:latin typeface="Calibri Light" panose="020F0302020204030204" pitchFamily="34" charset="0"/>
                <a:cs typeface="Calibri Light" panose="020F0302020204030204" pitchFamily="34" charset="0"/>
              </a:rPr>
              <a:t>lower voltage side at the substation</a:t>
            </a:r>
          </a:p>
          <a:p>
            <a:pPr marR="1700"/>
            <a:r>
              <a:rPr lang="en-US" sz="900" b="1" dirty="0">
                <a:solidFill>
                  <a:schemeClr val="accent6">
                    <a:lumMod val="50000"/>
                  </a:schemeClr>
                </a:solidFill>
                <a:latin typeface="Calibri Light" panose="020F0302020204030204" pitchFamily="34" charset="0"/>
                <a:cs typeface="Calibri Light" panose="020F0302020204030204" pitchFamily="34" charset="0"/>
              </a:rPr>
              <a:t>SCADA</a:t>
            </a:r>
            <a:r>
              <a:rPr lang="en-US" sz="900" dirty="0">
                <a:solidFill>
                  <a:schemeClr val="accent6">
                    <a:lumMod val="50000"/>
                  </a:schemeClr>
                </a:solidFill>
                <a:latin typeface="Calibri Light" panose="020F0302020204030204" pitchFamily="34" charset="0"/>
                <a:cs typeface="Calibri Light" panose="020F0302020204030204" pitchFamily="34" charset="0"/>
              </a:rPr>
              <a:t>: Supervisory Control And Data Acquisition, transmits and receives  data from events of controls, measuring, safety and monitoring. Power  system elements can be controlled remotely over. Remote switching,  telemetering of grids showing voltage, current, power, direction,  consumption in kWh, synchronization.</a:t>
            </a:r>
          </a:p>
          <a:p>
            <a:pPr marR="22260"/>
            <a:r>
              <a:rPr lang="en-US" sz="900" b="1" dirty="0">
                <a:solidFill>
                  <a:schemeClr val="accent6">
                    <a:lumMod val="50000"/>
                  </a:schemeClr>
                </a:solidFill>
                <a:latin typeface="Calibri Light" panose="020F0302020204030204" pitchFamily="34" charset="0"/>
                <a:cs typeface="Calibri Light" panose="020F0302020204030204" pitchFamily="34" charset="0"/>
              </a:rPr>
              <a:t>SCD</a:t>
            </a:r>
            <a:r>
              <a:rPr lang="en-US" sz="900" dirty="0">
                <a:solidFill>
                  <a:schemeClr val="accent6">
                    <a:lumMod val="50000"/>
                  </a:schemeClr>
                </a:solidFill>
                <a:latin typeface="Calibri Light" panose="020F0302020204030204" pitchFamily="34" charset="0"/>
                <a:cs typeface="Calibri Light" panose="020F0302020204030204" pitchFamily="34" charset="0"/>
              </a:rPr>
              <a:t>: Substation Configuration Description  </a:t>
            </a:r>
            <a:r>
              <a:rPr lang="en-US" sz="900" b="1" dirty="0">
                <a:solidFill>
                  <a:schemeClr val="accent6">
                    <a:lumMod val="50000"/>
                  </a:schemeClr>
                </a:solidFill>
                <a:latin typeface="Calibri Light" panose="020F0302020204030204" pitchFamily="34" charset="0"/>
                <a:cs typeface="Calibri Light" panose="020F0302020204030204" pitchFamily="34" charset="0"/>
              </a:rPr>
              <a:t>SCL</a:t>
            </a:r>
            <a:r>
              <a:rPr lang="en-US" sz="900" dirty="0">
                <a:solidFill>
                  <a:schemeClr val="accent6">
                    <a:lumMod val="50000"/>
                  </a:schemeClr>
                </a:solidFill>
                <a:latin typeface="Calibri Light" panose="020F0302020204030204" pitchFamily="34" charset="0"/>
                <a:cs typeface="Calibri Light" panose="020F0302020204030204" pitchFamily="34" charset="0"/>
              </a:rPr>
              <a:t>: Substation Configuration Language  </a:t>
            </a:r>
            <a:r>
              <a:rPr lang="en-US" sz="900" b="1" dirty="0">
                <a:solidFill>
                  <a:schemeClr val="accent6">
                    <a:lumMod val="50000"/>
                  </a:schemeClr>
                </a:solidFill>
                <a:latin typeface="Calibri Light" panose="020F0302020204030204" pitchFamily="34" charset="0"/>
                <a:cs typeface="Calibri Light" panose="020F0302020204030204" pitchFamily="34" charset="0"/>
              </a:rPr>
              <a:t>SNTP: </a:t>
            </a:r>
            <a:r>
              <a:rPr lang="en-US" sz="900" dirty="0">
                <a:solidFill>
                  <a:schemeClr val="accent6">
                    <a:lumMod val="50000"/>
                  </a:schemeClr>
                </a:solidFill>
                <a:latin typeface="Calibri Light" panose="020F0302020204030204" pitchFamily="34" charset="0"/>
                <a:cs typeface="Calibri Light" panose="020F0302020204030204" pitchFamily="34" charset="0"/>
              </a:rPr>
              <a:t>Simple Network Time Protocol</a:t>
            </a:r>
          </a:p>
          <a:p>
            <a:pPr marR="90"/>
            <a:r>
              <a:rPr lang="en-US" sz="900" b="1" dirty="0">
                <a:solidFill>
                  <a:schemeClr val="accent6">
                    <a:lumMod val="50000"/>
                  </a:schemeClr>
                </a:solidFill>
                <a:latin typeface="Calibri Light" panose="020F0302020204030204" pitchFamily="34" charset="0"/>
                <a:cs typeface="Calibri Light" panose="020F0302020204030204" pitchFamily="34" charset="0"/>
              </a:rPr>
              <a:t>Station Bus</a:t>
            </a:r>
            <a:r>
              <a:rPr lang="en-US" sz="900" dirty="0">
                <a:solidFill>
                  <a:schemeClr val="accent6">
                    <a:lumMod val="50000"/>
                  </a:schemeClr>
                </a:solidFill>
                <a:latin typeface="Calibri Light" panose="020F0302020204030204" pitchFamily="34" charset="0"/>
                <a:cs typeface="Calibri Light" panose="020F0302020204030204" pitchFamily="34" charset="0"/>
              </a:rPr>
              <a:t>: Connects the entire substation and helps provide connectivity  between central management and individual bays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STP</a:t>
            </a:r>
            <a:r>
              <a:rPr lang="en-US" sz="900" dirty="0">
                <a:solidFill>
                  <a:schemeClr val="accent6">
                    <a:lumMod val="50000"/>
                  </a:schemeClr>
                </a:solidFill>
                <a:latin typeface="Calibri Light" panose="020F0302020204030204" pitchFamily="34" charset="0"/>
                <a:cs typeface="Calibri Light" panose="020F0302020204030204" pitchFamily="34" charset="0"/>
              </a:rPr>
              <a:t>: Spanning Tree Protocol</a:t>
            </a:r>
          </a:p>
          <a:p>
            <a:pPr marR="2090"/>
            <a:r>
              <a:rPr lang="en-US" sz="900" b="1" dirty="0">
                <a:solidFill>
                  <a:schemeClr val="accent6">
                    <a:lumMod val="50000"/>
                  </a:schemeClr>
                </a:solidFill>
                <a:latin typeface="Calibri Light" panose="020F0302020204030204" pitchFamily="34" charset="0"/>
                <a:cs typeface="Calibri Light" panose="020F0302020204030204" pitchFamily="34" charset="0"/>
              </a:rPr>
              <a:t>SV</a:t>
            </a:r>
            <a:r>
              <a:rPr lang="en-US" sz="900" dirty="0">
                <a:solidFill>
                  <a:schemeClr val="accent6">
                    <a:lumMod val="50000"/>
                  </a:schemeClr>
                </a:solidFill>
                <a:latin typeface="Calibri Light" panose="020F0302020204030204" pitchFamily="34" charset="0"/>
                <a:cs typeface="Calibri Light" panose="020F0302020204030204" pitchFamily="34" charset="0"/>
              </a:rPr>
              <a:t>: Sampled Values, is a method to read instantaneous values such as  currents, voltages, impedances, etc. from CTs, VTs or digital I/O and then  transmitted to make them are available for those IED subscribed.</a:t>
            </a:r>
          </a:p>
          <a:p>
            <a:pPr marR="1490"/>
            <a:r>
              <a:rPr lang="en-US" sz="900" b="1" dirty="0">
                <a:solidFill>
                  <a:schemeClr val="accent6">
                    <a:lumMod val="50000"/>
                  </a:schemeClr>
                </a:solidFill>
                <a:latin typeface="Calibri Light" panose="020F0302020204030204" pitchFamily="34" charset="0"/>
                <a:cs typeface="Calibri Light" panose="020F0302020204030204" pitchFamily="34" charset="0"/>
              </a:rPr>
              <a:t>Switchgear</a:t>
            </a:r>
            <a:r>
              <a:rPr lang="en-US" sz="900" dirty="0">
                <a:solidFill>
                  <a:schemeClr val="accent6">
                    <a:lumMod val="50000"/>
                  </a:schemeClr>
                </a:solidFill>
                <a:latin typeface="Calibri Light" panose="020F0302020204030204" pitchFamily="34" charset="0"/>
                <a:cs typeface="Calibri Light" panose="020F0302020204030204" pitchFamily="34" charset="0"/>
              </a:rPr>
              <a:t>: combination of switches, fuses or CB to control, protect and  isolate electrical equipment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SyncE: </a:t>
            </a:r>
            <a:r>
              <a:rPr lang="en-US" sz="900" dirty="0">
                <a:solidFill>
                  <a:schemeClr val="accent6">
                    <a:lumMod val="50000"/>
                  </a:schemeClr>
                </a:solidFill>
                <a:latin typeface="Calibri Light" panose="020F0302020204030204" pitchFamily="34" charset="0"/>
                <a:cs typeface="Calibri Light" panose="020F0302020204030204" pitchFamily="34" charset="0"/>
              </a:rPr>
              <a:t>Synchronous Ethernet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TLV</a:t>
            </a:r>
            <a:r>
              <a:rPr lang="en-US" sz="900" dirty="0">
                <a:solidFill>
                  <a:schemeClr val="accent6">
                    <a:lumMod val="50000"/>
                  </a:schemeClr>
                </a:solidFill>
                <a:latin typeface="Calibri Light" panose="020F0302020204030204" pitchFamily="34" charset="0"/>
                <a:cs typeface="Calibri Light" panose="020F0302020204030204" pitchFamily="34" charset="0"/>
              </a:rPr>
              <a:t>: Type, Length, Value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UCA </a:t>
            </a:r>
            <a:r>
              <a:rPr lang="en-US" sz="900" b="1" dirty="0" err="1">
                <a:solidFill>
                  <a:schemeClr val="accent6">
                    <a:lumMod val="50000"/>
                  </a:schemeClr>
                </a:solidFill>
                <a:latin typeface="Calibri Light" panose="020F0302020204030204" pitchFamily="34" charset="0"/>
                <a:cs typeface="Calibri Light" panose="020F0302020204030204" pitchFamily="34" charset="0"/>
              </a:rPr>
              <a:t>IuG</a:t>
            </a:r>
            <a:r>
              <a:rPr lang="en-US" sz="900" dirty="0">
                <a:solidFill>
                  <a:schemeClr val="accent6">
                    <a:lumMod val="50000"/>
                  </a:schemeClr>
                </a:solidFill>
                <a:latin typeface="Calibri Light" panose="020F0302020204030204" pitchFamily="34" charset="0"/>
                <a:cs typeface="Calibri Light" panose="020F0302020204030204" pitchFamily="34" charset="0"/>
              </a:rPr>
              <a:t>: Utility Communications Architecture International Users Group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VT: </a:t>
            </a:r>
            <a:r>
              <a:rPr lang="en-US" sz="900" dirty="0">
                <a:solidFill>
                  <a:schemeClr val="accent6">
                    <a:lumMod val="50000"/>
                  </a:schemeClr>
                </a:solidFill>
                <a:latin typeface="Calibri Light" panose="020F0302020204030204" pitchFamily="34" charset="0"/>
                <a:cs typeface="Calibri Light" panose="020F0302020204030204" pitchFamily="34" charset="0"/>
              </a:rPr>
              <a:t>Voltage Transformer (see CT)Potential Transformer, gives the reference  voltage to the Relay for Over-voltage or Under-voltage Protection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VDAN</a:t>
            </a:r>
            <a:r>
              <a:rPr lang="en-US" sz="900" dirty="0">
                <a:solidFill>
                  <a:schemeClr val="accent6">
                    <a:lumMod val="50000"/>
                  </a:schemeClr>
                </a:solidFill>
                <a:latin typeface="Calibri Light" panose="020F0302020204030204" pitchFamily="34" charset="0"/>
                <a:cs typeface="Calibri Light" panose="020F0302020204030204" pitchFamily="34" charset="0"/>
              </a:rPr>
              <a:t>: Virtual D</a:t>
            </a:r>
          </a:p>
          <a:p>
            <a:r>
              <a:rPr lang="en-US" sz="900" b="1" dirty="0" err="1">
                <a:solidFill>
                  <a:schemeClr val="accent6">
                    <a:lumMod val="50000"/>
                  </a:schemeClr>
                </a:solidFill>
                <a:latin typeface="Calibri Light" panose="020F0302020204030204" pitchFamily="34" charset="0"/>
                <a:cs typeface="Calibri Light" panose="020F0302020204030204" pitchFamily="34" charset="0"/>
              </a:rPr>
              <a:t>HQoS</a:t>
            </a:r>
            <a:r>
              <a:rPr lang="en-US" sz="900" dirty="0">
                <a:solidFill>
                  <a:schemeClr val="accent6">
                    <a:lumMod val="50000"/>
                  </a:schemeClr>
                </a:solidFill>
                <a:latin typeface="Calibri Light" panose="020F0302020204030204" pitchFamily="34" charset="0"/>
                <a:cs typeface="Calibri Light" panose="020F0302020204030204" pitchFamily="34" charset="0"/>
              </a:rPr>
              <a:t>: Hierarchical Quality of Service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HSR</a:t>
            </a:r>
            <a:r>
              <a:rPr lang="en-US" sz="900" dirty="0">
                <a:solidFill>
                  <a:schemeClr val="accent6">
                    <a:lumMod val="50000"/>
                  </a:schemeClr>
                </a:solidFill>
                <a:latin typeface="Calibri Light" panose="020F0302020204030204" pitchFamily="34" charset="0"/>
                <a:cs typeface="Calibri Light" panose="020F0302020204030204" pitchFamily="34" charset="0"/>
              </a:rPr>
              <a:t>: High-Availability Seamless Redundancy</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IA</a:t>
            </a:r>
            <a:r>
              <a:rPr lang="en-US" sz="900" dirty="0">
                <a:solidFill>
                  <a:schemeClr val="accent6">
                    <a:lumMod val="50000"/>
                  </a:schemeClr>
                </a:solidFill>
                <a:latin typeface="Calibri Light" panose="020F0302020204030204" pitchFamily="34" charset="0"/>
                <a:cs typeface="Calibri Light" panose="020F0302020204030204" pitchFamily="34" charset="0"/>
              </a:rPr>
              <a:t>: Industrial Automation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ICS</a:t>
            </a:r>
            <a:r>
              <a:rPr lang="en-US" sz="900" dirty="0">
                <a:solidFill>
                  <a:schemeClr val="accent6">
                    <a:lumMod val="50000"/>
                  </a:schemeClr>
                </a:solidFill>
                <a:latin typeface="Calibri Light" panose="020F0302020204030204" pitchFamily="34" charset="0"/>
                <a:cs typeface="Calibri Light" panose="020F0302020204030204" pitchFamily="34" charset="0"/>
              </a:rPr>
              <a:t>: Industrial control systems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ICU</a:t>
            </a:r>
            <a:r>
              <a:rPr lang="en-US" sz="900" dirty="0">
                <a:solidFill>
                  <a:schemeClr val="accent6">
                    <a:lumMod val="50000"/>
                  </a:schemeClr>
                </a:solidFill>
                <a:latin typeface="Calibri Light" panose="020F0302020204030204" pitchFamily="34" charset="0"/>
                <a:cs typeface="Calibri Light" panose="020F0302020204030204" pitchFamily="34" charset="0"/>
              </a:rPr>
              <a:t>: Intelligent Control Unit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IEC</a:t>
            </a:r>
            <a:r>
              <a:rPr lang="en-US" sz="900" dirty="0">
                <a:solidFill>
                  <a:schemeClr val="accent6">
                    <a:lumMod val="50000"/>
                  </a:schemeClr>
                </a:solidFill>
                <a:latin typeface="Calibri Light" panose="020F0302020204030204" pitchFamily="34" charset="0"/>
                <a:cs typeface="Calibri Light" panose="020F0302020204030204" pitchFamily="34" charset="0"/>
              </a:rPr>
              <a:t>: International Electrotechnical Commission</a:t>
            </a:r>
          </a:p>
          <a:p>
            <a:pPr marR="1490"/>
            <a:r>
              <a:rPr lang="en-US" sz="900" b="1" dirty="0">
                <a:solidFill>
                  <a:schemeClr val="accent6">
                    <a:lumMod val="50000"/>
                  </a:schemeClr>
                </a:solidFill>
                <a:latin typeface="Calibri Light" panose="020F0302020204030204" pitchFamily="34" charset="0"/>
                <a:cs typeface="Calibri Light" panose="020F0302020204030204" pitchFamily="34" charset="0"/>
              </a:rPr>
              <a:t>IEC 61850</a:t>
            </a:r>
            <a:r>
              <a:rPr lang="en-US" sz="900" dirty="0">
                <a:solidFill>
                  <a:schemeClr val="accent6">
                    <a:lumMod val="50000"/>
                  </a:schemeClr>
                </a:solidFill>
                <a:latin typeface="Calibri Light" panose="020F0302020204030204" pitchFamily="34" charset="0"/>
                <a:cs typeface="Calibri Light" panose="020F0302020204030204" pitchFamily="34" charset="0"/>
              </a:rPr>
              <a:t>: Standard defining communication protocols for intelligent  electronic devices at electrical substations</a:t>
            </a:r>
          </a:p>
          <a:p>
            <a:pPr marR="1230" algn="just"/>
            <a:r>
              <a:rPr lang="en-US" sz="900" b="1" dirty="0">
                <a:solidFill>
                  <a:schemeClr val="accent6">
                    <a:lumMod val="50000"/>
                  </a:schemeClr>
                </a:solidFill>
                <a:latin typeface="Calibri Light" panose="020F0302020204030204" pitchFamily="34" charset="0"/>
                <a:cs typeface="Calibri Light" panose="020F0302020204030204" pitchFamily="34" charset="0"/>
              </a:rPr>
              <a:t>IED</a:t>
            </a:r>
            <a:r>
              <a:rPr lang="en-US" sz="900" dirty="0">
                <a:solidFill>
                  <a:schemeClr val="accent6">
                    <a:lumMod val="50000"/>
                  </a:schemeClr>
                </a:solidFill>
                <a:latin typeface="Calibri Light" panose="020F0302020204030204" pitchFamily="34" charset="0"/>
                <a:cs typeface="Calibri Light" panose="020F0302020204030204" pitchFamily="34" charset="0"/>
              </a:rPr>
              <a:t>: Intelligent End Device, microprocessor-based controllers of power  system equipment, such as circuit breakers, transformers and capacitor  banks to enable advanced power automation.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IRIG</a:t>
            </a:r>
            <a:r>
              <a:rPr lang="en-US" sz="900" dirty="0">
                <a:solidFill>
                  <a:schemeClr val="accent6">
                    <a:lumMod val="50000"/>
                  </a:schemeClr>
                </a:solidFill>
                <a:latin typeface="Calibri Light" panose="020F0302020204030204" pitchFamily="34" charset="0"/>
                <a:cs typeface="Calibri Light" panose="020F0302020204030204" pitchFamily="34" charset="0"/>
              </a:rPr>
              <a:t>: Inter-Range Instrumentation Group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ISE</a:t>
            </a:r>
            <a:r>
              <a:rPr lang="en-US" sz="900" dirty="0">
                <a:solidFill>
                  <a:schemeClr val="accent6">
                    <a:lumMod val="50000"/>
                  </a:schemeClr>
                </a:solidFill>
                <a:latin typeface="Calibri Light" panose="020F0302020204030204" pitchFamily="34" charset="0"/>
                <a:cs typeface="Calibri Light" panose="020F0302020204030204" pitchFamily="34" charset="0"/>
              </a:rPr>
              <a:t>: Identity Services Engine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L3VPN</a:t>
            </a:r>
            <a:r>
              <a:rPr lang="en-US" sz="900" dirty="0">
                <a:solidFill>
                  <a:schemeClr val="accent6">
                    <a:lumMod val="50000"/>
                  </a:schemeClr>
                </a:solidFill>
                <a:latin typeface="Calibri Light" panose="020F0302020204030204" pitchFamily="34" charset="0"/>
                <a:cs typeface="Calibri Light" panose="020F0302020204030204" pitchFamily="34" charset="0"/>
              </a:rPr>
              <a:t>: Layer 3 Virtual Private Network</a:t>
            </a:r>
          </a:p>
          <a:p>
            <a:r>
              <a:rPr lang="en-US" sz="900" b="1" dirty="0">
                <a:solidFill>
                  <a:schemeClr val="accent6">
                    <a:lumMod val="50000"/>
                  </a:schemeClr>
                </a:solidFill>
                <a:latin typeface="Calibri Light" panose="020F0302020204030204" pitchFamily="34" charset="0"/>
                <a:cs typeface="Calibri Light" panose="020F0302020204030204" pitchFamily="34" charset="0"/>
              </a:rPr>
              <a:t>LA</a:t>
            </a:r>
            <a:r>
              <a:rPr lang="en-US" sz="900" dirty="0">
                <a:solidFill>
                  <a:schemeClr val="accent6">
                    <a:lumMod val="50000"/>
                  </a:schemeClr>
                </a:solidFill>
                <a:latin typeface="Calibri Light" panose="020F0302020204030204" pitchFamily="34" charset="0"/>
                <a:cs typeface="Calibri Light" panose="020F0302020204030204" pitchFamily="34" charset="0"/>
              </a:rPr>
              <a:t>: Lightning Arrester protects the power grid from electric storms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MQC</a:t>
            </a:r>
            <a:r>
              <a:rPr lang="en-US" sz="900" dirty="0">
                <a:solidFill>
                  <a:schemeClr val="accent6">
                    <a:lumMod val="50000"/>
                  </a:schemeClr>
                </a:solidFill>
                <a:latin typeface="Calibri Light" panose="020F0302020204030204" pitchFamily="34" charset="0"/>
                <a:cs typeface="Calibri Light" panose="020F0302020204030204" pitchFamily="34" charset="0"/>
              </a:rPr>
              <a:t>: Modular </a:t>
            </a:r>
            <a:r>
              <a:rPr lang="en-US" sz="900" dirty="0" err="1">
                <a:solidFill>
                  <a:schemeClr val="accent6">
                    <a:lumMod val="50000"/>
                  </a:schemeClr>
                </a:solidFill>
                <a:latin typeface="Calibri Light" panose="020F0302020204030204" pitchFamily="34" charset="0"/>
                <a:cs typeface="Calibri Light" panose="020F0302020204030204" pitchFamily="34" charset="0"/>
              </a:rPr>
              <a:t>QoS</a:t>
            </a:r>
            <a:r>
              <a:rPr lang="en-US" sz="900" dirty="0">
                <a:solidFill>
                  <a:schemeClr val="accent6">
                    <a:lumMod val="50000"/>
                  </a:schemeClr>
                </a:solidFill>
                <a:latin typeface="Calibri Light" panose="020F0302020204030204" pitchFamily="34" charset="0"/>
                <a:cs typeface="Calibri Light" panose="020F0302020204030204" pitchFamily="34" charset="0"/>
              </a:rPr>
              <a:t> Command-Line Interface</a:t>
            </a:r>
          </a:p>
          <a:p>
            <a:pPr marR="80"/>
            <a:r>
              <a:rPr lang="en-US" sz="900" b="1" dirty="0">
                <a:solidFill>
                  <a:schemeClr val="accent6">
                    <a:lumMod val="50000"/>
                  </a:schemeClr>
                </a:solidFill>
                <a:latin typeface="Calibri Light" panose="020F0302020204030204" pitchFamily="34" charset="0"/>
                <a:cs typeface="Calibri Light" panose="020F0302020204030204" pitchFamily="34" charset="0"/>
              </a:rPr>
              <a:t>MMS</a:t>
            </a:r>
            <a:r>
              <a:rPr lang="en-US" sz="900" dirty="0">
                <a:solidFill>
                  <a:schemeClr val="accent6">
                    <a:lumMod val="50000"/>
                  </a:schemeClr>
                </a:solidFill>
                <a:latin typeface="Calibri Light" panose="020F0302020204030204" pitchFamily="34" charset="0"/>
                <a:cs typeface="Calibri Light" panose="020F0302020204030204" pitchFamily="34" charset="0"/>
              </a:rPr>
              <a:t>: Manufacturing Message Specification, messaging system for  exchanging real-time data and supervisory control information. Allows  client such as SCADA, an OPC server or a gateway to access all IED objects  </a:t>
            </a:r>
            <a:r>
              <a:rPr lang="en-US" sz="900" b="1" dirty="0">
                <a:solidFill>
                  <a:schemeClr val="accent6">
                    <a:lumMod val="50000"/>
                  </a:schemeClr>
                </a:solidFill>
                <a:latin typeface="Calibri Light" panose="020F0302020204030204" pitchFamily="34" charset="0"/>
                <a:cs typeface="Calibri Light" panose="020F0302020204030204" pitchFamily="34" charset="0"/>
              </a:rPr>
              <a:t>MPLS</a:t>
            </a:r>
            <a:r>
              <a:rPr lang="en-US" sz="900" dirty="0">
                <a:solidFill>
                  <a:schemeClr val="accent6">
                    <a:lumMod val="50000"/>
                  </a:schemeClr>
                </a:solidFill>
                <a:latin typeface="Calibri Light" panose="020F0302020204030204" pitchFamily="34" charset="0"/>
                <a:cs typeface="Calibri Light" panose="020F0302020204030204" pitchFamily="34" charset="0"/>
              </a:rPr>
              <a:t>: Multi-protocol Label Switching</a:t>
            </a:r>
          </a:p>
          <a:p>
            <a:pPr marR="270"/>
            <a:r>
              <a:rPr lang="en-US" sz="900" b="1" dirty="0">
                <a:solidFill>
                  <a:schemeClr val="accent6">
                    <a:lumMod val="50000"/>
                  </a:schemeClr>
                </a:solidFill>
                <a:latin typeface="Calibri Light" panose="020F0302020204030204" pitchFamily="34" charset="0"/>
                <a:cs typeface="Calibri Light" panose="020F0302020204030204" pitchFamily="34" charset="0"/>
              </a:rPr>
              <a:t>MU</a:t>
            </a:r>
            <a:r>
              <a:rPr lang="en-US" sz="900" dirty="0">
                <a:solidFill>
                  <a:schemeClr val="accent6">
                    <a:lumMod val="50000"/>
                  </a:schemeClr>
                </a:solidFill>
                <a:latin typeface="Calibri Light" panose="020F0302020204030204" pitchFamily="34" charset="0"/>
                <a:cs typeface="Calibri Light" panose="020F0302020204030204" pitchFamily="34" charset="0"/>
              </a:rPr>
              <a:t>: Merging Unit connected to the process bus converts analog data(</a:t>
            </a:r>
            <a:r>
              <a:rPr lang="en-US" sz="900" dirty="0" err="1">
                <a:solidFill>
                  <a:schemeClr val="accent6">
                    <a:lumMod val="50000"/>
                  </a:schemeClr>
                </a:solidFill>
                <a:latin typeface="Calibri Light" panose="020F0302020204030204" pitchFamily="34" charset="0"/>
                <a:cs typeface="Calibri Light" panose="020F0302020204030204" pitchFamily="34" charset="0"/>
              </a:rPr>
              <a:t>ie</a:t>
            </a:r>
            <a:r>
              <a:rPr lang="en-US" sz="900" dirty="0">
                <a:solidFill>
                  <a:schemeClr val="accent6">
                    <a:lumMod val="50000"/>
                  </a:schemeClr>
                </a:solidFill>
                <a:latin typeface="Calibri Light" panose="020F0302020204030204" pitchFamily="34" charset="0"/>
                <a:cs typeface="Calibri Light" panose="020F0302020204030204" pitchFamily="34" charset="0"/>
              </a:rPr>
              <a:t>.  volts, correct...) into digital information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NERC</a:t>
            </a:r>
            <a:r>
              <a:rPr lang="en-US" sz="900" dirty="0">
                <a:solidFill>
                  <a:schemeClr val="accent6">
                    <a:lumMod val="50000"/>
                  </a:schemeClr>
                </a:solidFill>
                <a:latin typeface="Calibri Light" panose="020F0302020204030204" pitchFamily="34" charset="0"/>
                <a:cs typeface="Calibri Light" panose="020F0302020204030204" pitchFamily="34" charset="0"/>
              </a:rPr>
              <a:t>: North  American  Electric Reliability Corporation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NIST</a:t>
            </a:r>
            <a:r>
              <a:rPr lang="en-US" sz="900" dirty="0">
                <a:solidFill>
                  <a:schemeClr val="accent6">
                    <a:lumMod val="50000"/>
                  </a:schemeClr>
                </a:solidFill>
                <a:latin typeface="Calibri Light" panose="020F0302020204030204" pitchFamily="34" charset="0"/>
                <a:cs typeface="Calibri Light" panose="020F0302020204030204" pitchFamily="34" charset="0"/>
              </a:rPr>
              <a:t>: National Institute of  Standards and  Technology</a:t>
            </a:r>
          </a:p>
          <a:p>
            <a:r>
              <a:rPr lang="en-US" sz="900" b="1" dirty="0">
                <a:solidFill>
                  <a:schemeClr val="accent6">
                    <a:lumMod val="50000"/>
                  </a:schemeClr>
                </a:solidFill>
                <a:latin typeface="Calibri Light" panose="020F0302020204030204" pitchFamily="34" charset="0"/>
                <a:cs typeface="Calibri Light" panose="020F0302020204030204" pitchFamily="34" charset="0"/>
              </a:rPr>
              <a:t>NMS</a:t>
            </a:r>
            <a:r>
              <a:rPr lang="en-US" sz="900" dirty="0">
                <a:solidFill>
                  <a:schemeClr val="accent6">
                    <a:lumMod val="50000"/>
                  </a:schemeClr>
                </a:solidFill>
                <a:latin typeface="Calibri Light" panose="020F0302020204030204" pitchFamily="34" charset="0"/>
                <a:cs typeface="Calibri Light" panose="020F0302020204030204" pitchFamily="34" charset="0"/>
              </a:rPr>
              <a:t>: Network Management System</a:t>
            </a:r>
          </a:p>
          <a:p>
            <a:r>
              <a:rPr lang="en-US" sz="900" b="1" dirty="0">
                <a:solidFill>
                  <a:schemeClr val="accent6">
                    <a:lumMod val="50000"/>
                  </a:schemeClr>
                </a:solidFill>
                <a:latin typeface="Calibri Light" panose="020F0302020204030204" pitchFamily="34" charset="0"/>
                <a:cs typeface="Calibri Light" panose="020F0302020204030204" pitchFamily="34" charset="0"/>
              </a:rPr>
              <a:t>OAM</a:t>
            </a:r>
            <a:r>
              <a:rPr lang="en-US" sz="900" dirty="0">
                <a:solidFill>
                  <a:schemeClr val="accent6">
                    <a:lumMod val="50000"/>
                  </a:schemeClr>
                </a:solidFill>
                <a:latin typeface="Calibri Light" panose="020F0302020204030204" pitchFamily="34" charset="0"/>
                <a:cs typeface="Calibri Light" panose="020F0302020204030204" pitchFamily="34" charset="0"/>
              </a:rPr>
              <a:t>: Operations and Maintenance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OCXO:</a:t>
            </a:r>
            <a:r>
              <a:rPr lang="en-US" sz="900" dirty="0">
                <a:solidFill>
                  <a:schemeClr val="accent6">
                    <a:lumMod val="50000"/>
                  </a:schemeClr>
                </a:solidFill>
                <a:latin typeface="Calibri Light" panose="020F0302020204030204" pitchFamily="34" charset="0"/>
                <a:cs typeface="Calibri Light" panose="020F0302020204030204" pitchFamily="34" charset="0"/>
              </a:rPr>
              <a:t> Oven-Controlled crystal Oscillator</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PCP</a:t>
            </a:r>
            <a:r>
              <a:rPr lang="en-US" sz="900" dirty="0">
                <a:solidFill>
                  <a:schemeClr val="accent6">
                    <a:lumMod val="50000"/>
                  </a:schemeClr>
                </a:solidFill>
                <a:latin typeface="Calibri Light" panose="020F0302020204030204" pitchFamily="34" charset="0"/>
                <a:cs typeface="Calibri Light" panose="020F0302020204030204" pitchFamily="34" charset="0"/>
              </a:rPr>
              <a:t>: Priority Code Point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PIOC</a:t>
            </a:r>
            <a:r>
              <a:rPr lang="en-US" sz="900" dirty="0">
                <a:solidFill>
                  <a:schemeClr val="accent6">
                    <a:lumMod val="50000"/>
                  </a:schemeClr>
                </a:solidFill>
                <a:latin typeface="Calibri Light" panose="020F0302020204030204" pitchFamily="34" charset="0"/>
                <a:cs typeface="Calibri Light" panose="020F0302020204030204" pitchFamily="34" charset="0"/>
              </a:rPr>
              <a:t>: Instantaneous overcurrent Protection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PLC</a:t>
            </a:r>
            <a:r>
              <a:rPr lang="en-US" sz="900" dirty="0">
                <a:solidFill>
                  <a:schemeClr val="accent6">
                    <a:lumMod val="50000"/>
                  </a:schemeClr>
                </a:solidFill>
                <a:latin typeface="Calibri Light" panose="020F0302020204030204" pitchFamily="34" charset="0"/>
                <a:cs typeface="Calibri Light" panose="020F0302020204030204" pitchFamily="34" charset="0"/>
              </a:rPr>
              <a:t>: Programmable Logic Controller</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PMU</a:t>
            </a:r>
            <a:r>
              <a:rPr lang="en-US" sz="900" dirty="0">
                <a:solidFill>
                  <a:schemeClr val="accent6">
                    <a:lumMod val="50000"/>
                  </a:schemeClr>
                </a:solidFill>
                <a:latin typeface="Calibri Light" panose="020F0302020204030204" pitchFamily="34" charset="0"/>
                <a:cs typeface="Calibri Light" panose="020F0302020204030204" pitchFamily="34" charset="0"/>
              </a:rPr>
              <a:t>: Phasor Measurement Unit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POTT: </a:t>
            </a:r>
            <a:r>
              <a:rPr lang="en-US" sz="900" dirty="0">
                <a:solidFill>
                  <a:schemeClr val="accent6">
                    <a:lumMod val="50000"/>
                  </a:schemeClr>
                </a:solidFill>
                <a:latin typeface="Calibri Light" panose="020F0302020204030204" pitchFamily="34" charset="0"/>
                <a:cs typeface="Calibri Light" panose="020F0302020204030204" pitchFamily="34" charset="0"/>
              </a:rPr>
              <a:t>Permissive Overreaching Transfer Trip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PDOP: </a:t>
            </a:r>
            <a:r>
              <a:rPr lang="en-US" sz="900" dirty="0">
                <a:solidFill>
                  <a:schemeClr val="accent6">
                    <a:lumMod val="50000"/>
                  </a:schemeClr>
                </a:solidFill>
                <a:latin typeface="Calibri Light" panose="020F0302020204030204" pitchFamily="34" charset="0"/>
                <a:cs typeface="Calibri Light" panose="020F0302020204030204" pitchFamily="34" charset="0"/>
              </a:rPr>
              <a:t>Position Dilution of Precision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PP</a:t>
            </a:r>
            <a:r>
              <a:rPr lang="en-US" sz="900" dirty="0">
                <a:solidFill>
                  <a:schemeClr val="accent6">
                    <a:lumMod val="50000"/>
                  </a:schemeClr>
                </a:solidFill>
                <a:latin typeface="Calibri Light" panose="020F0302020204030204" pitchFamily="34" charset="0"/>
                <a:cs typeface="Calibri Light" panose="020F0302020204030204" pitchFamily="34" charset="0"/>
              </a:rPr>
              <a:t>: Primary Power</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Process Bus</a:t>
            </a:r>
            <a:r>
              <a:rPr lang="en-US" sz="900" dirty="0">
                <a:solidFill>
                  <a:schemeClr val="accent6">
                    <a:lumMod val="50000"/>
                  </a:schemeClr>
                </a:solidFill>
                <a:latin typeface="Calibri Light" panose="020F0302020204030204" pitchFamily="34" charset="0"/>
                <a:cs typeface="Calibri Light" panose="020F0302020204030204" pitchFamily="34" charset="0"/>
              </a:rPr>
              <a:t>: Connects primary units and control equipment to the IEDs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PRP</a:t>
            </a:r>
            <a:r>
              <a:rPr lang="en-US" sz="900" dirty="0">
                <a:solidFill>
                  <a:schemeClr val="accent6">
                    <a:lumMod val="50000"/>
                  </a:schemeClr>
                </a:solidFill>
                <a:latin typeface="Calibri Light" panose="020F0302020204030204" pitchFamily="34" charset="0"/>
                <a:cs typeface="Calibri Light" panose="020F0302020204030204" pitchFamily="34" charset="0"/>
              </a:rPr>
              <a:t>: Parallel Redundancy Protocol</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PRTC: </a:t>
            </a:r>
            <a:r>
              <a:rPr lang="en-US" sz="900" dirty="0">
                <a:solidFill>
                  <a:schemeClr val="accent6">
                    <a:lumMod val="50000"/>
                  </a:schemeClr>
                </a:solidFill>
                <a:latin typeface="Calibri Light" panose="020F0302020204030204" pitchFamily="34" charset="0"/>
                <a:cs typeface="Calibri Light" panose="020F0302020204030204" pitchFamily="34" charset="0"/>
              </a:rPr>
              <a:t>Primary Reference Clock</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PT</a:t>
            </a:r>
            <a:r>
              <a:rPr lang="en-US" sz="900" dirty="0">
                <a:solidFill>
                  <a:schemeClr val="accent6">
                    <a:lumMod val="50000"/>
                  </a:schemeClr>
                </a:solidFill>
                <a:latin typeface="Calibri Light" panose="020F0302020204030204" pitchFamily="34" charset="0"/>
                <a:cs typeface="Calibri Light" panose="020F0302020204030204" pitchFamily="34" charset="0"/>
              </a:rPr>
              <a:t>: see VT </a:t>
            </a:r>
          </a:p>
          <a:p>
            <a:r>
              <a:rPr lang="en-US" sz="900" b="1" dirty="0">
                <a:solidFill>
                  <a:schemeClr val="accent6">
                    <a:lumMod val="50000"/>
                  </a:schemeClr>
                </a:solidFill>
                <a:latin typeface="Calibri Light" panose="020F0302020204030204" pitchFamily="34" charset="0"/>
                <a:cs typeface="Calibri Light" panose="020F0302020204030204" pitchFamily="34" charset="0"/>
              </a:rPr>
              <a:t>T-GM: </a:t>
            </a:r>
            <a:r>
              <a:rPr lang="en-US" sz="900" dirty="0">
                <a:solidFill>
                  <a:schemeClr val="accent6">
                    <a:lumMod val="50000"/>
                  </a:schemeClr>
                </a:solidFill>
                <a:latin typeface="Calibri Light" panose="020F0302020204030204" pitchFamily="34" charset="0"/>
                <a:cs typeface="Calibri Light" panose="020F0302020204030204" pitchFamily="34" charset="0"/>
              </a:rPr>
              <a:t>Grand Master PTP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T-BC: </a:t>
            </a:r>
            <a:r>
              <a:rPr lang="en-US" sz="900" dirty="0">
                <a:solidFill>
                  <a:schemeClr val="accent6">
                    <a:lumMod val="50000"/>
                  </a:schemeClr>
                </a:solidFill>
                <a:latin typeface="Calibri Light" panose="020F0302020204030204" pitchFamily="34" charset="0"/>
                <a:cs typeface="Calibri Light" panose="020F0302020204030204" pitchFamily="34" charset="0"/>
              </a:rPr>
              <a:t>Boundary Clock</a:t>
            </a:r>
          </a:p>
          <a:p>
            <a:r>
              <a:rPr lang="en-US" sz="900" b="1" dirty="0">
                <a:solidFill>
                  <a:schemeClr val="accent6">
                    <a:lumMod val="50000"/>
                  </a:schemeClr>
                </a:solidFill>
                <a:latin typeface="Calibri Light" panose="020F0302020204030204" pitchFamily="34" charset="0"/>
                <a:cs typeface="Calibri Light" panose="020F0302020204030204" pitchFamily="34" charset="0"/>
              </a:rPr>
              <a:t>T-TSC</a:t>
            </a:r>
            <a:r>
              <a:rPr lang="en-US" sz="900" dirty="0">
                <a:solidFill>
                  <a:schemeClr val="accent6">
                    <a:lumMod val="50000"/>
                  </a:schemeClr>
                </a:solidFill>
                <a:latin typeface="Calibri Light" panose="020F0302020204030204" pitchFamily="34" charset="0"/>
                <a:cs typeface="Calibri Light" panose="020F0302020204030204" pitchFamily="34" charset="0"/>
              </a:rPr>
              <a:t>: Slave Clock</a:t>
            </a:r>
          </a:p>
          <a:p>
            <a:endParaRPr lang="en-US" sz="900" dirty="0">
              <a:solidFill>
                <a:schemeClr val="accent6">
                  <a:lumMod val="50000"/>
                </a:schemeClr>
              </a:solidFill>
              <a:latin typeface="Calibri Light" panose="020F0302020204030204" pitchFamily="34" charset="0"/>
              <a:cs typeface="Calibri Light" panose="020F0302020204030204" pitchFamily="34" charset="0"/>
            </a:endParaRPr>
          </a:p>
        </p:txBody>
      </p:sp>
      <p:sp>
        <p:nvSpPr>
          <p:cNvPr id="5" name="Title 2"/>
          <p:cNvSpPr>
            <a:spLocks noGrp="1"/>
          </p:cNvSpPr>
          <p:nvPr>
            <p:ph type="title" idx="4294967295"/>
          </p:nvPr>
        </p:nvSpPr>
        <p:spPr>
          <a:xfrm>
            <a:off x="0" y="0"/>
            <a:ext cx="9144000" cy="836613"/>
          </a:xfrm>
        </p:spPr>
        <p:txBody>
          <a:bodyPr/>
          <a:lstStyle/>
          <a:p>
            <a:pPr marL="0" indent="0">
              <a:buNone/>
            </a:pPr>
            <a:r>
              <a:rPr lang="en-US" dirty="0"/>
              <a:t>Glossary</a:t>
            </a:r>
          </a:p>
        </p:txBody>
      </p:sp>
    </p:spTree>
    <p:extLst>
      <p:ext uri="{BB962C8B-B14F-4D97-AF65-F5344CB8AC3E}">
        <p14:creationId xmlns:p14="http://schemas.microsoft.com/office/powerpoint/2010/main" val="2714233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0"/>
            <a:ext cx="82296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Text Box 5"/>
          <p:cNvSpPr txBox="1">
            <a:spLocks noChangeArrowheads="1"/>
          </p:cNvSpPr>
          <p:nvPr/>
        </p:nvSpPr>
        <p:spPr bwMode="auto">
          <a:xfrm rot="16200000">
            <a:off x="-1026770" y="1348581"/>
            <a:ext cx="35814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9pPr>
          </a:lstStyle>
          <a:p>
            <a:pPr algn="r" eaLnBrk="1" hangingPunct="1">
              <a:spcBef>
                <a:spcPts val="2250"/>
              </a:spcBef>
              <a:buClrTx/>
              <a:buFontTx/>
              <a:buNone/>
            </a:pPr>
            <a:r>
              <a:rPr lang="ca-ES" altLang="es-ES" sz="3600">
                <a:solidFill>
                  <a:srgbClr val="0951BD"/>
                </a:solidFill>
                <a:latin typeface="Arial Black" panose="020B0A04020102020204" pitchFamily="34" charset="0"/>
              </a:rPr>
              <a:t>That’s all</a:t>
            </a:r>
          </a:p>
        </p:txBody>
      </p:sp>
      <p:pic>
        <p:nvPicPr>
          <p:cNvPr id="4" name="Picture 8" descr="Alex"/>
          <p:cNvPicPr>
            <a:picLocks noChangeAspect="1" noChangeArrowheads="1"/>
          </p:cNvPicPr>
          <p:nvPr/>
        </p:nvPicPr>
        <p:blipFill>
          <a:blip r:embed="rId3"/>
          <a:srcRect/>
          <a:stretch>
            <a:fillRect/>
          </a:stretch>
        </p:blipFill>
        <p:spPr bwMode="auto">
          <a:xfrm>
            <a:off x="479426" y="4003675"/>
            <a:ext cx="1427163" cy="2857500"/>
          </a:xfrm>
          <a:prstGeom prst="rect">
            <a:avLst/>
          </a:prstGeom>
          <a:ln>
            <a:noFill/>
          </a:ln>
          <a:effectLst>
            <a:outerShdw blurRad="292100" dist="139700" dir="2700000" algn="tl" rotWithShape="0">
              <a:srgbClr val="333333">
                <a:alpha val="65000"/>
              </a:srgbClr>
            </a:outerShdw>
          </a:effectLst>
        </p:spPr>
      </p:pic>
      <p:pic>
        <p:nvPicPr>
          <p:cNvPr id="5" name="Picture 17"/>
          <p:cNvPicPr>
            <a:picLocks noChangeAspect="1" noChangeArrowheads="1"/>
          </p:cNvPicPr>
          <p:nvPr/>
        </p:nvPicPr>
        <p:blipFill>
          <a:blip r:embed="rId4"/>
          <a:srcRect/>
          <a:stretch>
            <a:fillRect/>
          </a:stretch>
        </p:blipFill>
        <p:spPr bwMode="auto">
          <a:xfrm>
            <a:off x="7301650" y="5373688"/>
            <a:ext cx="1835150" cy="954087"/>
          </a:xfrm>
          <a:prstGeom prst="rect">
            <a:avLst/>
          </a:prstGeom>
          <a:ln>
            <a:noFill/>
          </a:ln>
          <a:effectLst>
            <a:outerShdw blurRad="292100" dist="139700" dir="2700000" algn="tl" rotWithShape="0">
              <a:srgbClr val="333333">
                <a:alpha val="65000"/>
              </a:srgbClr>
            </a:outerShdw>
          </a:effectLst>
        </p:spPr>
      </p:pic>
      <p:sp>
        <p:nvSpPr>
          <p:cNvPr id="6" name="TextBox 10"/>
          <p:cNvSpPr txBox="1">
            <a:spLocks noChangeArrowheads="1"/>
          </p:cNvSpPr>
          <p:nvPr/>
        </p:nvSpPr>
        <p:spPr bwMode="auto">
          <a:xfrm rot="16200000">
            <a:off x="861220" y="4768056"/>
            <a:ext cx="1955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altLang="es-ES" sz="1100">
                <a:latin typeface="Verdana" panose="020B0604030504040204" pitchFamily="34" charset="0"/>
              </a:rPr>
              <a:t>www.albedotelecom.com</a:t>
            </a:r>
          </a:p>
        </p:txBody>
      </p:sp>
    </p:spTree>
    <p:extLst>
      <p:ext uri="{BB962C8B-B14F-4D97-AF65-F5344CB8AC3E}">
        <p14:creationId xmlns:p14="http://schemas.microsoft.com/office/powerpoint/2010/main" val="158896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9565" y="0"/>
            <a:ext cx="9124435" cy="762000"/>
          </a:xfrm>
          <a:prstGeom prst="rect">
            <a:avLst/>
          </a:prstGeom>
          <a:solidFill>
            <a:schemeClr val="accent3">
              <a:lumMod val="95000"/>
            </a:schemeClr>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sp>
        <p:nvSpPr>
          <p:cNvPr id="2" name="Content Placeholder 1"/>
          <p:cNvSpPr>
            <a:spLocks noGrp="1"/>
          </p:cNvSpPr>
          <p:nvPr>
            <p:ph idx="1"/>
          </p:nvPr>
        </p:nvSpPr>
        <p:spPr>
          <a:xfrm>
            <a:off x="457200" y="4162096"/>
            <a:ext cx="8220075" cy="2219231"/>
          </a:xfrm>
        </p:spPr>
        <p:txBody>
          <a:bodyPr/>
          <a:lstStyle/>
          <a:p>
            <a:pPr marL="0" indent="0">
              <a:buNone/>
            </a:pPr>
            <a:r>
              <a:rPr lang="en-US" sz="2400" b="1" dirty="0">
                <a:solidFill>
                  <a:schemeClr val="tx1"/>
                </a:solidFill>
                <a:ea typeface="SimSun"/>
              </a:rPr>
              <a:t>xGenius / Zeus</a:t>
            </a:r>
            <a:r>
              <a:rPr lang="en-US" sz="2400" dirty="0">
                <a:solidFill>
                  <a:schemeClr val="bg1">
                    <a:lumMod val="50000"/>
                  </a:schemeClr>
                </a:solidFill>
                <a:ea typeface="SimSun"/>
              </a:rPr>
              <a:t> </a:t>
            </a:r>
            <a:r>
              <a:rPr lang="en-US" dirty="0">
                <a:solidFill>
                  <a:schemeClr val="bg1">
                    <a:lumMod val="50000"/>
                  </a:schemeClr>
                </a:solidFill>
                <a:ea typeface="SimSun"/>
              </a:rPr>
              <a:t>provide deep insights to design, install, maintain, troubleshoot and engineer communications infrastructures of the Smart Grid and more particularly of the </a:t>
            </a:r>
            <a:r>
              <a:rPr lang="en-US" dirty="0">
                <a:solidFill>
                  <a:schemeClr val="tx1"/>
                </a:solidFill>
                <a:ea typeface="SimSun"/>
              </a:rPr>
              <a:t>Power Substations</a:t>
            </a:r>
            <a:r>
              <a:rPr lang="en-US" dirty="0">
                <a:solidFill>
                  <a:schemeClr val="bg1">
                    <a:lumMod val="50000"/>
                  </a:schemeClr>
                </a:solidFill>
                <a:ea typeface="SimSun"/>
              </a:rPr>
              <a:t>. The unit is able to test </a:t>
            </a:r>
            <a:r>
              <a:rPr lang="en-US" dirty="0">
                <a:solidFill>
                  <a:schemeClr val="tx1"/>
                </a:solidFill>
                <a:ea typeface="SimSun"/>
              </a:rPr>
              <a:t>Ethernet/IP, PTP, </a:t>
            </a:r>
            <a:r>
              <a:rPr lang="en-US" dirty="0" err="1">
                <a:solidFill>
                  <a:schemeClr val="tx1"/>
                </a:solidFill>
                <a:ea typeface="SimSun"/>
              </a:rPr>
              <a:t>GbE</a:t>
            </a:r>
            <a:r>
              <a:rPr lang="en-US" dirty="0">
                <a:solidFill>
                  <a:schemeClr val="tx1"/>
                </a:solidFill>
                <a:ea typeface="SimSun"/>
              </a:rPr>
              <a:t>, IRIG-B, T1/E1, G703, C37.94, GOOSE, SV and MMS </a:t>
            </a:r>
            <a:r>
              <a:rPr lang="en-US" dirty="0">
                <a:solidFill>
                  <a:schemeClr val="bg1">
                    <a:lumMod val="50000"/>
                  </a:schemeClr>
                </a:solidFill>
                <a:ea typeface="SimSun"/>
              </a:rPr>
              <a:t>protocols. One-way-delay tests, assisted by GPS, is possible at all interfaces. </a:t>
            </a:r>
            <a:endParaRPr lang="en-US" dirty="0">
              <a:solidFill>
                <a:schemeClr val="bg1">
                  <a:lumMod val="50000"/>
                </a:schemeClr>
              </a:solidFill>
            </a:endParaRPr>
          </a:p>
          <a:p>
            <a:pPr marL="0" indent="0">
              <a:buNone/>
            </a:pPr>
            <a:endParaRPr lang="en-US" b="1" dirty="0">
              <a:solidFill>
                <a:schemeClr val="bg1">
                  <a:lumMod val="50000"/>
                </a:schemeClr>
              </a:solidFill>
            </a:endParaRPr>
          </a:p>
          <a:p>
            <a:pPr marL="0" indent="0">
              <a:buNone/>
            </a:pPr>
            <a:r>
              <a:rPr lang="en-US" dirty="0">
                <a:solidFill>
                  <a:schemeClr val="bg1">
                    <a:lumMod val="50000"/>
                  </a:schemeClr>
                </a:solidFill>
              </a:rPr>
              <a:t>It also has a set of programmable filters to </a:t>
            </a:r>
            <a:r>
              <a:rPr lang="en-US" dirty="0">
                <a:solidFill>
                  <a:schemeClr val="tx1"/>
                </a:solidFill>
              </a:rPr>
              <a:t>capture live data traffic </a:t>
            </a:r>
            <a:r>
              <a:rPr lang="en-US" dirty="0">
                <a:solidFill>
                  <a:schemeClr val="bg1">
                    <a:lumMod val="50000"/>
                  </a:schemeClr>
                </a:solidFill>
              </a:rPr>
              <a:t>at wire-speed</a:t>
            </a:r>
            <a:endParaRPr lang="es-ES" dirty="0"/>
          </a:p>
        </p:txBody>
      </p:sp>
      <p:pic>
        <p:nvPicPr>
          <p:cNvPr id="4" name="Picture 8"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578612" y="1954127"/>
            <a:ext cx="2312844" cy="7469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997637"/>
            <a:ext cx="7704856" cy="301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Grp="1" noChangeArrowheads="1"/>
          </p:cNvSpPr>
          <p:nvPr>
            <p:ph type="title" idx="4294967295"/>
          </p:nvPr>
        </p:nvSpPr>
        <p:spPr>
          <a:xfrm>
            <a:off x="0" y="0"/>
            <a:ext cx="9144000" cy="762000"/>
          </a:xfrm>
        </p:spPr>
        <p:txBody>
          <a:bodyPr tIns="3168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144000" algn="l"/>
              </a:tabLst>
            </a:pPr>
            <a:r>
              <a:rPr lang="en-US" altLang="en-US" sz="4800" b="1" dirty="0">
                <a:solidFill>
                  <a:srgbClr val="FF0000"/>
                </a:solidFill>
                <a:latin typeface="Myriad Pro Cond" panose="020B0506030403020204" pitchFamily="34" charset="0"/>
              </a:rPr>
              <a:t>x</a:t>
            </a:r>
            <a:r>
              <a:rPr lang="en-US" altLang="en-US" sz="4800" b="1" dirty="0">
                <a:solidFill>
                  <a:schemeClr val="tx1"/>
                </a:solidFill>
                <a:latin typeface="Myriad Pro Cond" panose="020B0506030403020204" pitchFamily="34" charset="0"/>
              </a:rPr>
              <a:t>Genius </a:t>
            </a:r>
            <a:r>
              <a:rPr lang="en-US" altLang="en-US" sz="4800" dirty="0">
                <a:solidFill>
                  <a:schemeClr val="tx1"/>
                </a:solidFill>
                <a:latin typeface="Myriad Pro Cond" panose="020B0506030403020204" pitchFamily="34" charset="0"/>
              </a:rPr>
              <a:t>&amp;</a:t>
            </a:r>
            <a:r>
              <a:rPr lang="en-US" altLang="en-US" sz="4800" b="1" dirty="0">
                <a:solidFill>
                  <a:schemeClr val="tx1"/>
                </a:solidFill>
                <a:latin typeface="Myriad Pro Cond" panose="020B0506030403020204" pitchFamily="34" charset="0"/>
              </a:rPr>
              <a:t> Z</a:t>
            </a:r>
            <a:r>
              <a:rPr lang="en-US" altLang="en-US" sz="4800" b="1" dirty="0">
                <a:solidFill>
                  <a:srgbClr val="FF0000"/>
                </a:solidFill>
                <a:latin typeface="Myriad Pro Cond" panose="020B0506030403020204" pitchFamily="34" charset="0"/>
              </a:rPr>
              <a:t>e</a:t>
            </a:r>
            <a:r>
              <a:rPr lang="en-US" altLang="en-US" sz="4800" b="1" dirty="0">
                <a:solidFill>
                  <a:schemeClr val="tx1"/>
                </a:solidFill>
                <a:latin typeface="Myriad Pro Cond" panose="020B0506030403020204" pitchFamily="34" charset="0"/>
              </a:rPr>
              <a:t>us</a:t>
            </a:r>
          </a:p>
        </p:txBody>
      </p:sp>
    </p:spTree>
    <p:extLst>
      <p:ext uri="{BB962C8B-B14F-4D97-AF65-F5344CB8AC3E}">
        <p14:creationId xmlns:p14="http://schemas.microsoft.com/office/powerpoint/2010/main" val="3952638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99432"/>
            <a:ext cx="8220075" cy="1300139"/>
          </a:xfrm>
        </p:spPr>
        <p:txBody>
          <a:bodyPr/>
          <a:lstStyle/>
          <a:p>
            <a:pPr marL="0" indent="0">
              <a:buNone/>
            </a:pPr>
            <a:r>
              <a:rPr lang="en-US" dirty="0"/>
              <a:t>Some tests require a time reference such as GNSS to synchronize the unit with a satellite constellation. The built-in GNSS receiver is a hardware option you have to purchase for your testers and it is supplied with a compact antenna with 5 m of coaxial </a:t>
            </a:r>
            <a:r>
              <a:rPr lang="fr-FR" dirty="0" err="1"/>
              <a:t>cable</a:t>
            </a:r>
            <a:r>
              <a:rPr lang="fr-FR" dirty="0"/>
              <a:t> plus a 10 m extension </a:t>
            </a:r>
            <a:r>
              <a:rPr lang="fr-FR" dirty="0" err="1"/>
              <a:t>cable</a:t>
            </a:r>
            <a:r>
              <a:rPr lang="fr-FR" dirty="0"/>
              <a:t>.</a:t>
            </a:r>
            <a:endParaRPr lang="en-US" dirty="0"/>
          </a:p>
        </p:txBody>
      </p:sp>
      <p:sp>
        <p:nvSpPr>
          <p:cNvPr id="3" name="Title 2"/>
          <p:cNvSpPr>
            <a:spLocks noGrp="1"/>
          </p:cNvSpPr>
          <p:nvPr>
            <p:ph type="title" idx="4294967295"/>
          </p:nvPr>
        </p:nvSpPr>
        <p:spPr/>
        <p:txBody>
          <a:bodyPr/>
          <a:lstStyle/>
          <a:p>
            <a:r>
              <a:rPr lang="en-US" dirty="0"/>
              <a:t>A built-in GNSS receiver </a:t>
            </a:r>
          </a:p>
        </p:txBody>
      </p:sp>
      <p:pic>
        <p:nvPicPr>
          <p:cNvPr id="4" name="Picture 3"/>
          <p:cNvPicPr>
            <a:picLocks noChangeAspect="1"/>
          </p:cNvPicPr>
          <p:nvPr/>
        </p:nvPicPr>
        <p:blipFill>
          <a:blip r:embed="rId2"/>
          <a:stretch>
            <a:fillRect/>
          </a:stretch>
        </p:blipFill>
        <p:spPr>
          <a:xfrm>
            <a:off x="1777155" y="2735220"/>
            <a:ext cx="1743284" cy="1175703"/>
          </a:xfrm>
          <a:prstGeom prst="rect">
            <a:avLst/>
          </a:prstGeom>
        </p:spPr>
      </p:pic>
      <p:grpSp>
        <p:nvGrpSpPr>
          <p:cNvPr id="5" name="Group 4"/>
          <p:cNvGrpSpPr/>
          <p:nvPr/>
        </p:nvGrpSpPr>
        <p:grpSpPr>
          <a:xfrm>
            <a:off x="2167845" y="2119299"/>
            <a:ext cx="388981" cy="743508"/>
            <a:chOff x="183396" y="1735034"/>
            <a:chExt cx="388981" cy="743508"/>
          </a:xfrm>
        </p:grpSpPr>
        <p:pic>
          <p:nvPicPr>
            <p:cNvPr id="6" name="Picture 5"/>
            <p:cNvPicPr>
              <a:picLocks noChangeAspect="1"/>
            </p:cNvPicPr>
            <p:nvPr/>
          </p:nvPicPr>
          <p:blipFill>
            <a:blip r:embed="rId3"/>
            <a:stretch>
              <a:fillRect/>
            </a:stretch>
          </p:blipFill>
          <p:spPr>
            <a:xfrm>
              <a:off x="183396" y="1735034"/>
              <a:ext cx="388981" cy="328056"/>
            </a:xfrm>
            <a:prstGeom prst="rect">
              <a:avLst/>
            </a:prstGeom>
          </p:spPr>
        </p:pic>
        <p:cxnSp>
          <p:nvCxnSpPr>
            <p:cNvPr id="7" name="Straight Arrow Connector 6"/>
            <p:cNvCxnSpPr/>
            <p:nvPr/>
          </p:nvCxnSpPr>
          <p:spPr bwMode="auto">
            <a:xfrm>
              <a:off x="377888" y="2017705"/>
              <a:ext cx="0" cy="46083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grpSp>
      <p:pic>
        <p:nvPicPr>
          <p:cNvPr id="14" name="Picture 13"/>
          <p:cNvPicPr>
            <a:picLocks noChangeAspect="1"/>
          </p:cNvPicPr>
          <p:nvPr/>
        </p:nvPicPr>
        <p:blipFill>
          <a:blip r:embed="rId4"/>
          <a:stretch>
            <a:fillRect/>
          </a:stretch>
        </p:blipFill>
        <p:spPr>
          <a:xfrm>
            <a:off x="4849876" y="2802436"/>
            <a:ext cx="1409068" cy="1093496"/>
          </a:xfrm>
          <a:prstGeom prst="rect">
            <a:avLst/>
          </a:prstGeom>
        </p:spPr>
      </p:pic>
      <p:cxnSp>
        <p:nvCxnSpPr>
          <p:cNvPr id="15" name="Straight Arrow Connector 14"/>
          <p:cNvCxnSpPr/>
          <p:nvPr/>
        </p:nvCxnSpPr>
        <p:spPr bwMode="auto">
          <a:xfrm flipV="1">
            <a:off x="3275108" y="3315034"/>
            <a:ext cx="1574768" cy="14967"/>
          </a:xfrm>
          <a:prstGeom prst="straightConnector1">
            <a:avLst/>
          </a:prstGeom>
          <a:solidFill>
            <a:srgbClr val="00B8FF"/>
          </a:solidFill>
          <a:ln w="38100" cap="flat" cmpd="sng" algn="ctr">
            <a:solidFill>
              <a:srgbClr val="FFC000"/>
            </a:solidFill>
            <a:prstDash val="solid"/>
            <a:round/>
            <a:headEnd type="triangle"/>
            <a:tailEnd type="triangle"/>
          </a:ln>
          <a:effectLst/>
        </p:spPr>
      </p:cxnSp>
      <p:pic>
        <p:nvPicPr>
          <p:cNvPr id="16" name="Picture 15"/>
          <p:cNvPicPr>
            <a:picLocks noChangeAspect="1"/>
          </p:cNvPicPr>
          <p:nvPr/>
        </p:nvPicPr>
        <p:blipFill>
          <a:blip r:embed="rId5"/>
          <a:stretch>
            <a:fillRect/>
          </a:stretch>
        </p:blipFill>
        <p:spPr>
          <a:xfrm>
            <a:off x="6373989" y="2534560"/>
            <a:ext cx="1645713" cy="1143000"/>
          </a:xfrm>
          <a:prstGeom prst="rect">
            <a:avLst/>
          </a:prstGeom>
        </p:spPr>
      </p:pic>
      <p:cxnSp>
        <p:nvCxnSpPr>
          <p:cNvPr id="17" name="Straight Arrow Connector 16"/>
          <p:cNvCxnSpPr/>
          <p:nvPr/>
        </p:nvCxnSpPr>
        <p:spPr bwMode="auto">
          <a:xfrm>
            <a:off x="5977492" y="3264929"/>
            <a:ext cx="463494" cy="0"/>
          </a:xfrm>
          <a:prstGeom prst="straightConnector1">
            <a:avLst/>
          </a:prstGeom>
          <a:solidFill>
            <a:srgbClr val="00B8FF"/>
          </a:solidFill>
          <a:ln w="38100" cap="flat" cmpd="sng" algn="ctr">
            <a:solidFill>
              <a:schemeClr val="tx1">
                <a:lumMod val="95000"/>
                <a:lumOff val="5000"/>
              </a:schemeClr>
            </a:solidFill>
            <a:prstDash val="solid"/>
            <a:round/>
            <a:headEnd type="triangle"/>
            <a:tailEnd type="triangle"/>
          </a:ln>
          <a:effectLst/>
        </p:spPr>
      </p:cxnSp>
      <p:grpSp>
        <p:nvGrpSpPr>
          <p:cNvPr id="28" name="Group 27"/>
          <p:cNvGrpSpPr/>
          <p:nvPr/>
        </p:nvGrpSpPr>
        <p:grpSpPr>
          <a:xfrm rot="20639509" flipH="1">
            <a:off x="3428746" y="1032852"/>
            <a:ext cx="1364684" cy="1190311"/>
            <a:chOff x="3759849" y="1225555"/>
            <a:chExt cx="1213171" cy="1190311"/>
          </a:xfrm>
        </p:grpSpPr>
        <p:sp>
          <p:nvSpPr>
            <p:cNvPr id="29" name="object 898"/>
            <p:cNvSpPr/>
            <p:nvPr/>
          </p:nvSpPr>
          <p:spPr>
            <a:xfrm>
              <a:off x="3759849" y="1225555"/>
              <a:ext cx="538868" cy="541913"/>
            </a:xfrm>
            <a:prstGeom prst="rect">
              <a:avLst/>
            </a:prstGeom>
            <a:blipFill>
              <a:blip r:embed="rId6" cstate="print"/>
              <a:stretch>
                <a:fillRect/>
              </a:stretch>
            </a:blipFill>
          </p:spPr>
          <p:txBody>
            <a:bodyPr wrap="square" lIns="0" tIns="0" rIns="0" bIns="0" rtlCol="0"/>
            <a:lstStyle/>
            <a:p>
              <a:endParaRPr/>
            </a:p>
          </p:txBody>
        </p:sp>
        <p:sp>
          <p:nvSpPr>
            <p:cNvPr id="30" name="object 899"/>
            <p:cNvSpPr/>
            <p:nvPr/>
          </p:nvSpPr>
          <p:spPr>
            <a:xfrm>
              <a:off x="4279601" y="1717112"/>
              <a:ext cx="171450" cy="171450"/>
            </a:xfrm>
            <a:prstGeom prst="rect">
              <a:avLst/>
            </a:prstGeom>
            <a:blipFill>
              <a:blip r:embed="rId7" cstate="print"/>
              <a:stretch>
                <a:fillRect/>
              </a:stretch>
            </a:blipFill>
          </p:spPr>
          <p:txBody>
            <a:bodyPr wrap="square" lIns="0" tIns="0" rIns="0" bIns="0" rtlCol="0"/>
            <a:lstStyle/>
            <a:p>
              <a:endParaRPr/>
            </a:p>
          </p:txBody>
        </p:sp>
        <p:sp>
          <p:nvSpPr>
            <p:cNvPr id="31" name="object 901"/>
            <p:cNvSpPr/>
            <p:nvPr/>
          </p:nvSpPr>
          <p:spPr>
            <a:xfrm>
              <a:off x="4368754" y="1774262"/>
              <a:ext cx="288290" cy="319405"/>
            </a:xfrm>
            <a:custGeom>
              <a:avLst/>
              <a:gdLst/>
              <a:ahLst/>
              <a:cxnLst/>
              <a:rect l="l" t="t" r="r" b="b"/>
              <a:pathLst>
                <a:path w="288290" h="319405">
                  <a:moveTo>
                    <a:pt x="90677" y="289560"/>
                  </a:moveTo>
                  <a:lnTo>
                    <a:pt x="61721" y="300228"/>
                  </a:lnTo>
                  <a:lnTo>
                    <a:pt x="46481" y="304800"/>
                  </a:lnTo>
                  <a:lnTo>
                    <a:pt x="31241" y="307848"/>
                  </a:lnTo>
                  <a:lnTo>
                    <a:pt x="32003" y="307848"/>
                  </a:lnTo>
                  <a:lnTo>
                    <a:pt x="16001" y="310896"/>
                  </a:lnTo>
                  <a:lnTo>
                    <a:pt x="0" y="313182"/>
                  </a:lnTo>
                  <a:lnTo>
                    <a:pt x="0" y="319278"/>
                  </a:lnTo>
                  <a:lnTo>
                    <a:pt x="761" y="319278"/>
                  </a:lnTo>
                  <a:lnTo>
                    <a:pt x="16763" y="316992"/>
                  </a:lnTo>
                  <a:lnTo>
                    <a:pt x="48005" y="310896"/>
                  </a:lnTo>
                  <a:lnTo>
                    <a:pt x="63245" y="306324"/>
                  </a:lnTo>
                  <a:lnTo>
                    <a:pt x="64007" y="306324"/>
                  </a:lnTo>
                  <a:lnTo>
                    <a:pt x="92963" y="295656"/>
                  </a:lnTo>
                  <a:lnTo>
                    <a:pt x="104965" y="290322"/>
                  </a:lnTo>
                  <a:lnTo>
                    <a:pt x="90677" y="290322"/>
                  </a:lnTo>
                  <a:lnTo>
                    <a:pt x="90677" y="289560"/>
                  </a:lnTo>
                  <a:close/>
                </a:path>
                <a:path w="288290" h="319405">
                  <a:moveTo>
                    <a:pt x="198577" y="222504"/>
                  </a:moveTo>
                  <a:lnTo>
                    <a:pt x="190499" y="222504"/>
                  </a:lnTo>
                  <a:lnTo>
                    <a:pt x="189737" y="223265"/>
                  </a:lnTo>
                  <a:lnTo>
                    <a:pt x="168401" y="243078"/>
                  </a:lnTo>
                  <a:lnTo>
                    <a:pt x="144017" y="261365"/>
                  </a:lnTo>
                  <a:lnTo>
                    <a:pt x="131063" y="268986"/>
                  </a:lnTo>
                  <a:lnTo>
                    <a:pt x="103631" y="284226"/>
                  </a:lnTo>
                  <a:lnTo>
                    <a:pt x="104393" y="284226"/>
                  </a:lnTo>
                  <a:lnTo>
                    <a:pt x="90677" y="290322"/>
                  </a:lnTo>
                  <a:lnTo>
                    <a:pt x="104965" y="290322"/>
                  </a:lnTo>
                  <a:lnTo>
                    <a:pt x="106679" y="289560"/>
                  </a:lnTo>
                  <a:lnTo>
                    <a:pt x="134111" y="274320"/>
                  </a:lnTo>
                  <a:lnTo>
                    <a:pt x="147065" y="266700"/>
                  </a:lnTo>
                  <a:lnTo>
                    <a:pt x="147827" y="265938"/>
                  </a:lnTo>
                  <a:lnTo>
                    <a:pt x="172211" y="247650"/>
                  </a:lnTo>
                  <a:lnTo>
                    <a:pt x="194309" y="227076"/>
                  </a:lnTo>
                  <a:lnTo>
                    <a:pt x="198577" y="222504"/>
                  </a:lnTo>
                  <a:close/>
                </a:path>
                <a:path w="288290" h="319405">
                  <a:moveTo>
                    <a:pt x="190118" y="222857"/>
                  </a:moveTo>
                  <a:lnTo>
                    <a:pt x="189679" y="223265"/>
                  </a:lnTo>
                  <a:lnTo>
                    <a:pt x="190118" y="222857"/>
                  </a:lnTo>
                  <a:close/>
                </a:path>
                <a:path w="288290" h="319405">
                  <a:moveTo>
                    <a:pt x="190499" y="222504"/>
                  </a:moveTo>
                  <a:lnTo>
                    <a:pt x="190118" y="222857"/>
                  </a:lnTo>
                  <a:lnTo>
                    <a:pt x="189737" y="223265"/>
                  </a:lnTo>
                  <a:lnTo>
                    <a:pt x="190499" y="222504"/>
                  </a:lnTo>
                  <a:close/>
                </a:path>
                <a:path w="288290" h="319405">
                  <a:moveTo>
                    <a:pt x="251459" y="136398"/>
                  </a:moveTo>
                  <a:lnTo>
                    <a:pt x="228599" y="176022"/>
                  </a:lnTo>
                  <a:lnTo>
                    <a:pt x="200405" y="211836"/>
                  </a:lnTo>
                  <a:lnTo>
                    <a:pt x="190118" y="222857"/>
                  </a:lnTo>
                  <a:lnTo>
                    <a:pt x="190499" y="222504"/>
                  </a:lnTo>
                  <a:lnTo>
                    <a:pt x="198577" y="222504"/>
                  </a:lnTo>
                  <a:lnTo>
                    <a:pt x="204977" y="215646"/>
                  </a:lnTo>
                  <a:lnTo>
                    <a:pt x="214883" y="204215"/>
                  </a:lnTo>
                  <a:lnTo>
                    <a:pt x="224789" y="192024"/>
                  </a:lnTo>
                  <a:lnTo>
                    <a:pt x="225551" y="192024"/>
                  </a:lnTo>
                  <a:lnTo>
                    <a:pt x="233933" y="179832"/>
                  </a:lnTo>
                  <a:lnTo>
                    <a:pt x="233933" y="179070"/>
                  </a:lnTo>
                  <a:lnTo>
                    <a:pt x="242315" y="166116"/>
                  </a:lnTo>
                  <a:lnTo>
                    <a:pt x="249935" y="153162"/>
                  </a:lnTo>
                  <a:lnTo>
                    <a:pt x="256793" y="139446"/>
                  </a:lnTo>
                  <a:lnTo>
                    <a:pt x="257876" y="137160"/>
                  </a:lnTo>
                  <a:lnTo>
                    <a:pt x="251459" y="137160"/>
                  </a:lnTo>
                  <a:lnTo>
                    <a:pt x="251459" y="136398"/>
                  </a:lnTo>
                  <a:close/>
                </a:path>
                <a:path w="288290" h="319405">
                  <a:moveTo>
                    <a:pt x="275843" y="63246"/>
                  </a:moveTo>
                  <a:lnTo>
                    <a:pt x="268223" y="93726"/>
                  </a:lnTo>
                  <a:lnTo>
                    <a:pt x="257555" y="122682"/>
                  </a:lnTo>
                  <a:lnTo>
                    <a:pt x="258317" y="122682"/>
                  </a:lnTo>
                  <a:lnTo>
                    <a:pt x="251459" y="137160"/>
                  </a:lnTo>
                  <a:lnTo>
                    <a:pt x="257876" y="137160"/>
                  </a:lnTo>
                  <a:lnTo>
                    <a:pt x="263651" y="124968"/>
                  </a:lnTo>
                  <a:lnTo>
                    <a:pt x="274319" y="96012"/>
                  </a:lnTo>
                  <a:lnTo>
                    <a:pt x="274319" y="95250"/>
                  </a:lnTo>
                  <a:lnTo>
                    <a:pt x="281939" y="64769"/>
                  </a:lnTo>
                  <a:lnTo>
                    <a:pt x="282085" y="64008"/>
                  </a:lnTo>
                  <a:lnTo>
                    <a:pt x="275843" y="64008"/>
                  </a:lnTo>
                  <a:lnTo>
                    <a:pt x="275843" y="63246"/>
                  </a:lnTo>
                  <a:close/>
                </a:path>
                <a:path w="288290" h="319405">
                  <a:moveTo>
                    <a:pt x="288035" y="0"/>
                  </a:moveTo>
                  <a:lnTo>
                    <a:pt x="281939" y="0"/>
                  </a:lnTo>
                  <a:lnTo>
                    <a:pt x="281870" y="16764"/>
                  </a:lnTo>
                  <a:lnTo>
                    <a:pt x="280339" y="33527"/>
                  </a:lnTo>
                  <a:lnTo>
                    <a:pt x="278891" y="48006"/>
                  </a:lnTo>
                  <a:lnTo>
                    <a:pt x="275843" y="64008"/>
                  </a:lnTo>
                  <a:lnTo>
                    <a:pt x="282085" y="64008"/>
                  </a:lnTo>
                  <a:lnTo>
                    <a:pt x="284987" y="48768"/>
                  </a:lnTo>
                  <a:lnTo>
                    <a:pt x="286581" y="32766"/>
                  </a:lnTo>
                  <a:lnTo>
                    <a:pt x="288035" y="16764"/>
                  </a:lnTo>
                  <a:lnTo>
                    <a:pt x="288035" y="0"/>
                  </a:lnTo>
                  <a:close/>
                </a:path>
              </a:pathLst>
            </a:custGeom>
            <a:solidFill>
              <a:srgbClr val="C0C0C0"/>
            </a:solidFill>
          </p:spPr>
          <p:txBody>
            <a:bodyPr wrap="square" lIns="0" tIns="0" rIns="0" bIns="0" rtlCol="0"/>
            <a:lstStyle/>
            <a:p>
              <a:endParaRPr/>
            </a:p>
          </p:txBody>
        </p:sp>
        <p:sp>
          <p:nvSpPr>
            <p:cNvPr id="32" name="object 906"/>
            <p:cNvSpPr/>
            <p:nvPr/>
          </p:nvSpPr>
          <p:spPr>
            <a:xfrm>
              <a:off x="4439620" y="1825316"/>
              <a:ext cx="533400" cy="590550"/>
            </a:xfrm>
            <a:custGeom>
              <a:avLst/>
              <a:gdLst/>
              <a:ahLst/>
              <a:cxnLst/>
              <a:rect l="l" t="t" r="r" b="b"/>
              <a:pathLst>
                <a:path w="533400" h="590550">
                  <a:moveTo>
                    <a:pt x="142494" y="551688"/>
                  </a:moveTo>
                  <a:lnTo>
                    <a:pt x="115062" y="560832"/>
                  </a:lnTo>
                  <a:lnTo>
                    <a:pt x="86868" y="568452"/>
                  </a:lnTo>
                  <a:lnTo>
                    <a:pt x="57912" y="575310"/>
                  </a:lnTo>
                  <a:lnTo>
                    <a:pt x="58673" y="575310"/>
                  </a:lnTo>
                  <a:lnTo>
                    <a:pt x="29718" y="580644"/>
                  </a:lnTo>
                  <a:lnTo>
                    <a:pt x="0" y="584454"/>
                  </a:lnTo>
                  <a:lnTo>
                    <a:pt x="762" y="590550"/>
                  </a:lnTo>
                  <a:lnTo>
                    <a:pt x="30479" y="586740"/>
                  </a:lnTo>
                  <a:lnTo>
                    <a:pt x="59436" y="581406"/>
                  </a:lnTo>
                  <a:lnTo>
                    <a:pt x="88392" y="574548"/>
                  </a:lnTo>
                  <a:lnTo>
                    <a:pt x="116586" y="566928"/>
                  </a:lnTo>
                  <a:lnTo>
                    <a:pt x="117348" y="566928"/>
                  </a:lnTo>
                  <a:lnTo>
                    <a:pt x="144779" y="557784"/>
                  </a:lnTo>
                  <a:lnTo>
                    <a:pt x="158115" y="552450"/>
                  </a:lnTo>
                  <a:lnTo>
                    <a:pt x="142494" y="552450"/>
                  </a:lnTo>
                  <a:lnTo>
                    <a:pt x="142494" y="551688"/>
                  </a:lnTo>
                  <a:close/>
                </a:path>
                <a:path w="533400" h="590550">
                  <a:moveTo>
                    <a:pt x="374904" y="394716"/>
                  </a:moveTo>
                  <a:lnTo>
                    <a:pt x="355092" y="415290"/>
                  </a:lnTo>
                  <a:lnTo>
                    <a:pt x="355854" y="415290"/>
                  </a:lnTo>
                  <a:lnTo>
                    <a:pt x="335280" y="434340"/>
                  </a:lnTo>
                  <a:lnTo>
                    <a:pt x="291846" y="470916"/>
                  </a:lnTo>
                  <a:lnTo>
                    <a:pt x="244602" y="502158"/>
                  </a:lnTo>
                  <a:lnTo>
                    <a:pt x="194310" y="529590"/>
                  </a:lnTo>
                  <a:lnTo>
                    <a:pt x="195072" y="529590"/>
                  </a:lnTo>
                  <a:lnTo>
                    <a:pt x="169164" y="541782"/>
                  </a:lnTo>
                  <a:lnTo>
                    <a:pt x="142494" y="552450"/>
                  </a:lnTo>
                  <a:lnTo>
                    <a:pt x="158115" y="552450"/>
                  </a:lnTo>
                  <a:lnTo>
                    <a:pt x="197358" y="534924"/>
                  </a:lnTo>
                  <a:lnTo>
                    <a:pt x="247650" y="507492"/>
                  </a:lnTo>
                  <a:lnTo>
                    <a:pt x="294894" y="476250"/>
                  </a:lnTo>
                  <a:lnTo>
                    <a:pt x="295656" y="475488"/>
                  </a:lnTo>
                  <a:lnTo>
                    <a:pt x="317754" y="457962"/>
                  </a:lnTo>
                  <a:lnTo>
                    <a:pt x="339090" y="438912"/>
                  </a:lnTo>
                  <a:lnTo>
                    <a:pt x="359664" y="419862"/>
                  </a:lnTo>
                  <a:lnTo>
                    <a:pt x="379476" y="399288"/>
                  </a:lnTo>
                  <a:lnTo>
                    <a:pt x="382741" y="395478"/>
                  </a:lnTo>
                  <a:lnTo>
                    <a:pt x="374904" y="395478"/>
                  </a:lnTo>
                  <a:lnTo>
                    <a:pt x="374904" y="394716"/>
                  </a:lnTo>
                  <a:close/>
                </a:path>
                <a:path w="533400" h="590550">
                  <a:moveTo>
                    <a:pt x="470153" y="254508"/>
                  </a:moveTo>
                  <a:lnTo>
                    <a:pt x="442722" y="304800"/>
                  </a:lnTo>
                  <a:lnTo>
                    <a:pt x="410718" y="351282"/>
                  </a:lnTo>
                  <a:lnTo>
                    <a:pt x="374904" y="395478"/>
                  </a:lnTo>
                  <a:lnTo>
                    <a:pt x="382741" y="395478"/>
                  </a:lnTo>
                  <a:lnTo>
                    <a:pt x="397764" y="377952"/>
                  </a:lnTo>
                  <a:lnTo>
                    <a:pt x="415290" y="355092"/>
                  </a:lnTo>
                  <a:lnTo>
                    <a:pt x="432053" y="332232"/>
                  </a:lnTo>
                  <a:lnTo>
                    <a:pt x="432816" y="331470"/>
                  </a:lnTo>
                  <a:lnTo>
                    <a:pt x="448056" y="307848"/>
                  </a:lnTo>
                  <a:lnTo>
                    <a:pt x="462534" y="282702"/>
                  </a:lnTo>
                  <a:lnTo>
                    <a:pt x="475488" y="257556"/>
                  </a:lnTo>
                  <a:lnTo>
                    <a:pt x="476467" y="255270"/>
                  </a:lnTo>
                  <a:lnTo>
                    <a:pt x="470153" y="255270"/>
                  </a:lnTo>
                  <a:lnTo>
                    <a:pt x="470153" y="254508"/>
                  </a:lnTo>
                  <a:close/>
                </a:path>
                <a:path w="533400" h="590550">
                  <a:moveTo>
                    <a:pt x="515112" y="118110"/>
                  </a:moveTo>
                  <a:lnTo>
                    <a:pt x="509016" y="146304"/>
                  </a:lnTo>
                  <a:lnTo>
                    <a:pt x="500634" y="174498"/>
                  </a:lnTo>
                  <a:lnTo>
                    <a:pt x="491490" y="201930"/>
                  </a:lnTo>
                  <a:lnTo>
                    <a:pt x="492252" y="201930"/>
                  </a:lnTo>
                  <a:lnTo>
                    <a:pt x="481584" y="228600"/>
                  </a:lnTo>
                  <a:lnTo>
                    <a:pt x="470153" y="255270"/>
                  </a:lnTo>
                  <a:lnTo>
                    <a:pt x="476467" y="255270"/>
                  </a:lnTo>
                  <a:lnTo>
                    <a:pt x="486918" y="230886"/>
                  </a:lnTo>
                  <a:lnTo>
                    <a:pt x="497586" y="204215"/>
                  </a:lnTo>
                  <a:lnTo>
                    <a:pt x="506730" y="176784"/>
                  </a:lnTo>
                  <a:lnTo>
                    <a:pt x="506730" y="176022"/>
                  </a:lnTo>
                  <a:lnTo>
                    <a:pt x="515112" y="147828"/>
                  </a:lnTo>
                  <a:lnTo>
                    <a:pt x="521208" y="119634"/>
                  </a:lnTo>
                  <a:lnTo>
                    <a:pt x="521348" y="118872"/>
                  </a:lnTo>
                  <a:lnTo>
                    <a:pt x="515112" y="118872"/>
                  </a:lnTo>
                  <a:lnTo>
                    <a:pt x="515112" y="118110"/>
                  </a:lnTo>
                  <a:close/>
                </a:path>
                <a:path w="533400" h="590550">
                  <a:moveTo>
                    <a:pt x="533400" y="0"/>
                  </a:moveTo>
                  <a:lnTo>
                    <a:pt x="527304" y="0"/>
                  </a:lnTo>
                  <a:lnTo>
                    <a:pt x="526542" y="30480"/>
                  </a:lnTo>
                  <a:lnTo>
                    <a:pt x="524256" y="60198"/>
                  </a:lnTo>
                  <a:lnTo>
                    <a:pt x="520445" y="89916"/>
                  </a:lnTo>
                  <a:lnTo>
                    <a:pt x="515112" y="118872"/>
                  </a:lnTo>
                  <a:lnTo>
                    <a:pt x="521348" y="118872"/>
                  </a:lnTo>
                  <a:lnTo>
                    <a:pt x="526542" y="90678"/>
                  </a:lnTo>
                  <a:lnTo>
                    <a:pt x="530352" y="60960"/>
                  </a:lnTo>
                  <a:lnTo>
                    <a:pt x="532638" y="31242"/>
                  </a:lnTo>
                  <a:lnTo>
                    <a:pt x="532638" y="30480"/>
                  </a:lnTo>
                  <a:lnTo>
                    <a:pt x="533400" y="0"/>
                  </a:lnTo>
                  <a:close/>
                </a:path>
              </a:pathLst>
            </a:custGeom>
            <a:solidFill>
              <a:srgbClr val="C0C0C0"/>
            </a:solidFill>
          </p:spPr>
          <p:txBody>
            <a:bodyPr wrap="square" lIns="0" tIns="0" rIns="0" bIns="0" rtlCol="0"/>
            <a:lstStyle/>
            <a:p>
              <a:endParaRPr/>
            </a:p>
          </p:txBody>
        </p:sp>
      </p:grpSp>
      <p:sp>
        <p:nvSpPr>
          <p:cNvPr id="33" name="Rectangle 4"/>
          <p:cNvSpPr>
            <a:spLocks noChangeArrowheads="1"/>
          </p:cNvSpPr>
          <p:nvPr/>
        </p:nvSpPr>
        <p:spPr bwMode="auto">
          <a:xfrm>
            <a:off x="1453897" y="3816459"/>
            <a:ext cx="2330154"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1400" dirty="0">
                <a:solidFill>
                  <a:schemeClr val="accent6">
                    <a:lumMod val="75000"/>
                  </a:schemeClr>
                </a:solidFill>
              </a:rPr>
              <a:t>Synchronization</a:t>
            </a:r>
            <a:endParaRPr lang="en-US" sz="1600" dirty="0">
              <a:solidFill>
                <a:schemeClr val="accent6">
                  <a:lumMod val="75000"/>
                </a:schemeClr>
              </a:solidFill>
            </a:endParaRPr>
          </a:p>
        </p:txBody>
      </p:sp>
      <p:sp>
        <p:nvSpPr>
          <p:cNvPr id="37" name="Rectangle 4"/>
          <p:cNvSpPr>
            <a:spLocks noChangeArrowheads="1"/>
          </p:cNvSpPr>
          <p:nvPr/>
        </p:nvSpPr>
        <p:spPr bwMode="auto">
          <a:xfrm>
            <a:off x="1777155" y="1769346"/>
            <a:ext cx="1119229"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1600" dirty="0">
                <a:solidFill>
                  <a:schemeClr val="accent6">
                    <a:lumMod val="75000"/>
                  </a:schemeClr>
                </a:solidFill>
              </a:rPr>
              <a:t>GNSS</a:t>
            </a:r>
            <a:endParaRPr lang="es-ES" altLang="en-US" sz="1600" dirty="0">
              <a:solidFill>
                <a:schemeClr val="accent6">
                  <a:lumMod val="75000"/>
                </a:schemeClr>
              </a:solidFill>
            </a:endParaRPr>
          </a:p>
        </p:txBody>
      </p:sp>
      <p:grpSp>
        <p:nvGrpSpPr>
          <p:cNvPr id="38" name="Group 37"/>
          <p:cNvGrpSpPr/>
          <p:nvPr/>
        </p:nvGrpSpPr>
        <p:grpSpPr>
          <a:xfrm rot="20639509" flipH="1">
            <a:off x="4869490" y="1155577"/>
            <a:ext cx="1364684" cy="1190311"/>
            <a:chOff x="3759849" y="1225555"/>
            <a:chExt cx="1213171" cy="1190311"/>
          </a:xfrm>
        </p:grpSpPr>
        <p:sp>
          <p:nvSpPr>
            <p:cNvPr id="39" name="object 898"/>
            <p:cNvSpPr/>
            <p:nvPr/>
          </p:nvSpPr>
          <p:spPr>
            <a:xfrm>
              <a:off x="3759849" y="1225555"/>
              <a:ext cx="538868" cy="541913"/>
            </a:xfrm>
            <a:prstGeom prst="rect">
              <a:avLst/>
            </a:prstGeom>
            <a:blipFill>
              <a:blip r:embed="rId6" cstate="print"/>
              <a:stretch>
                <a:fillRect/>
              </a:stretch>
            </a:blipFill>
          </p:spPr>
          <p:txBody>
            <a:bodyPr wrap="square" lIns="0" tIns="0" rIns="0" bIns="0" rtlCol="0"/>
            <a:lstStyle/>
            <a:p>
              <a:endParaRPr/>
            </a:p>
          </p:txBody>
        </p:sp>
        <p:sp>
          <p:nvSpPr>
            <p:cNvPr id="40" name="object 899"/>
            <p:cNvSpPr/>
            <p:nvPr/>
          </p:nvSpPr>
          <p:spPr>
            <a:xfrm>
              <a:off x="4279601" y="1717112"/>
              <a:ext cx="171450" cy="171450"/>
            </a:xfrm>
            <a:prstGeom prst="rect">
              <a:avLst/>
            </a:prstGeom>
            <a:blipFill>
              <a:blip r:embed="rId7" cstate="print"/>
              <a:stretch>
                <a:fillRect/>
              </a:stretch>
            </a:blipFill>
          </p:spPr>
          <p:txBody>
            <a:bodyPr wrap="square" lIns="0" tIns="0" rIns="0" bIns="0" rtlCol="0"/>
            <a:lstStyle/>
            <a:p>
              <a:endParaRPr/>
            </a:p>
          </p:txBody>
        </p:sp>
        <p:sp>
          <p:nvSpPr>
            <p:cNvPr id="41" name="object 901"/>
            <p:cNvSpPr/>
            <p:nvPr/>
          </p:nvSpPr>
          <p:spPr>
            <a:xfrm>
              <a:off x="4368754" y="1774262"/>
              <a:ext cx="288290" cy="319405"/>
            </a:xfrm>
            <a:custGeom>
              <a:avLst/>
              <a:gdLst/>
              <a:ahLst/>
              <a:cxnLst/>
              <a:rect l="l" t="t" r="r" b="b"/>
              <a:pathLst>
                <a:path w="288290" h="319405">
                  <a:moveTo>
                    <a:pt x="90677" y="289560"/>
                  </a:moveTo>
                  <a:lnTo>
                    <a:pt x="61721" y="300228"/>
                  </a:lnTo>
                  <a:lnTo>
                    <a:pt x="46481" y="304800"/>
                  </a:lnTo>
                  <a:lnTo>
                    <a:pt x="31241" y="307848"/>
                  </a:lnTo>
                  <a:lnTo>
                    <a:pt x="32003" y="307848"/>
                  </a:lnTo>
                  <a:lnTo>
                    <a:pt x="16001" y="310896"/>
                  </a:lnTo>
                  <a:lnTo>
                    <a:pt x="0" y="313182"/>
                  </a:lnTo>
                  <a:lnTo>
                    <a:pt x="0" y="319278"/>
                  </a:lnTo>
                  <a:lnTo>
                    <a:pt x="761" y="319278"/>
                  </a:lnTo>
                  <a:lnTo>
                    <a:pt x="16763" y="316992"/>
                  </a:lnTo>
                  <a:lnTo>
                    <a:pt x="48005" y="310896"/>
                  </a:lnTo>
                  <a:lnTo>
                    <a:pt x="63245" y="306324"/>
                  </a:lnTo>
                  <a:lnTo>
                    <a:pt x="64007" y="306324"/>
                  </a:lnTo>
                  <a:lnTo>
                    <a:pt x="92963" y="295656"/>
                  </a:lnTo>
                  <a:lnTo>
                    <a:pt x="104965" y="290322"/>
                  </a:lnTo>
                  <a:lnTo>
                    <a:pt x="90677" y="290322"/>
                  </a:lnTo>
                  <a:lnTo>
                    <a:pt x="90677" y="289560"/>
                  </a:lnTo>
                  <a:close/>
                </a:path>
                <a:path w="288290" h="319405">
                  <a:moveTo>
                    <a:pt x="198577" y="222504"/>
                  </a:moveTo>
                  <a:lnTo>
                    <a:pt x="190499" y="222504"/>
                  </a:lnTo>
                  <a:lnTo>
                    <a:pt x="189737" y="223265"/>
                  </a:lnTo>
                  <a:lnTo>
                    <a:pt x="168401" y="243078"/>
                  </a:lnTo>
                  <a:lnTo>
                    <a:pt x="144017" y="261365"/>
                  </a:lnTo>
                  <a:lnTo>
                    <a:pt x="131063" y="268986"/>
                  </a:lnTo>
                  <a:lnTo>
                    <a:pt x="103631" y="284226"/>
                  </a:lnTo>
                  <a:lnTo>
                    <a:pt x="104393" y="284226"/>
                  </a:lnTo>
                  <a:lnTo>
                    <a:pt x="90677" y="290322"/>
                  </a:lnTo>
                  <a:lnTo>
                    <a:pt x="104965" y="290322"/>
                  </a:lnTo>
                  <a:lnTo>
                    <a:pt x="106679" y="289560"/>
                  </a:lnTo>
                  <a:lnTo>
                    <a:pt x="134111" y="274320"/>
                  </a:lnTo>
                  <a:lnTo>
                    <a:pt x="147065" y="266700"/>
                  </a:lnTo>
                  <a:lnTo>
                    <a:pt x="147827" y="265938"/>
                  </a:lnTo>
                  <a:lnTo>
                    <a:pt x="172211" y="247650"/>
                  </a:lnTo>
                  <a:lnTo>
                    <a:pt x="194309" y="227076"/>
                  </a:lnTo>
                  <a:lnTo>
                    <a:pt x="198577" y="222504"/>
                  </a:lnTo>
                  <a:close/>
                </a:path>
                <a:path w="288290" h="319405">
                  <a:moveTo>
                    <a:pt x="190118" y="222857"/>
                  </a:moveTo>
                  <a:lnTo>
                    <a:pt x="189679" y="223265"/>
                  </a:lnTo>
                  <a:lnTo>
                    <a:pt x="190118" y="222857"/>
                  </a:lnTo>
                  <a:close/>
                </a:path>
                <a:path w="288290" h="319405">
                  <a:moveTo>
                    <a:pt x="190499" y="222504"/>
                  </a:moveTo>
                  <a:lnTo>
                    <a:pt x="190118" y="222857"/>
                  </a:lnTo>
                  <a:lnTo>
                    <a:pt x="189737" y="223265"/>
                  </a:lnTo>
                  <a:lnTo>
                    <a:pt x="190499" y="222504"/>
                  </a:lnTo>
                  <a:close/>
                </a:path>
                <a:path w="288290" h="319405">
                  <a:moveTo>
                    <a:pt x="251459" y="136398"/>
                  </a:moveTo>
                  <a:lnTo>
                    <a:pt x="228599" y="176022"/>
                  </a:lnTo>
                  <a:lnTo>
                    <a:pt x="200405" y="211836"/>
                  </a:lnTo>
                  <a:lnTo>
                    <a:pt x="190118" y="222857"/>
                  </a:lnTo>
                  <a:lnTo>
                    <a:pt x="190499" y="222504"/>
                  </a:lnTo>
                  <a:lnTo>
                    <a:pt x="198577" y="222504"/>
                  </a:lnTo>
                  <a:lnTo>
                    <a:pt x="204977" y="215646"/>
                  </a:lnTo>
                  <a:lnTo>
                    <a:pt x="214883" y="204215"/>
                  </a:lnTo>
                  <a:lnTo>
                    <a:pt x="224789" y="192024"/>
                  </a:lnTo>
                  <a:lnTo>
                    <a:pt x="225551" y="192024"/>
                  </a:lnTo>
                  <a:lnTo>
                    <a:pt x="233933" y="179832"/>
                  </a:lnTo>
                  <a:lnTo>
                    <a:pt x="233933" y="179070"/>
                  </a:lnTo>
                  <a:lnTo>
                    <a:pt x="242315" y="166116"/>
                  </a:lnTo>
                  <a:lnTo>
                    <a:pt x="249935" y="153162"/>
                  </a:lnTo>
                  <a:lnTo>
                    <a:pt x="256793" y="139446"/>
                  </a:lnTo>
                  <a:lnTo>
                    <a:pt x="257876" y="137160"/>
                  </a:lnTo>
                  <a:lnTo>
                    <a:pt x="251459" y="137160"/>
                  </a:lnTo>
                  <a:lnTo>
                    <a:pt x="251459" y="136398"/>
                  </a:lnTo>
                  <a:close/>
                </a:path>
                <a:path w="288290" h="319405">
                  <a:moveTo>
                    <a:pt x="275843" y="63246"/>
                  </a:moveTo>
                  <a:lnTo>
                    <a:pt x="268223" y="93726"/>
                  </a:lnTo>
                  <a:lnTo>
                    <a:pt x="257555" y="122682"/>
                  </a:lnTo>
                  <a:lnTo>
                    <a:pt x="258317" y="122682"/>
                  </a:lnTo>
                  <a:lnTo>
                    <a:pt x="251459" y="137160"/>
                  </a:lnTo>
                  <a:lnTo>
                    <a:pt x="257876" y="137160"/>
                  </a:lnTo>
                  <a:lnTo>
                    <a:pt x="263651" y="124968"/>
                  </a:lnTo>
                  <a:lnTo>
                    <a:pt x="274319" y="96012"/>
                  </a:lnTo>
                  <a:lnTo>
                    <a:pt x="274319" y="95250"/>
                  </a:lnTo>
                  <a:lnTo>
                    <a:pt x="281939" y="64769"/>
                  </a:lnTo>
                  <a:lnTo>
                    <a:pt x="282085" y="64008"/>
                  </a:lnTo>
                  <a:lnTo>
                    <a:pt x="275843" y="64008"/>
                  </a:lnTo>
                  <a:lnTo>
                    <a:pt x="275843" y="63246"/>
                  </a:lnTo>
                  <a:close/>
                </a:path>
                <a:path w="288290" h="319405">
                  <a:moveTo>
                    <a:pt x="288035" y="0"/>
                  </a:moveTo>
                  <a:lnTo>
                    <a:pt x="281939" y="0"/>
                  </a:lnTo>
                  <a:lnTo>
                    <a:pt x="281870" y="16764"/>
                  </a:lnTo>
                  <a:lnTo>
                    <a:pt x="280339" y="33527"/>
                  </a:lnTo>
                  <a:lnTo>
                    <a:pt x="278891" y="48006"/>
                  </a:lnTo>
                  <a:lnTo>
                    <a:pt x="275843" y="64008"/>
                  </a:lnTo>
                  <a:lnTo>
                    <a:pt x="282085" y="64008"/>
                  </a:lnTo>
                  <a:lnTo>
                    <a:pt x="284987" y="48768"/>
                  </a:lnTo>
                  <a:lnTo>
                    <a:pt x="286581" y="32766"/>
                  </a:lnTo>
                  <a:lnTo>
                    <a:pt x="288035" y="16764"/>
                  </a:lnTo>
                  <a:lnTo>
                    <a:pt x="288035" y="0"/>
                  </a:lnTo>
                  <a:close/>
                </a:path>
              </a:pathLst>
            </a:custGeom>
            <a:solidFill>
              <a:srgbClr val="C0C0C0"/>
            </a:solidFill>
          </p:spPr>
          <p:txBody>
            <a:bodyPr wrap="square" lIns="0" tIns="0" rIns="0" bIns="0" rtlCol="0"/>
            <a:lstStyle/>
            <a:p>
              <a:endParaRPr/>
            </a:p>
          </p:txBody>
        </p:sp>
        <p:sp>
          <p:nvSpPr>
            <p:cNvPr id="42" name="object 906"/>
            <p:cNvSpPr/>
            <p:nvPr/>
          </p:nvSpPr>
          <p:spPr>
            <a:xfrm>
              <a:off x="4439620" y="1825316"/>
              <a:ext cx="533400" cy="590550"/>
            </a:xfrm>
            <a:custGeom>
              <a:avLst/>
              <a:gdLst/>
              <a:ahLst/>
              <a:cxnLst/>
              <a:rect l="l" t="t" r="r" b="b"/>
              <a:pathLst>
                <a:path w="533400" h="590550">
                  <a:moveTo>
                    <a:pt x="142494" y="551688"/>
                  </a:moveTo>
                  <a:lnTo>
                    <a:pt x="115062" y="560832"/>
                  </a:lnTo>
                  <a:lnTo>
                    <a:pt x="86868" y="568452"/>
                  </a:lnTo>
                  <a:lnTo>
                    <a:pt x="57912" y="575310"/>
                  </a:lnTo>
                  <a:lnTo>
                    <a:pt x="58673" y="575310"/>
                  </a:lnTo>
                  <a:lnTo>
                    <a:pt x="29718" y="580644"/>
                  </a:lnTo>
                  <a:lnTo>
                    <a:pt x="0" y="584454"/>
                  </a:lnTo>
                  <a:lnTo>
                    <a:pt x="762" y="590550"/>
                  </a:lnTo>
                  <a:lnTo>
                    <a:pt x="30479" y="586740"/>
                  </a:lnTo>
                  <a:lnTo>
                    <a:pt x="59436" y="581406"/>
                  </a:lnTo>
                  <a:lnTo>
                    <a:pt x="88392" y="574548"/>
                  </a:lnTo>
                  <a:lnTo>
                    <a:pt x="116586" y="566928"/>
                  </a:lnTo>
                  <a:lnTo>
                    <a:pt x="117348" y="566928"/>
                  </a:lnTo>
                  <a:lnTo>
                    <a:pt x="144779" y="557784"/>
                  </a:lnTo>
                  <a:lnTo>
                    <a:pt x="158115" y="552450"/>
                  </a:lnTo>
                  <a:lnTo>
                    <a:pt x="142494" y="552450"/>
                  </a:lnTo>
                  <a:lnTo>
                    <a:pt x="142494" y="551688"/>
                  </a:lnTo>
                  <a:close/>
                </a:path>
                <a:path w="533400" h="590550">
                  <a:moveTo>
                    <a:pt x="374904" y="394716"/>
                  </a:moveTo>
                  <a:lnTo>
                    <a:pt x="355092" y="415290"/>
                  </a:lnTo>
                  <a:lnTo>
                    <a:pt x="355854" y="415290"/>
                  </a:lnTo>
                  <a:lnTo>
                    <a:pt x="335280" y="434340"/>
                  </a:lnTo>
                  <a:lnTo>
                    <a:pt x="291846" y="470916"/>
                  </a:lnTo>
                  <a:lnTo>
                    <a:pt x="244602" y="502158"/>
                  </a:lnTo>
                  <a:lnTo>
                    <a:pt x="194310" y="529590"/>
                  </a:lnTo>
                  <a:lnTo>
                    <a:pt x="195072" y="529590"/>
                  </a:lnTo>
                  <a:lnTo>
                    <a:pt x="169164" y="541782"/>
                  </a:lnTo>
                  <a:lnTo>
                    <a:pt x="142494" y="552450"/>
                  </a:lnTo>
                  <a:lnTo>
                    <a:pt x="158115" y="552450"/>
                  </a:lnTo>
                  <a:lnTo>
                    <a:pt x="197358" y="534924"/>
                  </a:lnTo>
                  <a:lnTo>
                    <a:pt x="247650" y="507492"/>
                  </a:lnTo>
                  <a:lnTo>
                    <a:pt x="294894" y="476250"/>
                  </a:lnTo>
                  <a:lnTo>
                    <a:pt x="295656" y="475488"/>
                  </a:lnTo>
                  <a:lnTo>
                    <a:pt x="317754" y="457962"/>
                  </a:lnTo>
                  <a:lnTo>
                    <a:pt x="339090" y="438912"/>
                  </a:lnTo>
                  <a:lnTo>
                    <a:pt x="359664" y="419862"/>
                  </a:lnTo>
                  <a:lnTo>
                    <a:pt x="379476" y="399288"/>
                  </a:lnTo>
                  <a:lnTo>
                    <a:pt x="382741" y="395478"/>
                  </a:lnTo>
                  <a:lnTo>
                    <a:pt x="374904" y="395478"/>
                  </a:lnTo>
                  <a:lnTo>
                    <a:pt x="374904" y="394716"/>
                  </a:lnTo>
                  <a:close/>
                </a:path>
                <a:path w="533400" h="590550">
                  <a:moveTo>
                    <a:pt x="470153" y="254508"/>
                  </a:moveTo>
                  <a:lnTo>
                    <a:pt x="442722" y="304800"/>
                  </a:lnTo>
                  <a:lnTo>
                    <a:pt x="410718" y="351282"/>
                  </a:lnTo>
                  <a:lnTo>
                    <a:pt x="374904" y="395478"/>
                  </a:lnTo>
                  <a:lnTo>
                    <a:pt x="382741" y="395478"/>
                  </a:lnTo>
                  <a:lnTo>
                    <a:pt x="397764" y="377952"/>
                  </a:lnTo>
                  <a:lnTo>
                    <a:pt x="415290" y="355092"/>
                  </a:lnTo>
                  <a:lnTo>
                    <a:pt x="432053" y="332232"/>
                  </a:lnTo>
                  <a:lnTo>
                    <a:pt x="432816" y="331470"/>
                  </a:lnTo>
                  <a:lnTo>
                    <a:pt x="448056" y="307848"/>
                  </a:lnTo>
                  <a:lnTo>
                    <a:pt x="462534" y="282702"/>
                  </a:lnTo>
                  <a:lnTo>
                    <a:pt x="475488" y="257556"/>
                  </a:lnTo>
                  <a:lnTo>
                    <a:pt x="476467" y="255270"/>
                  </a:lnTo>
                  <a:lnTo>
                    <a:pt x="470153" y="255270"/>
                  </a:lnTo>
                  <a:lnTo>
                    <a:pt x="470153" y="254508"/>
                  </a:lnTo>
                  <a:close/>
                </a:path>
                <a:path w="533400" h="590550">
                  <a:moveTo>
                    <a:pt x="515112" y="118110"/>
                  </a:moveTo>
                  <a:lnTo>
                    <a:pt x="509016" y="146304"/>
                  </a:lnTo>
                  <a:lnTo>
                    <a:pt x="500634" y="174498"/>
                  </a:lnTo>
                  <a:lnTo>
                    <a:pt x="491490" y="201930"/>
                  </a:lnTo>
                  <a:lnTo>
                    <a:pt x="492252" y="201930"/>
                  </a:lnTo>
                  <a:lnTo>
                    <a:pt x="481584" y="228600"/>
                  </a:lnTo>
                  <a:lnTo>
                    <a:pt x="470153" y="255270"/>
                  </a:lnTo>
                  <a:lnTo>
                    <a:pt x="476467" y="255270"/>
                  </a:lnTo>
                  <a:lnTo>
                    <a:pt x="486918" y="230886"/>
                  </a:lnTo>
                  <a:lnTo>
                    <a:pt x="497586" y="204215"/>
                  </a:lnTo>
                  <a:lnTo>
                    <a:pt x="506730" y="176784"/>
                  </a:lnTo>
                  <a:lnTo>
                    <a:pt x="506730" y="176022"/>
                  </a:lnTo>
                  <a:lnTo>
                    <a:pt x="515112" y="147828"/>
                  </a:lnTo>
                  <a:lnTo>
                    <a:pt x="521208" y="119634"/>
                  </a:lnTo>
                  <a:lnTo>
                    <a:pt x="521348" y="118872"/>
                  </a:lnTo>
                  <a:lnTo>
                    <a:pt x="515112" y="118872"/>
                  </a:lnTo>
                  <a:lnTo>
                    <a:pt x="515112" y="118110"/>
                  </a:lnTo>
                  <a:close/>
                </a:path>
                <a:path w="533400" h="590550">
                  <a:moveTo>
                    <a:pt x="533400" y="0"/>
                  </a:moveTo>
                  <a:lnTo>
                    <a:pt x="527304" y="0"/>
                  </a:lnTo>
                  <a:lnTo>
                    <a:pt x="526542" y="30480"/>
                  </a:lnTo>
                  <a:lnTo>
                    <a:pt x="524256" y="60198"/>
                  </a:lnTo>
                  <a:lnTo>
                    <a:pt x="520445" y="89916"/>
                  </a:lnTo>
                  <a:lnTo>
                    <a:pt x="515112" y="118872"/>
                  </a:lnTo>
                  <a:lnTo>
                    <a:pt x="521348" y="118872"/>
                  </a:lnTo>
                  <a:lnTo>
                    <a:pt x="526542" y="90678"/>
                  </a:lnTo>
                  <a:lnTo>
                    <a:pt x="530352" y="60960"/>
                  </a:lnTo>
                  <a:lnTo>
                    <a:pt x="532638" y="31242"/>
                  </a:lnTo>
                  <a:lnTo>
                    <a:pt x="532638" y="30480"/>
                  </a:lnTo>
                  <a:lnTo>
                    <a:pt x="533400" y="0"/>
                  </a:lnTo>
                  <a:close/>
                </a:path>
              </a:pathLst>
            </a:custGeom>
            <a:solidFill>
              <a:srgbClr val="C0C0C0"/>
            </a:solidFill>
          </p:spPr>
          <p:txBody>
            <a:bodyPr wrap="square" lIns="0" tIns="0" rIns="0" bIns="0" rtlCol="0"/>
            <a:lstStyle/>
            <a:p>
              <a:endParaRPr/>
            </a:p>
          </p:txBody>
        </p:sp>
      </p:grpSp>
      <p:grpSp>
        <p:nvGrpSpPr>
          <p:cNvPr id="43" name="Group 42"/>
          <p:cNvGrpSpPr/>
          <p:nvPr/>
        </p:nvGrpSpPr>
        <p:grpSpPr>
          <a:xfrm rot="20639509" flipH="1">
            <a:off x="6634568" y="1001706"/>
            <a:ext cx="1364684" cy="1190311"/>
            <a:chOff x="3759849" y="1225555"/>
            <a:chExt cx="1213171" cy="1190311"/>
          </a:xfrm>
        </p:grpSpPr>
        <p:sp>
          <p:nvSpPr>
            <p:cNvPr id="44" name="object 898"/>
            <p:cNvSpPr/>
            <p:nvPr/>
          </p:nvSpPr>
          <p:spPr>
            <a:xfrm>
              <a:off x="3759849" y="1225555"/>
              <a:ext cx="538868" cy="541913"/>
            </a:xfrm>
            <a:prstGeom prst="rect">
              <a:avLst/>
            </a:prstGeom>
            <a:blipFill>
              <a:blip r:embed="rId6" cstate="print"/>
              <a:stretch>
                <a:fillRect/>
              </a:stretch>
            </a:blipFill>
          </p:spPr>
          <p:txBody>
            <a:bodyPr wrap="square" lIns="0" tIns="0" rIns="0" bIns="0" rtlCol="0"/>
            <a:lstStyle/>
            <a:p>
              <a:endParaRPr/>
            </a:p>
          </p:txBody>
        </p:sp>
        <p:sp>
          <p:nvSpPr>
            <p:cNvPr id="45" name="object 899"/>
            <p:cNvSpPr/>
            <p:nvPr/>
          </p:nvSpPr>
          <p:spPr>
            <a:xfrm>
              <a:off x="4279601" y="1717112"/>
              <a:ext cx="171450" cy="171450"/>
            </a:xfrm>
            <a:prstGeom prst="rect">
              <a:avLst/>
            </a:prstGeom>
            <a:blipFill>
              <a:blip r:embed="rId7" cstate="print"/>
              <a:stretch>
                <a:fillRect/>
              </a:stretch>
            </a:blipFill>
          </p:spPr>
          <p:txBody>
            <a:bodyPr wrap="square" lIns="0" tIns="0" rIns="0" bIns="0" rtlCol="0"/>
            <a:lstStyle/>
            <a:p>
              <a:endParaRPr/>
            </a:p>
          </p:txBody>
        </p:sp>
        <p:sp>
          <p:nvSpPr>
            <p:cNvPr id="46" name="object 901"/>
            <p:cNvSpPr/>
            <p:nvPr/>
          </p:nvSpPr>
          <p:spPr>
            <a:xfrm>
              <a:off x="4368754" y="1774262"/>
              <a:ext cx="288290" cy="319405"/>
            </a:xfrm>
            <a:custGeom>
              <a:avLst/>
              <a:gdLst/>
              <a:ahLst/>
              <a:cxnLst/>
              <a:rect l="l" t="t" r="r" b="b"/>
              <a:pathLst>
                <a:path w="288290" h="319405">
                  <a:moveTo>
                    <a:pt x="90677" y="289560"/>
                  </a:moveTo>
                  <a:lnTo>
                    <a:pt x="61721" y="300228"/>
                  </a:lnTo>
                  <a:lnTo>
                    <a:pt x="46481" y="304800"/>
                  </a:lnTo>
                  <a:lnTo>
                    <a:pt x="31241" y="307848"/>
                  </a:lnTo>
                  <a:lnTo>
                    <a:pt x="32003" y="307848"/>
                  </a:lnTo>
                  <a:lnTo>
                    <a:pt x="16001" y="310896"/>
                  </a:lnTo>
                  <a:lnTo>
                    <a:pt x="0" y="313182"/>
                  </a:lnTo>
                  <a:lnTo>
                    <a:pt x="0" y="319278"/>
                  </a:lnTo>
                  <a:lnTo>
                    <a:pt x="761" y="319278"/>
                  </a:lnTo>
                  <a:lnTo>
                    <a:pt x="16763" y="316992"/>
                  </a:lnTo>
                  <a:lnTo>
                    <a:pt x="48005" y="310896"/>
                  </a:lnTo>
                  <a:lnTo>
                    <a:pt x="63245" y="306324"/>
                  </a:lnTo>
                  <a:lnTo>
                    <a:pt x="64007" y="306324"/>
                  </a:lnTo>
                  <a:lnTo>
                    <a:pt x="92963" y="295656"/>
                  </a:lnTo>
                  <a:lnTo>
                    <a:pt x="104965" y="290322"/>
                  </a:lnTo>
                  <a:lnTo>
                    <a:pt x="90677" y="290322"/>
                  </a:lnTo>
                  <a:lnTo>
                    <a:pt x="90677" y="289560"/>
                  </a:lnTo>
                  <a:close/>
                </a:path>
                <a:path w="288290" h="319405">
                  <a:moveTo>
                    <a:pt x="198577" y="222504"/>
                  </a:moveTo>
                  <a:lnTo>
                    <a:pt x="190499" y="222504"/>
                  </a:lnTo>
                  <a:lnTo>
                    <a:pt x="189737" y="223265"/>
                  </a:lnTo>
                  <a:lnTo>
                    <a:pt x="168401" y="243078"/>
                  </a:lnTo>
                  <a:lnTo>
                    <a:pt x="144017" y="261365"/>
                  </a:lnTo>
                  <a:lnTo>
                    <a:pt x="131063" y="268986"/>
                  </a:lnTo>
                  <a:lnTo>
                    <a:pt x="103631" y="284226"/>
                  </a:lnTo>
                  <a:lnTo>
                    <a:pt x="104393" y="284226"/>
                  </a:lnTo>
                  <a:lnTo>
                    <a:pt x="90677" y="290322"/>
                  </a:lnTo>
                  <a:lnTo>
                    <a:pt x="104965" y="290322"/>
                  </a:lnTo>
                  <a:lnTo>
                    <a:pt x="106679" y="289560"/>
                  </a:lnTo>
                  <a:lnTo>
                    <a:pt x="134111" y="274320"/>
                  </a:lnTo>
                  <a:lnTo>
                    <a:pt x="147065" y="266700"/>
                  </a:lnTo>
                  <a:lnTo>
                    <a:pt x="147827" y="265938"/>
                  </a:lnTo>
                  <a:lnTo>
                    <a:pt x="172211" y="247650"/>
                  </a:lnTo>
                  <a:lnTo>
                    <a:pt x="194309" y="227076"/>
                  </a:lnTo>
                  <a:lnTo>
                    <a:pt x="198577" y="222504"/>
                  </a:lnTo>
                  <a:close/>
                </a:path>
                <a:path w="288290" h="319405">
                  <a:moveTo>
                    <a:pt x="190118" y="222857"/>
                  </a:moveTo>
                  <a:lnTo>
                    <a:pt x="189679" y="223265"/>
                  </a:lnTo>
                  <a:lnTo>
                    <a:pt x="190118" y="222857"/>
                  </a:lnTo>
                  <a:close/>
                </a:path>
                <a:path w="288290" h="319405">
                  <a:moveTo>
                    <a:pt x="190499" y="222504"/>
                  </a:moveTo>
                  <a:lnTo>
                    <a:pt x="190118" y="222857"/>
                  </a:lnTo>
                  <a:lnTo>
                    <a:pt x="189737" y="223265"/>
                  </a:lnTo>
                  <a:lnTo>
                    <a:pt x="190499" y="222504"/>
                  </a:lnTo>
                  <a:close/>
                </a:path>
                <a:path w="288290" h="319405">
                  <a:moveTo>
                    <a:pt x="251459" y="136398"/>
                  </a:moveTo>
                  <a:lnTo>
                    <a:pt x="228599" y="176022"/>
                  </a:lnTo>
                  <a:lnTo>
                    <a:pt x="200405" y="211836"/>
                  </a:lnTo>
                  <a:lnTo>
                    <a:pt x="190118" y="222857"/>
                  </a:lnTo>
                  <a:lnTo>
                    <a:pt x="190499" y="222504"/>
                  </a:lnTo>
                  <a:lnTo>
                    <a:pt x="198577" y="222504"/>
                  </a:lnTo>
                  <a:lnTo>
                    <a:pt x="204977" y="215646"/>
                  </a:lnTo>
                  <a:lnTo>
                    <a:pt x="214883" y="204215"/>
                  </a:lnTo>
                  <a:lnTo>
                    <a:pt x="224789" y="192024"/>
                  </a:lnTo>
                  <a:lnTo>
                    <a:pt x="225551" y="192024"/>
                  </a:lnTo>
                  <a:lnTo>
                    <a:pt x="233933" y="179832"/>
                  </a:lnTo>
                  <a:lnTo>
                    <a:pt x="233933" y="179070"/>
                  </a:lnTo>
                  <a:lnTo>
                    <a:pt x="242315" y="166116"/>
                  </a:lnTo>
                  <a:lnTo>
                    <a:pt x="249935" y="153162"/>
                  </a:lnTo>
                  <a:lnTo>
                    <a:pt x="256793" y="139446"/>
                  </a:lnTo>
                  <a:lnTo>
                    <a:pt x="257876" y="137160"/>
                  </a:lnTo>
                  <a:lnTo>
                    <a:pt x="251459" y="137160"/>
                  </a:lnTo>
                  <a:lnTo>
                    <a:pt x="251459" y="136398"/>
                  </a:lnTo>
                  <a:close/>
                </a:path>
                <a:path w="288290" h="319405">
                  <a:moveTo>
                    <a:pt x="275843" y="63246"/>
                  </a:moveTo>
                  <a:lnTo>
                    <a:pt x="268223" y="93726"/>
                  </a:lnTo>
                  <a:lnTo>
                    <a:pt x="257555" y="122682"/>
                  </a:lnTo>
                  <a:lnTo>
                    <a:pt x="258317" y="122682"/>
                  </a:lnTo>
                  <a:lnTo>
                    <a:pt x="251459" y="137160"/>
                  </a:lnTo>
                  <a:lnTo>
                    <a:pt x="257876" y="137160"/>
                  </a:lnTo>
                  <a:lnTo>
                    <a:pt x="263651" y="124968"/>
                  </a:lnTo>
                  <a:lnTo>
                    <a:pt x="274319" y="96012"/>
                  </a:lnTo>
                  <a:lnTo>
                    <a:pt x="274319" y="95250"/>
                  </a:lnTo>
                  <a:lnTo>
                    <a:pt x="281939" y="64769"/>
                  </a:lnTo>
                  <a:lnTo>
                    <a:pt x="282085" y="64008"/>
                  </a:lnTo>
                  <a:lnTo>
                    <a:pt x="275843" y="64008"/>
                  </a:lnTo>
                  <a:lnTo>
                    <a:pt x="275843" y="63246"/>
                  </a:lnTo>
                  <a:close/>
                </a:path>
                <a:path w="288290" h="319405">
                  <a:moveTo>
                    <a:pt x="288035" y="0"/>
                  </a:moveTo>
                  <a:lnTo>
                    <a:pt x="281939" y="0"/>
                  </a:lnTo>
                  <a:lnTo>
                    <a:pt x="281870" y="16764"/>
                  </a:lnTo>
                  <a:lnTo>
                    <a:pt x="280339" y="33527"/>
                  </a:lnTo>
                  <a:lnTo>
                    <a:pt x="278891" y="48006"/>
                  </a:lnTo>
                  <a:lnTo>
                    <a:pt x="275843" y="64008"/>
                  </a:lnTo>
                  <a:lnTo>
                    <a:pt x="282085" y="64008"/>
                  </a:lnTo>
                  <a:lnTo>
                    <a:pt x="284987" y="48768"/>
                  </a:lnTo>
                  <a:lnTo>
                    <a:pt x="286581" y="32766"/>
                  </a:lnTo>
                  <a:lnTo>
                    <a:pt x="288035" y="16764"/>
                  </a:lnTo>
                  <a:lnTo>
                    <a:pt x="288035" y="0"/>
                  </a:lnTo>
                  <a:close/>
                </a:path>
              </a:pathLst>
            </a:custGeom>
            <a:solidFill>
              <a:srgbClr val="C0C0C0"/>
            </a:solidFill>
          </p:spPr>
          <p:txBody>
            <a:bodyPr wrap="square" lIns="0" tIns="0" rIns="0" bIns="0" rtlCol="0"/>
            <a:lstStyle/>
            <a:p>
              <a:endParaRPr/>
            </a:p>
          </p:txBody>
        </p:sp>
        <p:sp>
          <p:nvSpPr>
            <p:cNvPr id="47" name="object 906"/>
            <p:cNvSpPr/>
            <p:nvPr/>
          </p:nvSpPr>
          <p:spPr>
            <a:xfrm>
              <a:off x="4439620" y="1825316"/>
              <a:ext cx="533400" cy="590550"/>
            </a:xfrm>
            <a:custGeom>
              <a:avLst/>
              <a:gdLst/>
              <a:ahLst/>
              <a:cxnLst/>
              <a:rect l="l" t="t" r="r" b="b"/>
              <a:pathLst>
                <a:path w="533400" h="590550">
                  <a:moveTo>
                    <a:pt x="142494" y="551688"/>
                  </a:moveTo>
                  <a:lnTo>
                    <a:pt x="115062" y="560832"/>
                  </a:lnTo>
                  <a:lnTo>
                    <a:pt x="86868" y="568452"/>
                  </a:lnTo>
                  <a:lnTo>
                    <a:pt x="57912" y="575310"/>
                  </a:lnTo>
                  <a:lnTo>
                    <a:pt x="58673" y="575310"/>
                  </a:lnTo>
                  <a:lnTo>
                    <a:pt x="29718" y="580644"/>
                  </a:lnTo>
                  <a:lnTo>
                    <a:pt x="0" y="584454"/>
                  </a:lnTo>
                  <a:lnTo>
                    <a:pt x="762" y="590550"/>
                  </a:lnTo>
                  <a:lnTo>
                    <a:pt x="30479" y="586740"/>
                  </a:lnTo>
                  <a:lnTo>
                    <a:pt x="59436" y="581406"/>
                  </a:lnTo>
                  <a:lnTo>
                    <a:pt x="88392" y="574548"/>
                  </a:lnTo>
                  <a:lnTo>
                    <a:pt x="116586" y="566928"/>
                  </a:lnTo>
                  <a:lnTo>
                    <a:pt x="117348" y="566928"/>
                  </a:lnTo>
                  <a:lnTo>
                    <a:pt x="144779" y="557784"/>
                  </a:lnTo>
                  <a:lnTo>
                    <a:pt x="158115" y="552450"/>
                  </a:lnTo>
                  <a:lnTo>
                    <a:pt x="142494" y="552450"/>
                  </a:lnTo>
                  <a:lnTo>
                    <a:pt x="142494" y="551688"/>
                  </a:lnTo>
                  <a:close/>
                </a:path>
                <a:path w="533400" h="590550">
                  <a:moveTo>
                    <a:pt x="374904" y="394716"/>
                  </a:moveTo>
                  <a:lnTo>
                    <a:pt x="355092" y="415290"/>
                  </a:lnTo>
                  <a:lnTo>
                    <a:pt x="355854" y="415290"/>
                  </a:lnTo>
                  <a:lnTo>
                    <a:pt x="335280" y="434340"/>
                  </a:lnTo>
                  <a:lnTo>
                    <a:pt x="291846" y="470916"/>
                  </a:lnTo>
                  <a:lnTo>
                    <a:pt x="244602" y="502158"/>
                  </a:lnTo>
                  <a:lnTo>
                    <a:pt x="194310" y="529590"/>
                  </a:lnTo>
                  <a:lnTo>
                    <a:pt x="195072" y="529590"/>
                  </a:lnTo>
                  <a:lnTo>
                    <a:pt x="169164" y="541782"/>
                  </a:lnTo>
                  <a:lnTo>
                    <a:pt x="142494" y="552450"/>
                  </a:lnTo>
                  <a:lnTo>
                    <a:pt x="158115" y="552450"/>
                  </a:lnTo>
                  <a:lnTo>
                    <a:pt x="197358" y="534924"/>
                  </a:lnTo>
                  <a:lnTo>
                    <a:pt x="247650" y="507492"/>
                  </a:lnTo>
                  <a:lnTo>
                    <a:pt x="294894" y="476250"/>
                  </a:lnTo>
                  <a:lnTo>
                    <a:pt x="295656" y="475488"/>
                  </a:lnTo>
                  <a:lnTo>
                    <a:pt x="317754" y="457962"/>
                  </a:lnTo>
                  <a:lnTo>
                    <a:pt x="339090" y="438912"/>
                  </a:lnTo>
                  <a:lnTo>
                    <a:pt x="359664" y="419862"/>
                  </a:lnTo>
                  <a:lnTo>
                    <a:pt x="379476" y="399288"/>
                  </a:lnTo>
                  <a:lnTo>
                    <a:pt x="382741" y="395478"/>
                  </a:lnTo>
                  <a:lnTo>
                    <a:pt x="374904" y="395478"/>
                  </a:lnTo>
                  <a:lnTo>
                    <a:pt x="374904" y="394716"/>
                  </a:lnTo>
                  <a:close/>
                </a:path>
                <a:path w="533400" h="590550">
                  <a:moveTo>
                    <a:pt x="470153" y="254508"/>
                  </a:moveTo>
                  <a:lnTo>
                    <a:pt x="442722" y="304800"/>
                  </a:lnTo>
                  <a:lnTo>
                    <a:pt x="410718" y="351282"/>
                  </a:lnTo>
                  <a:lnTo>
                    <a:pt x="374904" y="395478"/>
                  </a:lnTo>
                  <a:lnTo>
                    <a:pt x="382741" y="395478"/>
                  </a:lnTo>
                  <a:lnTo>
                    <a:pt x="397764" y="377952"/>
                  </a:lnTo>
                  <a:lnTo>
                    <a:pt x="415290" y="355092"/>
                  </a:lnTo>
                  <a:lnTo>
                    <a:pt x="432053" y="332232"/>
                  </a:lnTo>
                  <a:lnTo>
                    <a:pt x="432816" y="331470"/>
                  </a:lnTo>
                  <a:lnTo>
                    <a:pt x="448056" y="307848"/>
                  </a:lnTo>
                  <a:lnTo>
                    <a:pt x="462534" y="282702"/>
                  </a:lnTo>
                  <a:lnTo>
                    <a:pt x="475488" y="257556"/>
                  </a:lnTo>
                  <a:lnTo>
                    <a:pt x="476467" y="255270"/>
                  </a:lnTo>
                  <a:lnTo>
                    <a:pt x="470153" y="255270"/>
                  </a:lnTo>
                  <a:lnTo>
                    <a:pt x="470153" y="254508"/>
                  </a:lnTo>
                  <a:close/>
                </a:path>
                <a:path w="533400" h="590550">
                  <a:moveTo>
                    <a:pt x="515112" y="118110"/>
                  </a:moveTo>
                  <a:lnTo>
                    <a:pt x="509016" y="146304"/>
                  </a:lnTo>
                  <a:lnTo>
                    <a:pt x="500634" y="174498"/>
                  </a:lnTo>
                  <a:lnTo>
                    <a:pt x="491490" y="201930"/>
                  </a:lnTo>
                  <a:lnTo>
                    <a:pt x="492252" y="201930"/>
                  </a:lnTo>
                  <a:lnTo>
                    <a:pt x="481584" y="228600"/>
                  </a:lnTo>
                  <a:lnTo>
                    <a:pt x="470153" y="255270"/>
                  </a:lnTo>
                  <a:lnTo>
                    <a:pt x="476467" y="255270"/>
                  </a:lnTo>
                  <a:lnTo>
                    <a:pt x="486918" y="230886"/>
                  </a:lnTo>
                  <a:lnTo>
                    <a:pt x="497586" y="204215"/>
                  </a:lnTo>
                  <a:lnTo>
                    <a:pt x="506730" y="176784"/>
                  </a:lnTo>
                  <a:lnTo>
                    <a:pt x="506730" y="176022"/>
                  </a:lnTo>
                  <a:lnTo>
                    <a:pt x="515112" y="147828"/>
                  </a:lnTo>
                  <a:lnTo>
                    <a:pt x="521208" y="119634"/>
                  </a:lnTo>
                  <a:lnTo>
                    <a:pt x="521348" y="118872"/>
                  </a:lnTo>
                  <a:lnTo>
                    <a:pt x="515112" y="118872"/>
                  </a:lnTo>
                  <a:lnTo>
                    <a:pt x="515112" y="118110"/>
                  </a:lnTo>
                  <a:close/>
                </a:path>
                <a:path w="533400" h="590550">
                  <a:moveTo>
                    <a:pt x="533400" y="0"/>
                  </a:moveTo>
                  <a:lnTo>
                    <a:pt x="527304" y="0"/>
                  </a:lnTo>
                  <a:lnTo>
                    <a:pt x="526542" y="30480"/>
                  </a:lnTo>
                  <a:lnTo>
                    <a:pt x="524256" y="60198"/>
                  </a:lnTo>
                  <a:lnTo>
                    <a:pt x="520445" y="89916"/>
                  </a:lnTo>
                  <a:lnTo>
                    <a:pt x="515112" y="118872"/>
                  </a:lnTo>
                  <a:lnTo>
                    <a:pt x="521348" y="118872"/>
                  </a:lnTo>
                  <a:lnTo>
                    <a:pt x="526542" y="90678"/>
                  </a:lnTo>
                  <a:lnTo>
                    <a:pt x="530352" y="60960"/>
                  </a:lnTo>
                  <a:lnTo>
                    <a:pt x="532638" y="31242"/>
                  </a:lnTo>
                  <a:lnTo>
                    <a:pt x="532638" y="30480"/>
                  </a:lnTo>
                  <a:lnTo>
                    <a:pt x="533400" y="0"/>
                  </a:lnTo>
                  <a:close/>
                </a:path>
              </a:pathLst>
            </a:custGeom>
            <a:solidFill>
              <a:srgbClr val="C0C0C0"/>
            </a:solidFill>
          </p:spPr>
          <p:txBody>
            <a:bodyPr wrap="square" lIns="0" tIns="0" rIns="0" bIns="0" rtlCol="0"/>
            <a:lstStyle/>
            <a:p>
              <a:endParaRPr/>
            </a:p>
          </p:txBody>
        </p:sp>
      </p:grpSp>
      <p:grpSp>
        <p:nvGrpSpPr>
          <p:cNvPr id="48" name="Group 47"/>
          <p:cNvGrpSpPr/>
          <p:nvPr/>
        </p:nvGrpSpPr>
        <p:grpSpPr>
          <a:xfrm rot="960491">
            <a:off x="-8218" y="1174190"/>
            <a:ext cx="1364684" cy="1190311"/>
            <a:chOff x="3759849" y="1225555"/>
            <a:chExt cx="1213171" cy="1190311"/>
          </a:xfrm>
        </p:grpSpPr>
        <p:sp>
          <p:nvSpPr>
            <p:cNvPr id="49" name="object 898"/>
            <p:cNvSpPr/>
            <p:nvPr/>
          </p:nvSpPr>
          <p:spPr>
            <a:xfrm>
              <a:off x="3759849" y="1225555"/>
              <a:ext cx="538868" cy="541913"/>
            </a:xfrm>
            <a:prstGeom prst="rect">
              <a:avLst/>
            </a:prstGeom>
            <a:blipFill>
              <a:blip r:embed="rId6" cstate="print"/>
              <a:stretch>
                <a:fillRect/>
              </a:stretch>
            </a:blipFill>
          </p:spPr>
          <p:txBody>
            <a:bodyPr wrap="square" lIns="0" tIns="0" rIns="0" bIns="0" rtlCol="0"/>
            <a:lstStyle/>
            <a:p>
              <a:endParaRPr/>
            </a:p>
          </p:txBody>
        </p:sp>
        <p:sp>
          <p:nvSpPr>
            <p:cNvPr id="50" name="object 899"/>
            <p:cNvSpPr/>
            <p:nvPr/>
          </p:nvSpPr>
          <p:spPr>
            <a:xfrm>
              <a:off x="4279601" y="1717112"/>
              <a:ext cx="171450" cy="171450"/>
            </a:xfrm>
            <a:prstGeom prst="rect">
              <a:avLst/>
            </a:prstGeom>
            <a:blipFill>
              <a:blip r:embed="rId7" cstate="print"/>
              <a:stretch>
                <a:fillRect/>
              </a:stretch>
            </a:blipFill>
          </p:spPr>
          <p:txBody>
            <a:bodyPr wrap="square" lIns="0" tIns="0" rIns="0" bIns="0" rtlCol="0"/>
            <a:lstStyle/>
            <a:p>
              <a:endParaRPr/>
            </a:p>
          </p:txBody>
        </p:sp>
        <p:sp>
          <p:nvSpPr>
            <p:cNvPr id="51" name="object 901"/>
            <p:cNvSpPr/>
            <p:nvPr/>
          </p:nvSpPr>
          <p:spPr>
            <a:xfrm>
              <a:off x="4368754" y="1774262"/>
              <a:ext cx="288290" cy="319405"/>
            </a:xfrm>
            <a:custGeom>
              <a:avLst/>
              <a:gdLst/>
              <a:ahLst/>
              <a:cxnLst/>
              <a:rect l="l" t="t" r="r" b="b"/>
              <a:pathLst>
                <a:path w="288290" h="319405">
                  <a:moveTo>
                    <a:pt x="90677" y="289560"/>
                  </a:moveTo>
                  <a:lnTo>
                    <a:pt x="61721" y="300228"/>
                  </a:lnTo>
                  <a:lnTo>
                    <a:pt x="46481" y="304800"/>
                  </a:lnTo>
                  <a:lnTo>
                    <a:pt x="31241" y="307848"/>
                  </a:lnTo>
                  <a:lnTo>
                    <a:pt x="32003" y="307848"/>
                  </a:lnTo>
                  <a:lnTo>
                    <a:pt x="16001" y="310896"/>
                  </a:lnTo>
                  <a:lnTo>
                    <a:pt x="0" y="313182"/>
                  </a:lnTo>
                  <a:lnTo>
                    <a:pt x="0" y="319278"/>
                  </a:lnTo>
                  <a:lnTo>
                    <a:pt x="761" y="319278"/>
                  </a:lnTo>
                  <a:lnTo>
                    <a:pt x="16763" y="316992"/>
                  </a:lnTo>
                  <a:lnTo>
                    <a:pt x="48005" y="310896"/>
                  </a:lnTo>
                  <a:lnTo>
                    <a:pt x="63245" y="306324"/>
                  </a:lnTo>
                  <a:lnTo>
                    <a:pt x="64007" y="306324"/>
                  </a:lnTo>
                  <a:lnTo>
                    <a:pt x="92963" y="295656"/>
                  </a:lnTo>
                  <a:lnTo>
                    <a:pt x="104965" y="290322"/>
                  </a:lnTo>
                  <a:lnTo>
                    <a:pt x="90677" y="290322"/>
                  </a:lnTo>
                  <a:lnTo>
                    <a:pt x="90677" y="289560"/>
                  </a:lnTo>
                  <a:close/>
                </a:path>
                <a:path w="288290" h="319405">
                  <a:moveTo>
                    <a:pt x="198577" y="222504"/>
                  </a:moveTo>
                  <a:lnTo>
                    <a:pt x="190499" y="222504"/>
                  </a:lnTo>
                  <a:lnTo>
                    <a:pt x="189737" y="223265"/>
                  </a:lnTo>
                  <a:lnTo>
                    <a:pt x="168401" y="243078"/>
                  </a:lnTo>
                  <a:lnTo>
                    <a:pt x="144017" y="261365"/>
                  </a:lnTo>
                  <a:lnTo>
                    <a:pt x="131063" y="268986"/>
                  </a:lnTo>
                  <a:lnTo>
                    <a:pt x="103631" y="284226"/>
                  </a:lnTo>
                  <a:lnTo>
                    <a:pt x="104393" y="284226"/>
                  </a:lnTo>
                  <a:lnTo>
                    <a:pt x="90677" y="290322"/>
                  </a:lnTo>
                  <a:lnTo>
                    <a:pt x="104965" y="290322"/>
                  </a:lnTo>
                  <a:lnTo>
                    <a:pt x="106679" y="289560"/>
                  </a:lnTo>
                  <a:lnTo>
                    <a:pt x="134111" y="274320"/>
                  </a:lnTo>
                  <a:lnTo>
                    <a:pt x="147065" y="266700"/>
                  </a:lnTo>
                  <a:lnTo>
                    <a:pt x="147827" y="265938"/>
                  </a:lnTo>
                  <a:lnTo>
                    <a:pt x="172211" y="247650"/>
                  </a:lnTo>
                  <a:lnTo>
                    <a:pt x="194309" y="227076"/>
                  </a:lnTo>
                  <a:lnTo>
                    <a:pt x="198577" y="222504"/>
                  </a:lnTo>
                  <a:close/>
                </a:path>
                <a:path w="288290" h="319405">
                  <a:moveTo>
                    <a:pt x="190118" y="222857"/>
                  </a:moveTo>
                  <a:lnTo>
                    <a:pt x="189679" y="223265"/>
                  </a:lnTo>
                  <a:lnTo>
                    <a:pt x="190118" y="222857"/>
                  </a:lnTo>
                  <a:close/>
                </a:path>
                <a:path w="288290" h="319405">
                  <a:moveTo>
                    <a:pt x="190499" y="222504"/>
                  </a:moveTo>
                  <a:lnTo>
                    <a:pt x="190118" y="222857"/>
                  </a:lnTo>
                  <a:lnTo>
                    <a:pt x="189737" y="223265"/>
                  </a:lnTo>
                  <a:lnTo>
                    <a:pt x="190499" y="222504"/>
                  </a:lnTo>
                  <a:close/>
                </a:path>
                <a:path w="288290" h="319405">
                  <a:moveTo>
                    <a:pt x="251459" y="136398"/>
                  </a:moveTo>
                  <a:lnTo>
                    <a:pt x="228599" y="176022"/>
                  </a:lnTo>
                  <a:lnTo>
                    <a:pt x="200405" y="211836"/>
                  </a:lnTo>
                  <a:lnTo>
                    <a:pt x="190118" y="222857"/>
                  </a:lnTo>
                  <a:lnTo>
                    <a:pt x="190499" y="222504"/>
                  </a:lnTo>
                  <a:lnTo>
                    <a:pt x="198577" y="222504"/>
                  </a:lnTo>
                  <a:lnTo>
                    <a:pt x="204977" y="215646"/>
                  </a:lnTo>
                  <a:lnTo>
                    <a:pt x="214883" y="204215"/>
                  </a:lnTo>
                  <a:lnTo>
                    <a:pt x="224789" y="192024"/>
                  </a:lnTo>
                  <a:lnTo>
                    <a:pt x="225551" y="192024"/>
                  </a:lnTo>
                  <a:lnTo>
                    <a:pt x="233933" y="179832"/>
                  </a:lnTo>
                  <a:lnTo>
                    <a:pt x="233933" y="179070"/>
                  </a:lnTo>
                  <a:lnTo>
                    <a:pt x="242315" y="166116"/>
                  </a:lnTo>
                  <a:lnTo>
                    <a:pt x="249935" y="153162"/>
                  </a:lnTo>
                  <a:lnTo>
                    <a:pt x="256793" y="139446"/>
                  </a:lnTo>
                  <a:lnTo>
                    <a:pt x="257876" y="137160"/>
                  </a:lnTo>
                  <a:lnTo>
                    <a:pt x="251459" y="137160"/>
                  </a:lnTo>
                  <a:lnTo>
                    <a:pt x="251459" y="136398"/>
                  </a:lnTo>
                  <a:close/>
                </a:path>
                <a:path w="288290" h="319405">
                  <a:moveTo>
                    <a:pt x="275843" y="63246"/>
                  </a:moveTo>
                  <a:lnTo>
                    <a:pt x="268223" y="93726"/>
                  </a:lnTo>
                  <a:lnTo>
                    <a:pt x="257555" y="122682"/>
                  </a:lnTo>
                  <a:lnTo>
                    <a:pt x="258317" y="122682"/>
                  </a:lnTo>
                  <a:lnTo>
                    <a:pt x="251459" y="137160"/>
                  </a:lnTo>
                  <a:lnTo>
                    <a:pt x="257876" y="137160"/>
                  </a:lnTo>
                  <a:lnTo>
                    <a:pt x="263651" y="124968"/>
                  </a:lnTo>
                  <a:lnTo>
                    <a:pt x="274319" y="96012"/>
                  </a:lnTo>
                  <a:lnTo>
                    <a:pt x="274319" y="95250"/>
                  </a:lnTo>
                  <a:lnTo>
                    <a:pt x="281939" y="64769"/>
                  </a:lnTo>
                  <a:lnTo>
                    <a:pt x="282085" y="64008"/>
                  </a:lnTo>
                  <a:lnTo>
                    <a:pt x="275843" y="64008"/>
                  </a:lnTo>
                  <a:lnTo>
                    <a:pt x="275843" y="63246"/>
                  </a:lnTo>
                  <a:close/>
                </a:path>
                <a:path w="288290" h="319405">
                  <a:moveTo>
                    <a:pt x="288035" y="0"/>
                  </a:moveTo>
                  <a:lnTo>
                    <a:pt x="281939" y="0"/>
                  </a:lnTo>
                  <a:lnTo>
                    <a:pt x="281870" y="16764"/>
                  </a:lnTo>
                  <a:lnTo>
                    <a:pt x="280339" y="33527"/>
                  </a:lnTo>
                  <a:lnTo>
                    <a:pt x="278891" y="48006"/>
                  </a:lnTo>
                  <a:lnTo>
                    <a:pt x="275843" y="64008"/>
                  </a:lnTo>
                  <a:lnTo>
                    <a:pt x="282085" y="64008"/>
                  </a:lnTo>
                  <a:lnTo>
                    <a:pt x="284987" y="48768"/>
                  </a:lnTo>
                  <a:lnTo>
                    <a:pt x="286581" y="32766"/>
                  </a:lnTo>
                  <a:lnTo>
                    <a:pt x="288035" y="16764"/>
                  </a:lnTo>
                  <a:lnTo>
                    <a:pt x="288035" y="0"/>
                  </a:lnTo>
                  <a:close/>
                </a:path>
              </a:pathLst>
            </a:custGeom>
            <a:solidFill>
              <a:srgbClr val="C0C0C0"/>
            </a:solidFill>
          </p:spPr>
          <p:txBody>
            <a:bodyPr wrap="square" lIns="0" tIns="0" rIns="0" bIns="0" rtlCol="0"/>
            <a:lstStyle/>
            <a:p>
              <a:endParaRPr/>
            </a:p>
          </p:txBody>
        </p:sp>
        <p:sp>
          <p:nvSpPr>
            <p:cNvPr id="52" name="object 906"/>
            <p:cNvSpPr/>
            <p:nvPr/>
          </p:nvSpPr>
          <p:spPr>
            <a:xfrm>
              <a:off x="4439620" y="1825316"/>
              <a:ext cx="533400" cy="590550"/>
            </a:xfrm>
            <a:custGeom>
              <a:avLst/>
              <a:gdLst/>
              <a:ahLst/>
              <a:cxnLst/>
              <a:rect l="l" t="t" r="r" b="b"/>
              <a:pathLst>
                <a:path w="533400" h="590550">
                  <a:moveTo>
                    <a:pt x="142494" y="551688"/>
                  </a:moveTo>
                  <a:lnTo>
                    <a:pt x="115062" y="560832"/>
                  </a:lnTo>
                  <a:lnTo>
                    <a:pt x="86868" y="568452"/>
                  </a:lnTo>
                  <a:lnTo>
                    <a:pt x="57912" y="575310"/>
                  </a:lnTo>
                  <a:lnTo>
                    <a:pt x="58673" y="575310"/>
                  </a:lnTo>
                  <a:lnTo>
                    <a:pt x="29718" y="580644"/>
                  </a:lnTo>
                  <a:lnTo>
                    <a:pt x="0" y="584454"/>
                  </a:lnTo>
                  <a:lnTo>
                    <a:pt x="762" y="590550"/>
                  </a:lnTo>
                  <a:lnTo>
                    <a:pt x="30479" y="586740"/>
                  </a:lnTo>
                  <a:lnTo>
                    <a:pt x="59436" y="581406"/>
                  </a:lnTo>
                  <a:lnTo>
                    <a:pt x="88392" y="574548"/>
                  </a:lnTo>
                  <a:lnTo>
                    <a:pt x="116586" y="566928"/>
                  </a:lnTo>
                  <a:lnTo>
                    <a:pt x="117348" y="566928"/>
                  </a:lnTo>
                  <a:lnTo>
                    <a:pt x="144779" y="557784"/>
                  </a:lnTo>
                  <a:lnTo>
                    <a:pt x="158115" y="552450"/>
                  </a:lnTo>
                  <a:lnTo>
                    <a:pt x="142494" y="552450"/>
                  </a:lnTo>
                  <a:lnTo>
                    <a:pt x="142494" y="551688"/>
                  </a:lnTo>
                  <a:close/>
                </a:path>
                <a:path w="533400" h="590550">
                  <a:moveTo>
                    <a:pt x="374904" y="394716"/>
                  </a:moveTo>
                  <a:lnTo>
                    <a:pt x="355092" y="415290"/>
                  </a:lnTo>
                  <a:lnTo>
                    <a:pt x="355854" y="415290"/>
                  </a:lnTo>
                  <a:lnTo>
                    <a:pt x="335280" y="434340"/>
                  </a:lnTo>
                  <a:lnTo>
                    <a:pt x="291846" y="470916"/>
                  </a:lnTo>
                  <a:lnTo>
                    <a:pt x="244602" y="502158"/>
                  </a:lnTo>
                  <a:lnTo>
                    <a:pt x="194310" y="529590"/>
                  </a:lnTo>
                  <a:lnTo>
                    <a:pt x="195072" y="529590"/>
                  </a:lnTo>
                  <a:lnTo>
                    <a:pt x="169164" y="541782"/>
                  </a:lnTo>
                  <a:lnTo>
                    <a:pt x="142494" y="552450"/>
                  </a:lnTo>
                  <a:lnTo>
                    <a:pt x="158115" y="552450"/>
                  </a:lnTo>
                  <a:lnTo>
                    <a:pt x="197358" y="534924"/>
                  </a:lnTo>
                  <a:lnTo>
                    <a:pt x="247650" y="507492"/>
                  </a:lnTo>
                  <a:lnTo>
                    <a:pt x="294894" y="476250"/>
                  </a:lnTo>
                  <a:lnTo>
                    <a:pt x="295656" y="475488"/>
                  </a:lnTo>
                  <a:lnTo>
                    <a:pt x="317754" y="457962"/>
                  </a:lnTo>
                  <a:lnTo>
                    <a:pt x="339090" y="438912"/>
                  </a:lnTo>
                  <a:lnTo>
                    <a:pt x="359664" y="419862"/>
                  </a:lnTo>
                  <a:lnTo>
                    <a:pt x="379476" y="399288"/>
                  </a:lnTo>
                  <a:lnTo>
                    <a:pt x="382741" y="395478"/>
                  </a:lnTo>
                  <a:lnTo>
                    <a:pt x="374904" y="395478"/>
                  </a:lnTo>
                  <a:lnTo>
                    <a:pt x="374904" y="394716"/>
                  </a:lnTo>
                  <a:close/>
                </a:path>
                <a:path w="533400" h="590550">
                  <a:moveTo>
                    <a:pt x="470153" y="254508"/>
                  </a:moveTo>
                  <a:lnTo>
                    <a:pt x="442722" y="304800"/>
                  </a:lnTo>
                  <a:lnTo>
                    <a:pt x="410718" y="351282"/>
                  </a:lnTo>
                  <a:lnTo>
                    <a:pt x="374904" y="395478"/>
                  </a:lnTo>
                  <a:lnTo>
                    <a:pt x="382741" y="395478"/>
                  </a:lnTo>
                  <a:lnTo>
                    <a:pt x="397764" y="377952"/>
                  </a:lnTo>
                  <a:lnTo>
                    <a:pt x="415290" y="355092"/>
                  </a:lnTo>
                  <a:lnTo>
                    <a:pt x="432053" y="332232"/>
                  </a:lnTo>
                  <a:lnTo>
                    <a:pt x="432816" y="331470"/>
                  </a:lnTo>
                  <a:lnTo>
                    <a:pt x="448056" y="307848"/>
                  </a:lnTo>
                  <a:lnTo>
                    <a:pt x="462534" y="282702"/>
                  </a:lnTo>
                  <a:lnTo>
                    <a:pt x="475488" y="257556"/>
                  </a:lnTo>
                  <a:lnTo>
                    <a:pt x="476467" y="255270"/>
                  </a:lnTo>
                  <a:lnTo>
                    <a:pt x="470153" y="255270"/>
                  </a:lnTo>
                  <a:lnTo>
                    <a:pt x="470153" y="254508"/>
                  </a:lnTo>
                  <a:close/>
                </a:path>
                <a:path w="533400" h="590550">
                  <a:moveTo>
                    <a:pt x="515112" y="118110"/>
                  </a:moveTo>
                  <a:lnTo>
                    <a:pt x="509016" y="146304"/>
                  </a:lnTo>
                  <a:lnTo>
                    <a:pt x="500634" y="174498"/>
                  </a:lnTo>
                  <a:lnTo>
                    <a:pt x="491490" y="201930"/>
                  </a:lnTo>
                  <a:lnTo>
                    <a:pt x="492252" y="201930"/>
                  </a:lnTo>
                  <a:lnTo>
                    <a:pt x="481584" y="228600"/>
                  </a:lnTo>
                  <a:lnTo>
                    <a:pt x="470153" y="255270"/>
                  </a:lnTo>
                  <a:lnTo>
                    <a:pt x="476467" y="255270"/>
                  </a:lnTo>
                  <a:lnTo>
                    <a:pt x="486918" y="230886"/>
                  </a:lnTo>
                  <a:lnTo>
                    <a:pt x="497586" y="204215"/>
                  </a:lnTo>
                  <a:lnTo>
                    <a:pt x="506730" y="176784"/>
                  </a:lnTo>
                  <a:lnTo>
                    <a:pt x="506730" y="176022"/>
                  </a:lnTo>
                  <a:lnTo>
                    <a:pt x="515112" y="147828"/>
                  </a:lnTo>
                  <a:lnTo>
                    <a:pt x="521208" y="119634"/>
                  </a:lnTo>
                  <a:lnTo>
                    <a:pt x="521348" y="118872"/>
                  </a:lnTo>
                  <a:lnTo>
                    <a:pt x="515112" y="118872"/>
                  </a:lnTo>
                  <a:lnTo>
                    <a:pt x="515112" y="118110"/>
                  </a:lnTo>
                  <a:close/>
                </a:path>
                <a:path w="533400" h="590550">
                  <a:moveTo>
                    <a:pt x="533400" y="0"/>
                  </a:moveTo>
                  <a:lnTo>
                    <a:pt x="527304" y="0"/>
                  </a:lnTo>
                  <a:lnTo>
                    <a:pt x="526542" y="30480"/>
                  </a:lnTo>
                  <a:lnTo>
                    <a:pt x="524256" y="60198"/>
                  </a:lnTo>
                  <a:lnTo>
                    <a:pt x="520445" y="89916"/>
                  </a:lnTo>
                  <a:lnTo>
                    <a:pt x="515112" y="118872"/>
                  </a:lnTo>
                  <a:lnTo>
                    <a:pt x="521348" y="118872"/>
                  </a:lnTo>
                  <a:lnTo>
                    <a:pt x="526542" y="90678"/>
                  </a:lnTo>
                  <a:lnTo>
                    <a:pt x="530352" y="60960"/>
                  </a:lnTo>
                  <a:lnTo>
                    <a:pt x="532638" y="31242"/>
                  </a:lnTo>
                  <a:lnTo>
                    <a:pt x="532638" y="30480"/>
                  </a:lnTo>
                  <a:lnTo>
                    <a:pt x="533400" y="0"/>
                  </a:lnTo>
                  <a:close/>
                </a:path>
              </a:pathLst>
            </a:custGeom>
            <a:solidFill>
              <a:srgbClr val="C0C0C0"/>
            </a:solidFill>
          </p:spPr>
          <p:txBody>
            <a:bodyPr wrap="square" lIns="0" tIns="0" rIns="0" bIns="0" rtlCol="0"/>
            <a:lstStyle/>
            <a:p>
              <a:endParaRPr/>
            </a:p>
          </p:txBody>
        </p:sp>
      </p:grpSp>
      <p:sp>
        <p:nvSpPr>
          <p:cNvPr id="53" name="Rectangle 4"/>
          <p:cNvSpPr>
            <a:spLocks noChangeArrowheads="1"/>
          </p:cNvSpPr>
          <p:nvPr/>
        </p:nvSpPr>
        <p:spPr bwMode="auto">
          <a:xfrm>
            <a:off x="3003278" y="3058624"/>
            <a:ext cx="2330154"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1400" dirty="0">
                <a:solidFill>
                  <a:schemeClr val="accent6">
                    <a:lumMod val="75000"/>
                  </a:schemeClr>
                </a:solidFill>
              </a:rPr>
              <a:t>Operation</a:t>
            </a:r>
            <a:endParaRPr lang="en-US" sz="1600" dirty="0">
              <a:solidFill>
                <a:schemeClr val="accent6">
                  <a:lumMod val="75000"/>
                </a:schemeClr>
              </a:solidFill>
            </a:endParaRPr>
          </a:p>
        </p:txBody>
      </p:sp>
      <p:sp>
        <p:nvSpPr>
          <p:cNvPr id="57" name="Rectangle 4"/>
          <p:cNvSpPr>
            <a:spLocks noChangeArrowheads="1"/>
          </p:cNvSpPr>
          <p:nvPr/>
        </p:nvSpPr>
        <p:spPr bwMode="auto">
          <a:xfrm>
            <a:off x="4110832" y="3826026"/>
            <a:ext cx="2330154"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1400" dirty="0">
                <a:solidFill>
                  <a:schemeClr val="accent6">
                    <a:lumMod val="75000"/>
                  </a:schemeClr>
                </a:solidFill>
              </a:rPr>
              <a:t>DUT</a:t>
            </a:r>
            <a:endParaRPr lang="en-US" sz="1600" dirty="0">
              <a:solidFill>
                <a:schemeClr val="accent6">
                  <a:lumMod val="75000"/>
                </a:schemeClr>
              </a:solidFill>
            </a:endParaRPr>
          </a:p>
        </p:txBody>
      </p:sp>
    </p:spTree>
    <p:extLst>
      <p:ext uri="{BB962C8B-B14F-4D97-AF65-F5344CB8AC3E}">
        <p14:creationId xmlns:p14="http://schemas.microsoft.com/office/powerpoint/2010/main" val="3155599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902" y="1289598"/>
            <a:ext cx="5133296" cy="1351362"/>
          </a:xfrm>
          <a:prstGeom prst="rect">
            <a:avLst/>
          </a:prstGeom>
        </p:spPr>
      </p:pic>
      <p:pic>
        <p:nvPicPr>
          <p:cNvPr id="6146" name="Picture 2" descr="ANT-GPSC-SMA - Antena en Miniatura, 1.57542GHz, 1.5 VSWR, Ganancia 4dB, Polarización Circular (Derecha), Magnét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368" y="1559136"/>
            <a:ext cx="2131499" cy="140454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575265" y="3575620"/>
            <a:ext cx="8511977" cy="2621073"/>
          </a:xfrm>
        </p:spPr>
        <p:txBody>
          <a:bodyPr/>
          <a:lstStyle/>
          <a:p>
            <a:pPr marL="104775" indent="0" eaLnBrk="1">
              <a:buClr>
                <a:srgbClr val="0000FF"/>
              </a:buClr>
              <a:buSzPct val="90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en-US" altLang="en-US" dirty="0"/>
              <a:t>Zeus / xGenius are equipped with C47.94 optical interfaces and a built-in GNSS receiver. Proceed to connect all the elements:</a:t>
            </a:r>
          </a:p>
          <a:p>
            <a:pPr marL="447675" eaLnBrk="1">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en-US" altLang="en-US" dirty="0"/>
              <a:t>Attach the GNSS antenna to the unit. </a:t>
            </a:r>
          </a:p>
          <a:p>
            <a:pPr marL="447675" eaLnBrk="1">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en-US" altLang="en-US" dirty="0"/>
              <a:t>Make sure that the antenna sees as much of the sky as possible. </a:t>
            </a:r>
          </a:p>
          <a:p>
            <a:pPr marL="104775" indent="0" eaLnBrk="1">
              <a:buClr>
                <a:srgbClr val="0000FF"/>
              </a:buClr>
              <a:buSzPct val="90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endParaRPr lang="en-US" altLang="en-US" dirty="0"/>
          </a:p>
          <a:p>
            <a:pPr marL="104775" indent="0" eaLnBrk="1">
              <a:buClr>
                <a:srgbClr val="0000FF"/>
              </a:buClr>
              <a:buSzPct val="90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en-US" altLang="en-US" sz="1600" dirty="0">
                <a:solidFill>
                  <a:schemeClr val="bg1">
                    <a:lumMod val="50000"/>
                  </a:schemeClr>
                </a:solidFill>
              </a:rPr>
              <a:t>The unit may fail to achieve synchronization if there are not enough satellites in sight. Some tests may loss accuracy if the number of satellites in sight is reduced.</a:t>
            </a:r>
          </a:p>
        </p:txBody>
      </p:sp>
      <p:sp>
        <p:nvSpPr>
          <p:cNvPr id="4" name="Title 2"/>
          <p:cNvSpPr>
            <a:spLocks noGrp="1"/>
          </p:cNvSpPr>
          <p:nvPr>
            <p:ph type="title" idx="4294967295"/>
          </p:nvPr>
        </p:nvSpPr>
        <p:spPr>
          <a:xfrm>
            <a:off x="0" y="0"/>
            <a:ext cx="9134475" cy="827088"/>
          </a:xfrm>
        </p:spPr>
        <p:txBody>
          <a:bodyPr/>
          <a:lstStyle/>
          <a:p>
            <a:r>
              <a:rPr lang="en-US" altLang="en-US" dirty="0"/>
              <a:t>Connecting the </a:t>
            </a:r>
            <a:r>
              <a:rPr lang="en-US" altLang="en-US" b="1" dirty="0"/>
              <a:t>GPS </a:t>
            </a:r>
            <a:r>
              <a:rPr lang="en-US" altLang="en-US" dirty="0"/>
              <a:t>antenna</a:t>
            </a:r>
            <a:endParaRPr lang="en-US" dirty="0"/>
          </a:p>
        </p:txBody>
      </p:sp>
      <p:sp>
        <p:nvSpPr>
          <p:cNvPr id="11" name="Rounded Rectangle 10"/>
          <p:cNvSpPr/>
          <p:nvPr/>
        </p:nvSpPr>
        <p:spPr bwMode="auto">
          <a:xfrm>
            <a:off x="3777201" y="1951861"/>
            <a:ext cx="370515" cy="262072"/>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sp>
        <p:nvSpPr>
          <p:cNvPr id="12" name="Freeform 11"/>
          <p:cNvSpPr/>
          <p:nvPr/>
        </p:nvSpPr>
        <p:spPr bwMode="auto">
          <a:xfrm>
            <a:off x="3877603" y="2192658"/>
            <a:ext cx="3674664" cy="920452"/>
          </a:xfrm>
          <a:custGeom>
            <a:avLst/>
            <a:gdLst>
              <a:gd name="connsiteX0" fmla="*/ 21552 w 1504901"/>
              <a:gd name="connsiteY0" fmla="*/ 0 h 570030"/>
              <a:gd name="connsiteX1" fmla="*/ 173952 w 1504901"/>
              <a:gd name="connsiteY1" fmla="*/ 502920 h 570030"/>
              <a:gd name="connsiteX2" fmla="*/ 1301712 w 1504901"/>
              <a:gd name="connsiteY2" fmla="*/ 513080 h 570030"/>
              <a:gd name="connsiteX3" fmla="*/ 1499832 w 1504901"/>
              <a:gd name="connsiteY3" fmla="*/ 25400 h 570030"/>
            </a:gdLst>
            <a:ahLst/>
            <a:cxnLst>
              <a:cxn ang="0">
                <a:pos x="connsiteX0" y="connsiteY0"/>
              </a:cxn>
              <a:cxn ang="0">
                <a:pos x="connsiteX1" y="connsiteY1"/>
              </a:cxn>
              <a:cxn ang="0">
                <a:pos x="connsiteX2" y="connsiteY2"/>
              </a:cxn>
              <a:cxn ang="0">
                <a:pos x="connsiteX3" y="connsiteY3"/>
              </a:cxn>
            </a:cxnLst>
            <a:rect l="l" t="t" r="r" b="b"/>
            <a:pathLst>
              <a:path w="1504901" h="570030">
                <a:moveTo>
                  <a:pt x="21552" y="0"/>
                </a:moveTo>
                <a:cubicBezTo>
                  <a:pt x="-8928" y="208703"/>
                  <a:pt x="-39408" y="417407"/>
                  <a:pt x="173952" y="502920"/>
                </a:cubicBezTo>
                <a:cubicBezTo>
                  <a:pt x="387312" y="588433"/>
                  <a:pt x="1080732" y="592667"/>
                  <a:pt x="1301712" y="513080"/>
                </a:cubicBezTo>
                <a:cubicBezTo>
                  <a:pt x="1522692" y="433493"/>
                  <a:pt x="1511262" y="229446"/>
                  <a:pt x="1499832" y="25400"/>
                </a:cubicBezTo>
              </a:path>
            </a:pathLst>
          </a:custGeom>
          <a:ln>
            <a:headEnd type="arrow" w="med" len="med"/>
            <a:tailEnd type="arrow" w="med" len="me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grpSp>
        <p:nvGrpSpPr>
          <p:cNvPr id="31" name="Group 30"/>
          <p:cNvGrpSpPr/>
          <p:nvPr/>
        </p:nvGrpSpPr>
        <p:grpSpPr>
          <a:xfrm>
            <a:off x="3393080" y="2109922"/>
            <a:ext cx="591940" cy="481707"/>
            <a:chOff x="1707517" y="1467106"/>
            <a:chExt cx="591940" cy="481707"/>
          </a:xfrm>
        </p:grpSpPr>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33" name="TextBox 32"/>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grpSp>
        <p:nvGrpSpPr>
          <p:cNvPr id="20" name="Group 19"/>
          <p:cNvGrpSpPr/>
          <p:nvPr/>
        </p:nvGrpSpPr>
        <p:grpSpPr>
          <a:xfrm>
            <a:off x="7570437" y="1993984"/>
            <a:ext cx="591940" cy="481707"/>
            <a:chOff x="1707517" y="1467106"/>
            <a:chExt cx="591940" cy="481707"/>
          </a:xfrm>
        </p:grpSpPr>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2" name="TextBox 21"/>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spTree>
    <p:extLst>
      <p:ext uri="{BB962C8B-B14F-4D97-AF65-F5344CB8AC3E}">
        <p14:creationId xmlns:p14="http://schemas.microsoft.com/office/powerpoint/2010/main" val="1653611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220304" y="1928168"/>
            <a:ext cx="3780000" cy="2319546"/>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3"/>
          <a:stretch>
            <a:fillRect/>
          </a:stretch>
        </p:blipFill>
        <p:spPr>
          <a:xfrm>
            <a:off x="2827091" y="1607699"/>
            <a:ext cx="3780000" cy="2252604"/>
          </a:xfrm>
          <a:prstGeom prst="rect">
            <a:avLst/>
          </a:prstGeom>
          <a:ln>
            <a:noFill/>
          </a:ln>
          <a:effectLst>
            <a:outerShdw blurRad="190500" algn="tl" rotWithShape="0">
              <a:srgbClr val="000000">
                <a:alpha val="70000"/>
              </a:srgbClr>
            </a:outerShdw>
          </a:effectLst>
        </p:spPr>
      </p:pic>
      <p:sp>
        <p:nvSpPr>
          <p:cNvPr id="2" name="Content Placeholder 1"/>
          <p:cNvSpPr>
            <a:spLocks noGrp="1"/>
          </p:cNvSpPr>
          <p:nvPr>
            <p:ph idx="1"/>
          </p:nvPr>
        </p:nvSpPr>
        <p:spPr>
          <a:xfrm>
            <a:off x="461962" y="4420903"/>
            <a:ext cx="8220075" cy="2251064"/>
          </a:xfrm>
        </p:spPr>
        <p:txBody>
          <a:bodyPr/>
          <a:lstStyle/>
          <a:p>
            <a:pPr marL="447675" eaLnBrk="1">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en-US" altLang="en-US" u="sng" dirty="0"/>
              <a:t>Home</a:t>
            </a:r>
            <a:r>
              <a:rPr lang="en-US" altLang="en-US" dirty="0"/>
              <a:t> &gt; </a:t>
            </a:r>
            <a:r>
              <a:rPr lang="en-US" altLang="en-US" u="sng" dirty="0" err="1"/>
              <a:t>Config</a:t>
            </a:r>
            <a:r>
              <a:rPr lang="en-US" altLang="en-US" dirty="0"/>
              <a:t> &gt; </a:t>
            </a:r>
            <a:r>
              <a:rPr lang="en-US" altLang="en-US" u="sng" dirty="0"/>
              <a:t>Reference clock</a:t>
            </a:r>
            <a:r>
              <a:rPr lang="en-US" altLang="en-US" dirty="0"/>
              <a:t> &gt; </a:t>
            </a:r>
            <a:r>
              <a:rPr lang="en-US" altLang="en-US" u="sng" dirty="0"/>
              <a:t>Input clock</a:t>
            </a:r>
            <a:r>
              <a:rPr lang="en-US" altLang="en-US" dirty="0"/>
              <a:t> := </a:t>
            </a:r>
            <a:r>
              <a:rPr lang="en-US" altLang="en-US" i="1" dirty="0"/>
              <a:t>GNSS </a:t>
            </a:r>
            <a:r>
              <a:rPr lang="en-US" altLang="en-US" dirty="0"/>
              <a:t>(*)</a:t>
            </a:r>
          </a:p>
          <a:p>
            <a:pPr marL="447675" eaLnBrk="1">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en-US" altLang="en-US" dirty="0"/>
              <a:t>Press LEDS to check the status</a:t>
            </a:r>
          </a:p>
          <a:p>
            <a:pPr marL="447675" eaLnBrk="1">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en-US" altLang="en-US" dirty="0"/>
              <a:t>Wait for the REF and LOCK LEDs to become green</a:t>
            </a:r>
          </a:p>
          <a:p>
            <a:pPr marL="104775" indent="0" eaLnBrk="1">
              <a:buClr>
                <a:srgbClr val="0000FF"/>
              </a:buClr>
              <a:buSzPct val="90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br>
              <a:rPr lang="en-US" altLang="en-US" sz="1400" i="1" dirty="0">
                <a:solidFill>
                  <a:schemeClr val="bg2"/>
                </a:solidFill>
              </a:rPr>
            </a:br>
            <a:r>
              <a:rPr lang="en-US" altLang="en-US" sz="1400" i="1" dirty="0">
                <a:solidFill>
                  <a:schemeClr val="bg2"/>
                </a:solidFill>
              </a:rPr>
              <a:t>(*) Go to Home panel, go to </a:t>
            </a:r>
            <a:r>
              <a:rPr lang="en-US" altLang="en-US" sz="1400" i="1" dirty="0" err="1">
                <a:solidFill>
                  <a:schemeClr val="bg2"/>
                </a:solidFill>
              </a:rPr>
              <a:t>Config</a:t>
            </a:r>
            <a:r>
              <a:rPr lang="en-US" altLang="en-US" sz="1400" i="1" dirty="0">
                <a:solidFill>
                  <a:schemeClr val="bg2"/>
                </a:solidFill>
              </a:rPr>
              <a:t>, the port setup will be displayed then Go to Reference clock and configure Input clock to GNSS.</a:t>
            </a:r>
          </a:p>
        </p:txBody>
      </p:sp>
      <p:sp>
        <p:nvSpPr>
          <p:cNvPr id="4" name="Title 2"/>
          <p:cNvSpPr>
            <a:spLocks noGrp="1"/>
          </p:cNvSpPr>
          <p:nvPr>
            <p:ph type="title" idx="4294967295"/>
          </p:nvPr>
        </p:nvSpPr>
        <p:spPr>
          <a:xfrm>
            <a:off x="0" y="0"/>
            <a:ext cx="9134475" cy="827088"/>
          </a:xfrm>
        </p:spPr>
        <p:txBody>
          <a:bodyPr/>
          <a:lstStyle/>
          <a:p>
            <a:r>
              <a:rPr lang="en-US" altLang="en-US" dirty="0"/>
              <a:t>Steps to connect the </a:t>
            </a:r>
            <a:r>
              <a:rPr lang="en-US" altLang="en-US" b="1" dirty="0"/>
              <a:t>built-in GNSS</a:t>
            </a:r>
            <a:endParaRPr lang="en-US" b="1" dirty="0"/>
          </a:p>
        </p:txBody>
      </p:sp>
      <p:grpSp>
        <p:nvGrpSpPr>
          <p:cNvPr id="18" name="Group 17"/>
          <p:cNvGrpSpPr/>
          <p:nvPr/>
        </p:nvGrpSpPr>
        <p:grpSpPr>
          <a:xfrm>
            <a:off x="2075817" y="1923619"/>
            <a:ext cx="591940" cy="481707"/>
            <a:chOff x="1707517" y="1467106"/>
            <a:chExt cx="591940" cy="481707"/>
          </a:xfrm>
        </p:grpSpPr>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6" name="TextBox 15"/>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pic>
        <p:nvPicPr>
          <p:cNvPr id="8" name="Picture 7"/>
          <p:cNvPicPr>
            <a:picLocks noChangeAspect="1"/>
          </p:cNvPicPr>
          <p:nvPr/>
        </p:nvPicPr>
        <p:blipFill>
          <a:blip r:embed="rId5"/>
          <a:stretch>
            <a:fillRect/>
          </a:stretch>
        </p:blipFill>
        <p:spPr>
          <a:xfrm>
            <a:off x="187541" y="1358489"/>
            <a:ext cx="3780000" cy="2281803"/>
          </a:xfrm>
          <a:prstGeom prst="rect">
            <a:avLst/>
          </a:prstGeom>
          <a:ln>
            <a:noFill/>
          </a:ln>
          <a:effectLst>
            <a:outerShdw blurRad="190500" algn="tl" rotWithShape="0">
              <a:srgbClr val="000000">
                <a:alpha val="70000"/>
              </a:srgbClr>
            </a:outerShdw>
          </a:effectLst>
        </p:spPr>
      </p:pic>
      <p:grpSp>
        <p:nvGrpSpPr>
          <p:cNvPr id="17" name="Group 16"/>
          <p:cNvGrpSpPr/>
          <p:nvPr/>
        </p:nvGrpSpPr>
        <p:grpSpPr>
          <a:xfrm>
            <a:off x="105473" y="1367574"/>
            <a:ext cx="591940" cy="481707"/>
            <a:chOff x="1707517" y="1467106"/>
            <a:chExt cx="591940" cy="481707"/>
          </a:xfrm>
        </p:grpSpPr>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3" name="TextBox 22"/>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sp>
        <p:nvSpPr>
          <p:cNvPr id="25" name="Rounded Rectangle 24"/>
          <p:cNvSpPr/>
          <p:nvPr/>
        </p:nvSpPr>
        <p:spPr bwMode="auto">
          <a:xfrm>
            <a:off x="697778" y="1470011"/>
            <a:ext cx="273380" cy="287713"/>
          </a:xfrm>
          <a:prstGeom prst="roundRect">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grpSp>
        <p:nvGrpSpPr>
          <p:cNvPr id="26" name="Group 25"/>
          <p:cNvGrpSpPr/>
          <p:nvPr/>
        </p:nvGrpSpPr>
        <p:grpSpPr>
          <a:xfrm>
            <a:off x="6894968" y="3210038"/>
            <a:ext cx="591940" cy="481707"/>
            <a:chOff x="1707517" y="1467106"/>
            <a:chExt cx="591940" cy="481707"/>
          </a:xfrm>
        </p:grpSpPr>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8" name="TextBox 27"/>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grpSp>
        <p:nvGrpSpPr>
          <p:cNvPr id="12" name="Group 11"/>
          <p:cNvGrpSpPr/>
          <p:nvPr/>
        </p:nvGrpSpPr>
        <p:grpSpPr>
          <a:xfrm>
            <a:off x="508651" y="811372"/>
            <a:ext cx="661687" cy="583930"/>
            <a:chOff x="868104" y="811372"/>
            <a:chExt cx="661687" cy="583930"/>
          </a:xfrm>
        </p:grpSpPr>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8104" y="952656"/>
              <a:ext cx="661687" cy="442646"/>
            </a:xfrm>
            <a:prstGeom prst="rect">
              <a:avLst/>
            </a:prstGeom>
          </p:spPr>
        </p:pic>
        <p:sp>
          <p:nvSpPr>
            <p:cNvPr id="32" name="TextBox 31"/>
            <p:cNvSpPr txBox="1"/>
            <p:nvPr/>
          </p:nvSpPr>
          <p:spPr>
            <a:xfrm>
              <a:off x="1086717" y="811372"/>
              <a:ext cx="269626" cy="276999"/>
            </a:xfrm>
            <a:prstGeom prst="rect">
              <a:avLst/>
            </a:prstGeom>
            <a:noFill/>
          </p:spPr>
          <p:txBody>
            <a:bodyPr wrap="none" rtlCol="0">
              <a:spAutoFit/>
            </a:bodyPr>
            <a:lstStyle/>
            <a:p>
              <a:r>
                <a:rPr lang="en-US" dirty="0">
                  <a:solidFill>
                    <a:srgbClr val="3E1FF5"/>
                  </a:solidFill>
                </a:rPr>
                <a:t>3</a:t>
              </a:r>
            </a:p>
          </p:txBody>
        </p:sp>
      </p:grpSp>
    </p:spTree>
    <p:extLst>
      <p:ext uri="{BB962C8B-B14F-4D97-AF65-F5344CB8AC3E}">
        <p14:creationId xmlns:p14="http://schemas.microsoft.com/office/powerpoint/2010/main" val="3735000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498026" y="1381526"/>
            <a:ext cx="4320000" cy="2594775"/>
          </a:xfrm>
          <a:prstGeom prst="rect">
            <a:avLst/>
          </a:prstGeom>
          <a:ln>
            <a:noFill/>
          </a:ln>
          <a:effectLst>
            <a:outerShdw blurRad="190500" algn="tl" rotWithShape="0">
              <a:srgbClr val="000000">
                <a:alpha val="70000"/>
              </a:srgbClr>
            </a:outerShdw>
          </a:effectLst>
        </p:spPr>
      </p:pic>
      <p:sp>
        <p:nvSpPr>
          <p:cNvPr id="2" name="Content Placeholder 1"/>
          <p:cNvSpPr>
            <a:spLocks noGrp="1"/>
          </p:cNvSpPr>
          <p:nvPr>
            <p:ph idx="1"/>
          </p:nvPr>
        </p:nvSpPr>
        <p:spPr>
          <a:xfrm>
            <a:off x="151350" y="4081194"/>
            <a:ext cx="8525926" cy="2079969"/>
          </a:xfrm>
        </p:spPr>
        <p:txBody>
          <a:bodyPr/>
          <a:lstStyle/>
          <a:p>
            <a:pPr marL="447675" lvl="1" indent="-342900" eaLnBrk="1">
              <a:lnSpc>
                <a:spcPct val="93000"/>
              </a:lnSpc>
              <a:buClr>
                <a:srgbClr val="0000FF"/>
              </a:buClr>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altLang="en-US" dirty="0"/>
              <a:t>The unit will be ready for testing LOCK LED is green</a:t>
            </a:r>
          </a:p>
          <a:p>
            <a:pPr marL="447675" lvl="1" indent="-342900" eaLnBrk="1">
              <a:lnSpc>
                <a:spcPct val="93000"/>
              </a:lnSpc>
              <a:buClr>
                <a:srgbClr val="0000FF"/>
              </a:buClr>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altLang="en-US" dirty="0"/>
              <a:t>Mind that time is different depending which oscillator xGenius is equipped </a:t>
            </a:r>
          </a:p>
          <a:p>
            <a:pPr marL="104775" indent="0" eaLnBrk="1">
              <a:lnSpc>
                <a:spcPct val="93000"/>
              </a:lnSpc>
              <a:spcAft>
                <a:spcPts val="1425"/>
              </a:spcAft>
              <a:buClr>
                <a:srgbClr val="0000FF"/>
              </a:buClr>
              <a:buSzPct val="90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endParaRPr lang="en-US" altLang="en-US" dirty="0">
              <a:solidFill>
                <a:schemeClr val="tx1"/>
              </a:solidFill>
            </a:endParaRPr>
          </a:p>
          <a:p>
            <a:pPr marL="104775" indent="0" eaLnBrk="1">
              <a:lnSpc>
                <a:spcPct val="93000"/>
              </a:lnSpc>
              <a:spcAft>
                <a:spcPts val="1425"/>
              </a:spcAft>
              <a:buClr>
                <a:srgbClr val="0000FF"/>
              </a:buClr>
              <a:buSzPct val="90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endParaRPr lang="en-US" altLang="en-US" dirty="0">
              <a:solidFill>
                <a:schemeClr val="tx1"/>
              </a:solidFill>
            </a:endParaRPr>
          </a:p>
          <a:p>
            <a:pPr marL="104775" indent="0" fontAlgn="auto">
              <a:spcAft>
                <a:spcPts val="0"/>
              </a:spcAft>
              <a:buClr>
                <a:srgbClr val="0000FF"/>
              </a:buClr>
              <a:buSzPct val="90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altLang="en-US" sz="1400" i="1" dirty="0">
                <a:solidFill>
                  <a:schemeClr val="tx1">
                    <a:lumMod val="50000"/>
                    <a:lumOff val="50000"/>
                  </a:schemeClr>
                </a:solidFill>
              </a:rPr>
              <a:t>Current locking status (Locking, Fine locking, Locked, Holdover, etc.) can be checked in the Reference clock menu.</a:t>
            </a:r>
          </a:p>
          <a:p>
            <a:endParaRPr lang="es-ES" sz="1050" i="1" dirty="0">
              <a:solidFill>
                <a:schemeClr val="tx1">
                  <a:lumMod val="50000"/>
                  <a:lumOff val="50000"/>
                </a:schemeClr>
              </a:solidFill>
            </a:endParaRPr>
          </a:p>
          <a:p>
            <a:endParaRPr lang="es-ES" dirty="0"/>
          </a:p>
        </p:txBody>
      </p:sp>
      <p:sp>
        <p:nvSpPr>
          <p:cNvPr id="4" name="Rectangle 1"/>
          <p:cNvSpPr>
            <a:spLocks noGrp="1" noChangeArrowheads="1"/>
          </p:cNvSpPr>
          <p:nvPr>
            <p:ph type="title" idx="4294967295"/>
          </p:nvPr>
        </p:nvSpPr>
        <p:spPr bwMode="auto">
          <a:xfrm>
            <a:off x="0" y="116632"/>
            <a:ext cx="9144000" cy="5733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31680" rIns="91440" bIns="45720" numCol="1" anchor="t" anchorCtr="0" compatLnSpc="1">
            <a:prstTxWarp prst="textNoShape">
              <a:avLst/>
            </a:prstTxWarp>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144000" algn="l"/>
              </a:tabLst>
            </a:pPr>
            <a:r>
              <a:rPr lang="en-US" altLang="en-US" sz="2800" b="1" dirty="0"/>
              <a:t>OCXO</a:t>
            </a:r>
            <a:r>
              <a:rPr lang="en-US" altLang="en-US" sz="2800" dirty="0"/>
              <a:t> or </a:t>
            </a:r>
            <a:r>
              <a:rPr lang="en-US" altLang="en-US" sz="2800" b="1" dirty="0"/>
              <a:t>Rubidium</a:t>
            </a:r>
          </a:p>
        </p:txBody>
      </p:sp>
      <p:pic>
        <p:nvPicPr>
          <p:cNvPr id="9" name="Picture 4" descr="Resultado de imagen de ocx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5478" y="1439103"/>
            <a:ext cx="2209800" cy="14821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albedotelecom.com/images/PTP/Rubidiu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45087"/>
            <a:ext cx="1724762" cy="1483296"/>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bwMode="auto">
          <a:xfrm>
            <a:off x="3102654" y="1533484"/>
            <a:ext cx="248643" cy="287713"/>
          </a:xfrm>
          <a:prstGeom prst="roundRect">
            <a:avLst/>
          </a:prstGeom>
          <a:noFill/>
          <a:ln w="127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graphicFrame>
        <p:nvGraphicFramePr>
          <p:cNvPr id="11" name="Table 10"/>
          <p:cNvGraphicFramePr>
            <a:graphicFrameLocks noGrp="1"/>
          </p:cNvGraphicFramePr>
          <p:nvPr/>
        </p:nvGraphicFramePr>
        <p:xfrm>
          <a:off x="1910099" y="4898168"/>
          <a:ext cx="5181600" cy="713966"/>
        </p:xfrm>
        <a:graphic>
          <a:graphicData uri="http://schemas.openxmlformats.org/drawingml/2006/table">
            <a:tbl>
              <a:tblPr>
                <a:tableStyleId>{5C22544A-7EE6-4342-B048-85BDC9FD1C3A}</a:tableStyleId>
              </a:tblPr>
              <a:tblGrid>
                <a:gridCol w="2057400">
                  <a:extLst>
                    <a:ext uri="{9D8B030D-6E8A-4147-A177-3AD203B41FA5}">
                      <a16:colId xmlns:a16="http://schemas.microsoft.com/office/drawing/2014/main" val="238170013"/>
                    </a:ext>
                  </a:extLst>
                </a:gridCol>
                <a:gridCol w="1397000">
                  <a:extLst>
                    <a:ext uri="{9D8B030D-6E8A-4147-A177-3AD203B41FA5}">
                      <a16:colId xmlns:a16="http://schemas.microsoft.com/office/drawing/2014/main" val="1315198989"/>
                    </a:ext>
                  </a:extLst>
                </a:gridCol>
                <a:gridCol w="1727200">
                  <a:extLst>
                    <a:ext uri="{9D8B030D-6E8A-4147-A177-3AD203B41FA5}">
                      <a16:colId xmlns:a16="http://schemas.microsoft.com/office/drawing/2014/main" val="2687345542"/>
                    </a:ext>
                  </a:extLst>
                </a:gridCol>
              </a:tblGrid>
              <a:tr h="282984">
                <a:tc>
                  <a:txBody>
                    <a:bodyPr/>
                    <a:lstStyle/>
                    <a:p>
                      <a:pPr algn="ctr" fontAlgn="ctr"/>
                      <a:r>
                        <a:rPr lang="en-US" sz="1400" b="1" u="none" strike="noStrike" dirty="0">
                          <a:solidFill>
                            <a:schemeClr val="bg1"/>
                          </a:solidFill>
                          <a:effectLst/>
                        </a:rPr>
                        <a:t>Metric</a:t>
                      </a:r>
                      <a:endParaRPr lang="en-US" sz="1400" b="1" i="0" u="none" strike="noStrike" dirty="0">
                        <a:solidFill>
                          <a:schemeClr val="bg1"/>
                        </a:solidFill>
                        <a:effectLst/>
                        <a:latin typeface="Arial Black" panose="020B0A04020102020204" pitchFamily="34" charset="0"/>
                      </a:endParaRPr>
                    </a:p>
                  </a:txBody>
                  <a:tcPr marL="7620" marR="7620" marT="7620" marB="0" anchor="ctr">
                    <a:solidFill>
                      <a:schemeClr val="tx2">
                        <a:lumMod val="95000"/>
                        <a:lumOff val="5000"/>
                      </a:schemeClr>
                    </a:solidFill>
                  </a:tcPr>
                </a:tc>
                <a:tc>
                  <a:txBody>
                    <a:bodyPr/>
                    <a:lstStyle/>
                    <a:p>
                      <a:pPr algn="ctr" fontAlgn="ctr"/>
                      <a:r>
                        <a:rPr lang="en-US" sz="1400" b="1" u="none" strike="noStrike" dirty="0">
                          <a:solidFill>
                            <a:schemeClr val="bg1"/>
                          </a:solidFill>
                          <a:effectLst/>
                        </a:rPr>
                        <a:t>OCXO</a:t>
                      </a:r>
                      <a:endParaRPr lang="en-US" sz="1400" b="1" i="0" u="none" strike="noStrike" dirty="0">
                        <a:solidFill>
                          <a:schemeClr val="bg1"/>
                        </a:solidFill>
                        <a:effectLst/>
                        <a:latin typeface="Arial Black" panose="020B0A04020102020204" pitchFamily="34" charset="0"/>
                      </a:endParaRPr>
                    </a:p>
                  </a:txBody>
                  <a:tcPr marL="7620" marR="7620" marT="7620" marB="0" anchor="ctr">
                    <a:solidFill>
                      <a:schemeClr val="tx2">
                        <a:lumMod val="95000"/>
                        <a:lumOff val="5000"/>
                      </a:schemeClr>
                    </a:solidFill>
                  </a:tcPr>
                </a:tc>
                <a:tc>
                  <a:txBody>
                    <a:bodyPr/>
                    <a:lstStyle/>
                    <a:p>
                      <a:pPr algn="ctr" fontAlgn="ctr"/>
                      <a:r>
                        <a:rPr lang="en-US" sz="1400" b="1" u="none" strike="noStrike">
                          <a:solidFill>
                            <a:schemeClr val="bg1"/>
                          </a:solidFill>
                          <a:effectLst/>
                        </a:rPr>
                        <a:t>Rubidium</a:t>
                      </a:r>
                      <a:endParaRPr lang="en-US" sz="1400" b="1" i="0" u="none" strike="noStrike">
                        <a:solidFill>
                          <a:schemeClr val="bg1"/>
                        </a:solidFill>
                        <a:effectLst/>
                        <a:latin typeface="Arial Black" panose="020B0A04020102020204" pitchFamily="34" charset="0"/>
                      </a:endParaRPr>
                    </a:p>
                  </a:txBody>
                  <a:tcPr marL="7620" marR="7620" marT="7620" marB="0" anchor="ctr">
                    <a:solidFill>
                      <a:schemeClr val="tx2">
                        <a:lumMod val="95000"/>
                        <a:lumOff val="5000"/>
                      </a:schemeClr>
                    </a:solidFill>
                  </a:tcPr>
                </a:tc>
                <a:extLst>
                  <a:ext uri="{0D108BD9-81ED-4DB2-BD59-A6C34878D82A}">
                    <a16:rowId xmlns:a16="http://schemas.microsoft.com/office/drawing/2014/main" val="786932722"/>
                  </a:ext>
                </a:extLst>
              </a:tr>
              <a:tr h="430982">
                <a:tc>
                  <a:txBody>
                    <a:bodyPr/>
                    <a:lstStyle/>
                    <a:p>
                      <a:pPr algn="l" fontAlgn="ctr"/>
                      <a:r>
                        <a:rPr lang="en-US" sz="1400" u="none" strike="noStrike" dirty="0">
                          <a:effectLst/>
                        </a:rPr>
                        <a:t>Locking time</a:t>
                      </a:r>
                    </a:p>
                  </a:txBody>
                  <a:tcPr marL="7620" marR="7620" marT="7620" marB="0" anchor="ctr"/>
                </a:tc>
                <a:tc>
                  <a:txBody>
                    <a:bodyPr/>
                    <a:lstStyle/>
                    <a:p>
                      <a:pPr algn="ctr" fontAlgn="ctr"/>
                      <a:r>
                        <a:rPr lang="en-US" sz="1400" u="none" strike="noStrike" dirty="0">
                          <a:effectLst/>
                        </a:rPr>
                        <a:t>&lt; 5 minutes </a:t>
                      </a:r>
                      <a:endParaRPr lang="en-US" sz="14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1400" u="none" strike="noStrike" dirty="0">
                          <a:effectLst/>
                        </a:rPr>
                        <a:t>&lt; 4 hours </a:t>
                      </a:r>
                      <a:endParaRPr lang="en-US" sz="14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905387081"/>
                  </a:ext>
                </a:extLst>
              </a:tr>
            </a:tbl>
          </a:graphicData>
        </a:graphic>
      </p:graphicFrame>
      <p:grpSp>
        <p:nvGrpSpPr>
          <p:cNvPr id="12" name="Group 11"/>
          <p:cNvGrpSpPr/>
          <p:nvPr/>
        </p:nvGrpSpPr>
        <p:grpSpPr>
          <a:xfrm>
            <a:off x="2896131" y="814435"/>
            <a:ext cx="661687" cy="583930"/>
            <a:chOff x="868104" y="811372"/>
            <a:chExt cx="661687" cy="583930"/>
          </a:xfrm>
        </p:grpSpPr>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8104" y="952656"/>
              <a:ext cx="661687" cy="442646"/>
            </a:xfrm>
            <a:prstGeom prst="rect">
              <a:avLst/>
            </a:prstGeom>
          </p:spPr>
        </p:pic>
        <p:sp>
          <p:nvSpPr>
            <p:cNvPr id="14" name="TextBox 13"/>
            <p:cNvSpPr txBox="1"/>
            <p:nvPr/>
          </p:nvSpPr>
          <p:spPr>
            <a:xfrm>
              <a:off x="1086717" y="811372"/>
              <a:ext cx="269626" cy="276999"/>
            </a:xfrm>
            <a:prstGeom prst="rect">
              <a:avLst/>
            </a:prstGeom>
            <a:noFill/>
          </p:spPr>
          <p:txBody>
            <a:bodyPr wrap="none" rtlCol="0">
              <a:spAutoFit/>
            </a:bodyPr>
            <a:lstStyle/>
            <a:p>
              <a:r>
                <a:rPr lang="en-US" dirty="0">
                  <a:solidFill>
                    <a:srgbClr val="3E1FF5"/>
                  </a:solidFill>
                </a:rPr>
                <a:t>1</a:t>
              </a:r>
            </a:p>
          </p:txBody>
        </p:sp>
      </p:grpSp>
    </p:spTree>
    <p:extLst>
      <p:ext uri="{BB962C8B-B14F-4D97-AF65-F5344CB8AC3E}">
        <p14:creationId xmlns:p14="http://schemas.microsoft.com/office/powerpoint/2010/main" val="3840659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1067" y="3987800"/>
            <a:ext cx="8533116" cy="2641599"/>
          </a:xfrm>
        </p:spPr>
        <p:txBody>
          <a:bodyPr/>
          <a:lstStyle/>
          <a:p>
            <a:pPr marL="0" indent="0" eaLnBrk="1">
              <a:lnSpc>
                <a:spcPct val="93000"/>
              </a:lnSpc>
              <a:spcAft>
                <a:spcPts val="1425"/>
              </a:spcAft>
              <a:buClr>
                <a:srgbClr val="0000FF"/>
              </a:buClr>
              <a:buSzPct val="90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altLang="en-US" dirty="0"/>
              <a:t>Configure the GNSS to increase the accuracy: </a:t>
            </a:r>
          </a:p>
          <a:p>
            <a:pPr marL="447675" eaLnBrk="1">
              <a:lnSpc>
                <a:spcPct val="93000"/>
              </a:lnSpc>
              <a:spcAft>
                <a:spcPts val="600"/>
              </a:spcAft>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altLang="en-US" u="sng" dirty="0" err="1"/>
              <a:t>Config</a:t>
            </a:r>
            <a:r>
              <a:rPr lang="en-US" altLang="en-US" dirty="0"/>
              <a:t> &gt; </a:t>
            </a:r>
            <a:r>
              <a:rPr lang="en-US" altLang="en-US" u="sng" dirty="0"/>
              <a:t>Reference clock</a:t>
            </a:r>
            <a:r>
              <a:rPr lang="en-US" altLang="en-US" dirty="0"/>
              <a:t> &gt;  </a:t>
            </a:r>
            <a:r>
              <a:rPr lang="en-US" altLang="en-US" u="sng" dirty="0"/>
              <a:t>GNSS receiver </a:t>
            </a:r>
            <a:r>
              <a:rPr lang="en-US" altLang="en-US" dirty="0"/>
              <a:t> &gt; </a:t>
            </a:r>
            <a:r>
              <a:rPr lang="en-US" altLang="en-US" u="sng" dirty="0"/>
              <a:t>Antenna cable delay</a:t>
            </a:r>
            <a:r>
              <a:rPr lang="en-US" altLang="en-US" dirty="0"/>
              <a:t> to configure a compensation at the correction field</a:t>
            </a:r>
          </a:p>
          <a:p>
            <a:pPr marL="447675" eaLnBrk="1">
              <a:lnSpc>
                <a:spcPct val="93000"/>
              </a:lnSpc>
              <a:spcAft>
                <a:spcPts val="600"/>
              </a:spcAft>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altLang="en-US" dirty="0"/>
              <a:t>In the same screen Enable/Disable any constellation (</a:t>
            </a:r>
            <a:r>
              <a:rPr lang="en-US" altLang="en-US" i="1" dirty="0"/>
              <a:t>GPS, GLONASS, GALILEO, BEIDOU</a:t>
            </a:r>
            <a:r>
              <a:rPr lang="en-US" altLang="en-US" dirty="0"/>
              <a:t>) through the </a:t>
            </a:r>
            <a:r>
              <a:rPr lang="en-US" altLang="en-US" u="sng" dirty="0"/>
              <a:t>Active GNSS setting</a:t>
            </a:r>
            <a:r>
              <a:rPr lang="en-US" altLang="en-US" dirty="0"/>
              <a:t> := </a:t>
            </a:r>
            <a:r>
              <a:rPr lang="en-US" altLang="en-US" i="1" dirty="0"/>
              <a:t>GPS…</a:t>
            </a:r>
          </a:p>
          <a:p>
            <a:pPr marL="447675" eaLnBrk="1">
              <a:lnSpc>
                <a:spcPct val="93000"/>
              </a:lnSpc>
              <a:spcAft>
                <a:spcPts val="600"/>
              </a:spcAft>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altLang="en-US" dirty="0"/>
              <a:t>Go to </a:t>
            </a:r>
            <a:r>
              <a:rPr lang="en-US" altLang="en-US" u="sng" dirty="0"/>
              <a:t>Fixed‐position mode</a:t>
            </a:r>
            <a:r>
              <a:rPr lang="en-US" altLang="en-US" dirty="0"/>
              <a:t> := </a:t>
            </a:r>
            <a:r>
              <a:rPr lang="en-US" altLang="en-US" i="1" dirty="0"/>
              <a:t>Auto-average</a:t>
            </a:r>
            <a:endParaRPr lang="en-US" altLang="en-US" i="1" u="sng" dirty="0"/>
          </a:p>
        </p:txBody>
      </p:sp>
      <p:sp>
        <p:nvSpPr>
          <p:cNvPr id="3" name="Title 2"/>
          <p:cNvSpPr>
            <a:spLocks noGrp="1"/>
          </p:cNvSpPr>
          <p:nvPr>
            <p:ph type="title" idx="4294967295"/>
          </p:nvPr>
        </p:nvSpPr>
        <p:spPr>
          <a:xfrm>
            <a:off x="0" y="0"/>
            <a:ext cx="9144000" cy="836613"/>
          </a:xfrm>
        </p:spPr>
        <p:txBody>
          <a:bodyPr/>
          <a:lstStyle/>
          <a:p>
            <a:r>
              <a:rPr lang="es-ES" dirty="0" err="1"/>
              <a:t>Configuring</a:t>
            </a:r>
            <a:r>
              <a:rPr lang="es-ES" dirty="0"/>
              <a:t> </a:t>
            </a:r>
            <a:r>
              <a:rPr lang="es-ES" dirty="0" err="1"/>
              <a:t>the</a:t>
            </a:r>
            <a:r>
              <a:rPr lang="es-ES" dirty="0"/>
              <a:t> </a:t>
            </a:r>
            <a:r>
              <a:rPr lang="es-ES" b="1" dirty="0"/>
              <a:t>GNSS </a:t>
            </a:r>
            <a:r>
              <a:rPr lang="es-ES" b="1" dirty="0" err="1"/>
              <a:t>Properties</a:t>
            </a:r>
            <a:endParaRPr lang="es-ES" dirty="0"/>
          </a:p>
        </p:txBody>
      </p:sp>
      <p:pic>
        <p:nvPicPr>
          <p:cNvPr id="11" name="Picture 10"/>
          <p:cNvPicPr>
            <a:picLocks noChangeAspect="1"/>
          </p:cNvPicPr>
          <p:nvPr/>
        </p:nvPicPr>
        <p:blipFill>
          <a:blip r:embed="rId2"/>
          <a:stretch>
            <a:fillRect/>
          </a:stretch>
        </p:blipFill>
        <p:spPr>
          <a:xfrm>
            <a:off x="179446" y="1052034"/>
            <a:ext cx="4320000" cy="2598919"/>
          </a:xfrm>
          <a:prstGeom prst="rect">
            <a:avLst/>
          </a:prstGeom>
          <a:ln>
            <a:noFill/>
          </a:ln>
          <a:effectLst>
            <a:outerShdw blurRad="190500" algn="tl" rotWithShape="0">
              <a:srgbClr val="000000">
                <a:alpha val="70000"/>
              </a:srgbClr>
            </a:outerShdw>
          </a:effectLst>
        </p:spPr>
      </p:pic>
      <p:pic>
        <p:nvPicPr>
          <p:cNvPr id="12" name="Picture 11"/>
          <p:cNvPicPr>
            <a:picLocks noChangeAspect="1"/>
          </p:cNvPicPr>
          <p:nvPr/>
        </p:nvPicPr>
        <p:blipFill>
          <a:blip r:embed="rId3"/>
          <a:stretch>
            <a:fillRect/>
          </a:stretch>
        </p:blipFill>
        <p:spPr>
          <a:xfrm>
            <a:off x="4649013" y="1052034"/>
            <a:ext cx="4320000" cy="2605025"/>
          </a:xfrm>
          <a:prstGeom prst="rect">
            <a:avLst/>
          </a:prstGeom>
          <a:ln>
            <a:noFill/>
          </a:ln>
          <a:effectLst>
            <a:outerShdw blurRad="190500" algn="tl" rotWithShape="0">
              <a:srgbClr val="000000">
                <a:alpha val="70000"/>
              </a:srgbClr>
            </a:outerShdw>
          </a:effectLst>
        </p:spPr>
      </p:pic>
      <p:grpSp>
        <p:nvGrpSpPr>
          <p:cNvPr id="14" name="Group 13"/>
          <p:cNvGrpSpPr/>
          <p:nvPr/>
        </p:nvGrpSpPr>
        <p:grpSpPr>
          <a:xfrm>
            <a:off x="2520572" y="2662628"/>
            <a:ext cx="591940" cy="481707"/>
            <a:chOff x="1707517" y="1467106"/>
            <a:chExt cx="591940" cy="481707"/>
          </a:xfrm>
        </p:grpSpPr>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6" name="TextBox 15"/>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grpSp>
        <p:nvGrpSpPr>
          <p:cNvPr id="17" name="Group 16"/>
          <p:cNvGrpSpPr/>
          <p:nvPr/>
        </p:nvGrpSpPr>
        <p:grpSpPr>
          <a:xfrm>
            <a:off x="6013096" y="2046916"/>
            <a:ext cx="591940" cy="481707"/>
            <a:chOff x="1707517" y="1467106"/>
            <a:chExt cx="591940" cy="481707"/>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9" name="TextBox 18"/>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grpSp>
        <p:nvGrpSpPr>
          <p:cNvPr id="20" name="Group 19"/>
          <p:cNvGrpSpPr/>
          <p:nvPr/>
        </p:nvGrpSpPr>
        <p:grpSpPr>
          <a:xfrm>
            <a:off x="5839373" y="2908388"/>
            <a:ext cx="591940" cy="481707"/>
            <a:chOff x="1707517" y="1467106"/>
            <a:chExt cx="591940" cy="481707"/>
          </a:xfrm>
        </p:grpSpPr>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2" name="TextBox 21"/>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3</a:t>
              </a:r>
            </a:p>
          </p:txBody>
        </p:sp>
      </p:grpSp>
    </p:spTree>
    <p:extLst>
      <p:ext uri="{BB962C8B-B14F-4D97-AF65-F5344CB8AC3E}">
        <p14:creationId xmlns:p14="http://schemas.microsoft.com/office/powerpoint/2010/main" val="1437276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3737457"/>
            <a:ext cx="3618295" cy="2188797"/>
          </a:xfrm>
          <a:prstGeom prst="rect">
            <a:avLst/>
          </a:prstGeom>
        </p:spPr>
      </p:pic>
      <p:pic>
        <p:nvPicPr>
          <p:cNvPr id="5" name="Picture 4"/>
          <p:cNvPicPr>
            <a:picLocks noChangeAspect="1"/>
          </p:cNvPicPr>
          <p:nvPr/>
        </p:nvPicPr>
        <p:blipFill>
          <a:blip r:embed="rId3"/>
          <a:stretch>
            <a:fillRect/>
          </a:stretch>
        </p:blipFill>
        <p:spPr>
          <a:xfrm>
            <a:off x="-3003" y="1348693"/>
            <a:ext cx="3642044" cy="2193814"/>
          </a:xfrm>
          <a:prstGeom prst="rect">
            <a:avLst/>
          </a:prstGeom>
          <a:ln>
            <a:noFill/>
          </a:ln>
          <a:effectLst>
            <a:outerShdw blurRad="190500" algn="tl" rotWithShape="0">
              <a:srgbClr val="000000">
                <a:alpha val="70000"/>
              </a:srgbClr>
            </a:outerShdw>
          </a:effectLst>
        </p:spPr>
      </p:pic>
      <p:sp>
        <p:nvSpPr>
          <p:cNvPr id="2" name="Content Placeholder 1"/>
          <p:cNvSpPr>
            <a:spLocks noGrp="1"/>
          </p:cNvSpPr>
          <p:nvPr>
            <p:ph idx="1"/>
          </p:nvPr>
        </p:nvSpPr>
        <p:spPr>
          <a:xfrm>
            <a:off x="3872010" y="1270000"/>
            <a:ext cx="5152173" cy="5319986"/>
          </a:xfrm>
        </p:spPr>
        <p:txBody>
          <a:bodyPr/>
          <a:lstStyle/>
          <a:p>
            <a:pPr marL="104775" indent="0" eaLnBrk="1">
              <a:lnSpc>
                <a:spcPct val="93000"/>
              </a:lnSpc>
              <a:spcAft>
                <a:spcPts val="600"/>
              </a:spcAft>
              <a:buClr>
                <a:srgbClr val="0000FF"/>
              </a:buClr>
              <a:buSzPct val="90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altLang="en-US" dirty="0"/>
              <a:t>GPS has a statistical distribution and averaging for a time filters errors to improve accuracy.</a:t>
            </a:r>
          </a:p>
          <a:p>
            <a:pPr marL="447675" eaLnBrk="1">
              <a:lnSpc>
                <a:spcPct val="93000"/>
              </a:lnSpc>
              <a:spcAft>
                <a:spcPts val="600"/>
              </a:spcAft>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altLang="en-US" dirty="0"/>
              <a:t>Adjust the </a:t>
            </a:r>
            <a:r>
              <a:rPr lang="en-US" altLang="en-US" u="sng" dirty="0"/>
              <a:t>Position averaging time</a:t>
            </a:r>
            <a:r>
              <a:rPr lang="en-US" altLang="en-US" dirty="0"/>
              <a:t> and by configuring Auto‐average in the that now displays </a:t>
            </a:r>
            <a:r>
              <a:rPr lang="en-US" altLang="en-US" i="1" dirty="0"/>
              <a:t>Averaging</a:t>
            </a:r>
            <a:br>
              <a:rPr lang="en-US" altLang="en-US" dirty="0"/>
            </a:br>
            <a:br>
              <a:rPr lang="en-US" altLang="en-US" dirty="0"/>
            </a:br>
            <a:br>
              <a:rPr lang="en-US" altLang="en-US" dirty="0"/>
            </a:br>
            <a:br>
              <a:rPr lang="en-US" altLang="en-US" dirty="0"/>
            </a:br>
            <a:br>
              <a:rPr lang="en-US" altLang="en-US" dirty="0"/>
            </a:br>
            <a:endParaRPr lang="en-US" altLang="en-US" dirty="0"/>
          </a:p>
          <a:p>
            <a:pPr>
              <a:buFont typeface="+mj-lt"/>
              <a:buAutoNum type="arabicPeriod"/>
            </a:pPr>
            <a:r>
              <a:rPr lang="en-US" dirty="0"/>
              <a:t>Wait to the </a:t>
            </a:r>
            <a:r>
              <a:rPr lang="en-US" u="sng" dirty="0"/>
              <a:t>Fixed position status </a:t>
            </a:r>
            <a:r>
              <a:rPr lang="en-US" dirty="0"/>
              <a:t>to become </a:t>
            </a:r>
            <a:r>
              <a:rPr lang="en-US" i="1" dirty="0"/>
              <a:t>Active</a:t>
            </a:r>
            <a:r>
              <a:rPr lang="en-US" dirty="0"/>
              <a:t>. The unit is now ready for testing.</a:t>
            </a:r>
          </a:p>
          <a:p>
            <a:pPr marL="0" indent="0">
              <a:buNone/>
            </a:pPr>
            <a:br>
              <a:rPr lang="en-US" sz="1400" u="sng" dirty="0">
                <a:solidFill>
                  <a:schemeClr val="tx1">
                    <a:lumMod val="50000"/>
                    <a:lumOff val="50000"/>
                  </a:schemeClr>
                </a:solidFill>
              </a:rPr>
            </a:br>
            <a:r>
              <a:rPr lang="en-US" sz="1400" u="sng" dirty="0">
                <a:solidFill>
                  <a:schemeClr val="tx1">
                    <a:lumMod val="50000"/>
                    <a:lumOff val="50000"/>
                  </a:schemeClr>
                </a:solidFill>
              </a:rPr>
              <a:t>Note</a:t>
            </a:r>
            <a:r>
              <a:rPr lang="en-US" sz="1400" dirty="0">
                <a:solidFill>
                  <a:schemeClr val="tx1">
                    <a:lumMod val="50000"/>
                    <a:lumOff val="50000"/>
                  </a:schemeClr>
                </a:solidFill>
              </a:rPr>
              <a:t>: Theoretically, testing could start before the end of the position averaging process. The improved time estimation due to this function would be automatically applied starting from the end of the auto‐averaging process.</a:t>
            </a:r>
            <a:r>
              <a:rPr lang="en-US" altLang="en-US" sz="1400" dirty="0">
                <a:solidFill>
                  <a:schemeClr val="tx1">
                    <a:lumMod val="50000"/>
                    <a:lumOff val="50000"/>
                  </a:schemeClr>
                </a:solidFill>
              </a:rPr>
              <a:t> </a:t>
            </a:r>
            <a:endParaRPr lang="es-ES" sz="1400" dirty="0">
              <a:solidFill>
                <a:schemeClr val="tx1">
                  <a:lumMod val="50000"/>
                  <a:lumOff val="50000"/>
                </a:schemeClr>
              </a:solidFill>
            </a:endParaRPr>
          </a:p>
          <a:p>
            <a:endParaRPr lang="es-ES" dirty="0"/>
          </a:p>
        </p:txBody>
      </p:sp>
      <p:sp>
        <p:nvSpPr>
          <p:cNvPr id="3" name="Title 2"/>
          <p:cNvSpPr>
            <a:spLocks noGrp="1"/>
          </p:cNvSpPr>
          <p:nvPr>
            <p:ph type="title" idx="4294967295"/>
          </p:nvPr>
        </p:nvSpPr>
        <p:spPr>
          <a:xfrm>
            <a:off x="0" y="0"/>
            <a:ext cx="9144000" cy="836613"/>
          </a:xfrm>
        </p:spPr>
        <p:txBody>
          <a:bodyPr/>
          <a:lstStyle/>
          <a:p>
            <a:r>
              <a:rPr lang="en-US" altLang="en-US" dirty="0"/>
              <a:t>Position </a:t>
            </a:r>
            <a:r>
              <a:rPr lang="en-US" altLang="en-US" b="1" dirty="0"/>
              <a:t>Averaging</a:t>
            </a:r>
            <a:r>
              <a:rPr lang="en-US" altLang="en-US" dirty="0"/>
              <a:t> time</a:t>
            </a:r>
            <a:endParaRPr lang="es-ES" dirty="0"/>
          </a:p>
        </p:txBody>
      </p:sp>
      <p:sp>
        <p:nvSpPr>
          <p:cNvPr id="9" name="Content Placeholder 1"/>
          <p:cNvSpPr txBox="1">
            <a:spLocks/>
          </p:cNvSpPr>
          <p:nvPr/>
        </p:nvSpPr>
        <p:spPr bwMode="auto">
          <a:xfrm>
            <a:off x="3991827" y="2915127"/>
            <a:ext cx="5152173" cy="1014866"/>
          </a:xfrm>
          <a:prstGeom prst="rect">
            <a:avLst/>
          </a:prstGeom>
          <a:noFill/>
          <a:ln w="9525">
            <a:noFill/>
            <a:round/>
            <a:headEnd/>
            <a:tailEnd/>
          </a:ln>
        </p:spPr>
        <p:txBody>
          <a:bodyPr vert="horz" wrap="square" lIns="50760" tIns="50760" rIns="90000" bIns="50760" numCol="1" anchor="t" anchorCtr="0" compatLnSpc="1">
            <a:prstTxWarp prst="textNoShape">
              <a:avLst/>
            </a:prstTxWarp>
          </a:bodyPr>
          <a:lstStyle>
            <a:lvl1pPr marL="342900" indent="-342900" algn="l" defTabSz="457200" rtl="0" eaLnBrk="0" fontAlgn="base" hangingPunct="0">
              <a:spcBef>
                <a:spcPts val="500"/>
              </a:spcBef>
              <a:spcAft>
                <a:spcPct val="0"/>
              </a:spcAft>
              <a:buClr>
                <a:srgbClr val="006BFF"/>
              </a:buClr>
              <a:buSzPct val="85000"/>
              <a:buFont typeface="Wingdings" pitchFamily="2" charset="2"/>
              <a:buChar char=""/>
              <a:defRPr sz="1800">
                <a:solidFill>
                  <a:srgbClr val="000000"/>
                </a:solidFill>
                <a:latin typeface="+mn-lt"/>
                <a:ea typeface="+mn-ea"/>
                <a:cs typeface="+mn-cs"/>
              </a:defRPr>
            </a:lvl1pPr>
            <a:lvl2pPr marL="742950" indent="-285750" algn="l" defTabSz="457200" rtl="0" eaLnBrk="0" fontAlgn="base" hangingPunct="0">
              <a:spcBef>
                <a:spcPts val="500"/>
              </a:spcBef>
              <a:spcAft>
                <a:spcPct val="0"/>
              </a:spcAft>
              <a:buClr>
                <a:srgbClr val="FF0000"/>
              </a:buClr>
              <a:buSzPct val="90000"/>
              <a:buFont typeface="Wingdings" pitchFamily="2" charset="2"/>
              <a:buChar char=""/>
              <a:defRPr sz="18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90000"/>
              <a:buFont typeface="Wingdings" pitchFamily="2" charset="2"/>
              <a:buChar char=""/>
              <a:defRPr sz="1400">
                <a:solidFill>
                  <a:srgbClr val="000000"/>
                </a:solidFill>
                <a:latin typeface="+mn-lt"/>
                <a:ea typeface="+mn-ea"/>
                <a:cs typeface="+mn-cs"/>
              </a:defRPr>
            </a:lvl3pPr>
            <a:lvl4pPr marL="16002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a:solidFill>
                  <a:srgbClr val="000000"/>
                </a:solidFill>
                <a:latin typeface="Verdana" charset="0"/>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9pPr>
          </a:lstStyle>
          <a:p>
            <a:pPr marL="0" indent="0">
              <a:buFont typeface="Wingdings" pitchFamily="2" charset="2"/>
              <a:buNone/>
            </a:pPr>
            <a:r>
              <a:rPr lang="en-US" sz="1400" u="sng" kern="0" dirty="0">
                <a:solidFill>
                  <a:schemeClr val="tx1">
                    <a:lumMod val="50000"/>
                    <a:lumOff val="50000"/>
                  </a:schemeClr>
                </a:solidFill>
              </a:rPr>
              <a:t>Notes</a:t>
            </a:r>
            <a:r>
              <a:rPr lang="en-US" sz="1400" kern="0" dirty="0">
                <a:solidFill>
                  <a:schemeClr val="tx1">
                    <a:lumMod val="50000"/>
                    <a:lumOff val="50000"/>
                  </a:schemeClr>
                </a:solidFill>
              </a:rPr>
              <a:t>: (a) At least 1h of averaging is required for reasonable accuracy. (b) The procedure should be run only once as long as the location does not change. If any change is detected (longitude, latitude, altitude) an error will be displayed.</a:t>
            </a:r>
            <a:endParaRPr lang="es-ES" sz="1400" kern="0" dirty="0">
              <a:solidFill>
                <a:schemeClr val="tx1">
                  <a:lumMod val="50000"/>
                  <a:lumOff val="50000"/>
                </a:schemeClr>
              </a:solidFill>
            </a:endParaRPr>
          </a:p>
        </p:txBody>
      </p:sp>
      <p:grpSp>
        <p:nvGrpSpPr>
          <p:cNvPr id="10" name="Group 9"/>
          <p:cNvGrpSpPr/>
          <p:nvPr/>
        </p:nvGrpSpPr>
        <p:grpSpPr>
          <a:xfrm>
            <a:off x="1799101" y="2569889"/>
            <a:ext cx="591940" cy="481707"/>
            <a:chOff x="1707517" y="1467106"/>
            <a:chExt cx="591940" cy="481707"/>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5" name="TextBox 14"/>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grpSp>
        <p:nvGrpSpPr>
          <p:cNvPr id="16" name="Group 15"/>
          <p:cNvGrpSpPr/>
          <p:nvPr/>
        </p:nvGrpSpPr>
        <p:grpSpPr>
          <a:xfrm>
            <a:off x="911059" y="4037250"/>
            <a:ext cx="591940" cy="481707"/>
            <a:chOff x="1707517" y="1467106"/>
            <a:chExt cx="591940" cy="481707"/>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8" name="TextBox 17"/>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spTree>
    <p:extLst>
      <p:ext uri="{BB962C8B-B14F-4D97-AF65-F5344CB8AC3E}">
        <p14:creationId xmlns:p14="http://schemas.microsoft.com/office/powerpoint/2010/main" val="734347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73741" y="1317340"/>
            <a:ext cx="4320000" cy="2607414"/>
          </a:xfrm>
          <a:prstGeom prst="rect">
            <a:avLst/>
          </a:prstGeom>
          <a:ln>
            <a:noFill/>
          </a:ln>
          <a:effectLst>
            <a:outerShdw blurRad="190500" algn="tl" rotWithShape="0">
              <a:srgbClr val="000000">
                <a:alpha val="70000"/>
              </a:srgbClr>
            </a:outerShdw>
          </a:effectLst>
        </p:spPr>
      </p:pic>
      <p:sp>
        <p:nvSpPr>
          <p:cNvPr id="2" name="Content Placeholder 1"/>
          <p:cNvSpPr>
            <a:spLocks noGrp="1"/>
          </p:cNvSpPr>
          <p:nvPr>
            <p:ph idx="1"/>
          </p:nvPr>
        </p:nvSpPr>
        <p:spPr>
          <a:xfrm>
            <a:off x="309006" y="4129982"/>
            <a:ext cx="8734097" cy="2422165"/>
          </a:xfrm>
        </p:spPr>
        <p:txBody>
          <a:bodyPr/>
          <a:lstStyle/>
          <a:p>
            <a:pPr marL="0" indent="0">
              <a:buNone/>
            </a:pPr>
            <a:r>
              <a:rPr lang="en-US" dirty="0"/>
              <a:t>When GPS is not available (i.e. a room without windows) you can first synchronize the unit in a place with GPS and then go to execute the test in holdover mode.</a:t>
            </a:r>
          </a:p>
          <a:p>
            <a:pPr marL="0" indent="0">
              <a:buNone/>
            </a:pPr>
            <a:r>
              <a:rPr lang="en-US" dirty="0"/>
              <a:t>Accuracy will depend on: (a) the quality of the internal oscillator (Quartz, OCXO, Rubidium); and (b) the holdover period.</a:t>
            </a:r>
          </a:p>
          <a:p>
            <a:pPr>
              <a:buFont typeface="+mj-lt"/>
              <a:buAutoNum type="arabicPeriod"/>
            </a:pPr>
            <a:r>
              <a:rPr lang="en-US" dirty="0"/>
              <a:t>Synchronize to GPS and </a:t>
            </a:r>
            <a:r>
              <a:rPr lang="en-US" dirty="0" err="1"/>
              <a:t>and</a:t>
            </a:r>
            <a:r>
              <a:rPr lang="en-US" dirty="0"/>
              <a:t> verify that LED Clock, REF and LOCK are green</a:t>
            </a:r>
          </a:p>
          <a:p>
            <a:pPr>
              <a:buFont typeface="+mj-lt"/>
              <a:buAutoNum type="arabicPeriod"/>
            </a:pPr>
            <a:r>
              <a:rPr lang="en-US" altLang="en-US" u="sng" dirty="0" err="1"/>
              <a:t>Config</a:t>
            </a:r>
            <a:r>
              <a:rPr lang="en-US" altLang="en-US" dirty="0"/>
              <a:t> &gt; </a:t>
            </a:r>
            <a:r>
              <a:rPr lang="en-US" altLang="en-US" u="sng" dirty="0"/>
              <a:t>Reference clock</a:t>
            </a:r>
            <a:r>
              <a:rPr lang="en-US" altLang="en-US" dirty="0"/>
              <a:t> &gt; </a:t>
            </a:r>
            <a:r>
              <a:rPr lang="en-US" altLang="en-US" u="sng" dirty="0"/>
              <a:t>Holdover duration </a:t>
            </a:r>
            <a:r>
              <a:rPr lang="en-US" altLang="en-US" dirty="0"/>
              <a:t>:= </a:t>
            </a:r>
            <a:r>
              <a:rPr lang="en-US" altLang="en-US" i="1" dirty="0"/>
              <a:t>set the time </a:t>
            </a:r>
            <a:r>
              <a:rPr lang="en-US" altLang="en-US" dirty="0"/>
              <a:t>you need for testing</a:t>
            </a:r>
          </a:p>
          <a:p>
            <a:pPr>
              <a:buFont typeface="+mj-lt"/>
              <a:buAutoNum type="arabicPeriod"/>
            </a:pPr>
            <a:r>
              <a:rPr lang="en-US" altLang="en-US" u="sng" dirty="0" err="1"/>
              <a:t>Config</a:t>
            </a:r>
            <a:r>
              <a:rPr lang="en-US" altLang="en-US" dirty="0"/>
              <a:t> &gt; </a:t>
            </a:r>
            <a:r>
              <a:rPr lang="en-US" altLang="en-US" u="sng" dirty="0"/>
              <a:t>Reference clock</a:t>
            </a:r>
            <a:r>
              <a:rPr lang="en-US" altLang="en-US" dirty="0"/>
              <a:t> &gt; </a:t>
            </a:r>
            <a:r>
              <a:rPr lang="en-US" altLang="en-US" u="sng" dirty="0"/>
              <a:t>Force holdover</a:t>
            </a:r>
            <a:r>
              <a:rPr lang="en-US" altLang="en-US" dirty="0"/>
              <a:t>  </a:t>
            </a:r>
            <a:r>
              <a:rPr lang="en-US" dirty="0"/>
              <a:t>:= </a:t>
            </a:r>
            <a:r>
              <a:rPr lang="en-US" i="1" dirty="0"/>
              <a:t>Yes</a:t>
            </a:r>
            <a:endParaRPr lang="en-US" dirty="0"/>
          </a:p>
        </p:txBody>
      </p:sp>
      <p:sp>
        <p:nvSpPr>
          <p:cNvPr id="3" name="Title 2"/>
          <p:cNvSpPr>
            <a:spLocks noGrp="1"/>
          </p:cNvSpPr>
          <p:nvPr>
            <p:ph type="title" idx="4294967295"/>
          </p:nvPr>
        </p:nvSpPr>
        <p:spPr>
          <a:xfrm>
            <a:off x="0" y="0"/>
            <a:ext cx="9144000" cy="836613"/>
          </a:xfrm>
        </p:spPr>
        <p:txBody>
          <a:bodyPr/>
          <a:lstStyle/>
          <a:p>
            <a:r>
              <a:rPr lang="en-US" b="1" dirty="0"/>
              <a:t>Holdover</a:t>
            </a:r>
            <a:r>
              <a:rPr lang="en-US" dirty="0"/>
              <a:t> mode</a:t>
            </a:r>
          </a:p>
        </p:txBody>
      </p:sp>
      <p:sp>
        <p:nvSpPr>
          <p:cNvPr id="6" name="Rounded Rectangle 5"/>
          <p:cNvSpPr/>
          <p:nvPr/>
        </p:nvSpPr>
        <p:spPr bwMode="auto">
          <a:xfrm>
            <a:off x="119818" y="1510654"/>
            <a:ext cx="769535" cy="262072"/>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grpSp>
        <p:nvGrpSpPr>
          <p:cNvPr id="7" name="Group 6"/>
          <p:cNvGrpSpPr/>
          <p:nvPr/>
        </p:nvGrpSpPr>
        <p:grpSpPr>
          <a:xfrm>
            <a:off x="173741" y="748543"/>
            <a:ext cx="661687" cy="583930"/>
            <a:chOff x="868104" y="811372"/>
            <a:chExt cx="661687" cy="58393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104" y="952656"/>
              <a:ext cx="661687" cy="442646"/>
            </a:xfrm>
            <a:prstGeom prst="rect">
              <a:avLst/>
            </a:prstGeom>
          </p:spPr>
        </p:pic>
        <p:sp>
          <p:nvSpPr>
            <p:cNvPr id="9" name="TextBox 8"/>
            <p:cNvSpPr txBox="1"/>
            <p:nvPr/>
          </p:nvSpPr>
          <p:spPr>
            <a:xfrm>
              <a:off x="1086717" y="811372"/>
              <a:ext cx="269626" cy="276999"/>
            </a:xfrm>
            <a:prstGeom prst="rect">
              <a:avLst/>
            </a:prstGeom>
            <a:noFill/>
          </p:spPr>
          <p:txBody>
            <a:bodyPr wrap="none" rtlCol="0">
              <a:spAutoFit/>
            </a:bodyPr>
            <a:lstStyle/>
            <a:p>
              <a:r>
                <a:rPr lang="en-US" dirty="0">
                  <a:solidFill>
                    <a:srgbClr val="3E1FF5"/>
                  </a:solidFill>
                </a:rPr>
                <a:t>1</a:t>
              </a:r>
            </a:p>
          </p:txBody>
        </p:sp>
      </p:grpSp>
      <p:pic>
        <p:nvPicPr>
          <p:cNvPr id="10" name="Picture 9"/>
          <p:cNvPicPr>
            <a:picLocks noChangeAspect="1"/>
          </p:cNvPicPr>
          <p:nvPr/>
        </p:nvPicPr>
        <p:blipFill>
          <a:blip r:embed="rId4"/>
          <a:stretch>
            <a:fillRect/>
          </a:stretch>
        </p:blipFill>
        <p:spPr>
          <a:xfrm>
            <a:off x="4660100" y="1317340"/>
            <a:ext cx="4320000" cy="2568880"/>
          </a:xfrm>
          <a:prstGeom prst="rect">
            <a:avLst/>
          </a:prstGeom>
          <a:ln>
            <a:noFill/>
          </a:ln>
          <a:effectLst>
            <a:outerShdw blurRad="190500" algn="tl" rotWithShape="0">
              <a:srgbClr val="000000">
                <a:alpha val="70000"/>
              </a:srgbClr>
            </a:outerShdw>
          </a:effectLst>
        </p:spPr>
      </p:pic>
      <p:grpSp>
        <p:nvGrpSpPr>
          <p:cNvPr id="12" name="Group 11"/>
          <p:cNvGrpSpPr/>
          <p:nvPr/>
        </p:nvGrpSpPr>
        <p:grpSpPr>
          <a:xfrm>
            <a:off x="2136923" y="2898498"/>
            <a:ext cx="591940" cy="481707"/>
            <a:chOff x="1707517" y="1467106"/>
            <a:chExt cx="591940" cy="481707"/>
          </a:xfrm>
        </p:grpSpPr>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4" name="TextBox 13"/>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grpSp>
        <p:nvGrpSpPr>
          <p:cNvPr id="15" name="Group 14"/>
          <p:cNvGrpSpPr/>
          <p:nvPr/>
        </p:nvGrpSpPr>
        <p:grpSpPr>
          <a:xfrm>
            <a:off x="5981249" y="2555291"/>
            <a:ext cx="591940" cy="481707"/>
            <a:chOff x="1707517" y="1467106"/>
            <a:chExt cx="591940" cy="481707"/>
          </a:xfrm>
        </p:grpSpPr>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7" name="TextBox 16"/>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3</a:t>
              </a:r>
            </a:p>
          </p:txBody>
        </p:sp>
      </p:grpSp>
    </p:spTree>
    <p:extLst>
      <p:ext uri="{BB962C8B-B14F-4D97-AF65-F5344CB8AC3E}">
        <p14:creationId xmlns:p14="http://schemas.microsoft.com/office/powerpoint/2010/main" val="1567085191"/>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Gothic"/>
        <a:ea typeface="ヒラギノ明朝 ProN W3"/>
        <a:cs typeface="ヒラギノ明朝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200" b="0" i="0" u="none" strike="noStrike" cap="none" normalizeH="0" baseline="0" smtClean="0">
            <a:ln>
              <a:noFill/>
            </a:ln>
            <a:solidFill>
              <a:schemeClr val="bg1"/>
            </a:solidFill>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200" b="0" i="0" u="none" strike="noStrike" cap="none" normalizeH="0" baseline="0" smtClean="0">
            <a:ln>
              <a:noFill/>
            </a:ln>
            <a:solidFill>
              <a:schemeClr val="bg1"/>
            </a:solidFill>
            <a:effectLst/>
            <a:latin typeface="Arial" charset="0"/>
            <a:ea typeface="SimSun"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1533</Words>
  <Application>Microsoft Office PowerPoint</Application>
  <PresentationFormat>On-screen Show (4:3)</PresentationFormat>
  <Paragraphs>150</Paragraphs>
  <Slides>11</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11</vt:i4>
      </vt:variant>
    </vt:vector>
  </HeadingPairs>
  <TitlesOfParts>
    <vt:vector size="23" baseType="lpstr">
      <vt:lpstr>SimSun</vt:lpstr>
      <vt:lpstr>Arial</vt:lpstr>
      <vt:lpstr>Arial Black</vt:lpstr>
      <vt:lpstr>Calibri</vt:lpstr>
      <vt:lpstr>Calibri Light</vt:lpstr>
      <vt:lpstr>Century Gothic</vt:lpstr>
      <vt:lpstr>Myriad Pro Cond</vt:lpstr>
      <vt:lpstr>Times New Roman</vt:lpstr>
      <vt:lpstr>Verdana</vt:lpstr>
      <vt:lpstr>Wingdings</vt:lpstr>
      <vt:lpstr>Office Theme</vt:lpstr>
      <vt:lpstr>Custom Design</vt:lpstr>
      <vt:lpstr>PowerPoint Presentation</vt:lpstr>
      <vt:lpstr>xGenius &amp; Zeus</vt:lpstr>
      <vt:lpstr>A built-in GNSS receiver </vt:lpstr>
      <vt:lpstr>Connecting the GPS antenna</vt:lpstr>
      <vt:lpstr>Steps to connect the built-in GNSS</vt:lpstr>
      <vt:lpstr>OCXO or Rubidium</vt:lpstr>
      <vt:lpstr>Configuring the GNSS Properties</vt:lpstr>
      <vt:lpstr>Position Averaging time</vt:lpstr>
      <vt:lpstr>Holdover mode</vt:lpstr>
      <vt:lpstr>Glossary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Net.Time</dc:title>
  <dc:creator>Pepe Caballero</dc:creator>
  <cp:lastModifiedBy>Pepe Caballero</cp:lastModifiedBy>
  <cp:revision>199</cp:revision>
  <cp:lastPrinted>1601-01-01T00:00:00Z</cp:lastPrinted>
  <dcterms:created xsi:type="dcterms:W3CDTF">1601-01-01T00:00:00Z</dcterms:created>
  <dcterms:modified xsi:type="dcterms:W3CDTF">2024-02-19T08:56:17Z</dcterms:modified>
</cp:coreProperties>
</file>