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82" r:id="rId7"/>
    <p:sldId id="260" r:id="rId8"/>
    <p:sldId id="283" r:id="rId9"/>
    <p:sldId id="304" r:id="rId10"/>
    <p:sldId id="284" r:id="rId11"/>
    <p:sldId id="303" r:id="rId12"/>
    <p:sldId id="301" r:id="rId13"/>
    <p:sldId id="276" r:id="rId14"/>
  </p:sldIdLst>
  <p:sldSz cx="9144000" cy="6858000" type="screen4x3"/>
  <p:notesSz cx="67691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iXQwBQXvK9gQm6JEWIwDHDhlSC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0872CE-678A-4FEF-8D53-F3E12F94B823}">
  <a:tblStyle styleId="{5B0872CE-678A-4FEF-8D53-F3E12F94B82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6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7691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7691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7691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45062" cy="370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76910" y="4705350"/>
            <a:ext cx="5410580" cy="445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45062" cy="370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76910" y="4705350"/>
            <a:ext cx="5410580" cy="445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76910" y="4705350"/>
            <a:ext cx="5410580" cy="4452541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45062" cy="370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76910" y="4705350"/>
            <a:ext cx="5410580" cy="4452541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45062" cy="370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76910" y="4705350"/>
            <a:ext cx="5410580" cy="4452541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45062" cy="370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5:notes"/>
          <p:cNvSpPr txBox="1">
            <a:spLocks noGrp="1"/>
          </p:cNvSpPr>
          <p:nvPr>
            <p:ph type="body" idx="1"/>
          </p:nvPr>
        </p:nvSpPr>
        <p:spPr>
          <a:xfrm>
            <a:off x="676910" y="4705350"/>
            <a:ext cx="5410580" cy="4452541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45062" cy="370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21:notes"/>
          <p:cNvSpPr txBox="1">
            <a:spLocks noGrp="1"/>
          </p:cNvSpPr>
          <p:nvPr>
            <p:ph type="body" idx="1"/>
          </p:nvPr>
        </p:nvSpPr>
        <p:spPr>
          <a:xfrm>
            <a:off x="676910" y="4705350"/>
            <a:ext cx="5410580" cy="4452541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45062" cy="370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24"/>
          <p:cNvCxnSpPr/>
          <p:nvPr/>
        </p:nvCxnSpPr>
        <p:spPr>
          <a:xfrm>
            <a:off x="4572000" y="762000"/>
            <a:ext cx="2563" cy="198425"/>
          </a:xfrm>
          <a:prstGeom prst="straightConnector1">
            <a:avLst/>
          </a:prstGeom>
          <a:solidFill>
            <a:srgbClr val="00B8FF"/>
          </a:solidFill>
          <a:ln w="9525" cap="flat" cmpd="sng">
            <a:solidFill>
              <a:srgbClr val="C1F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24"/>
          <p:cNvCxnSpPr/>
          <p:nvPr/>
        </p:nvCxnSpPr>
        <p:spPr>
          <a:xfrm>
            <a:off x="180000" y="766775"/>
            <a:ext cx="2563" cy="198425"/>
          </a:xfrm>
          <a:prstGeom prst="straightConnector1">
            <a:avLst/>
          </a:prstGeom>
          <a:solidFill>
            <a:srgbClr val="00B8FF"/>
          </a:solidFill>
          <a:ln w="9525" cap="flat" cmpd="sng">
            <a:solidFill>
              <a:srgbClr val="C1F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4"/>
          <p:cNvCxnSpPr/>
          <p:nvPr/>
        </p:nvCxnSpPr>
        <p:spPr>
          <a:xfrm>
            <a:off x="0" y="1332000"/>
            <a:ext cx="41275" cy="0"/>
          </a:xfrm>
          <a:prstGeom prst="straightConnector1">
            <a:avLst/>
          </a:prstGeom>
          <a:solidFill>
            <a:srgbClr val="00B8FF"/>
          </a:solidFill>
          <a:ln w="9525" cap="flat" cmpd="sng">
            <a:solidFill>
              <a:srgbClr val="C1F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4"/>
          <p:cNvCxnSpPr/>
          <p:nvPr/>
        </p:nvCxnSpPr>
        <p:spPr>
          <a:xfrm>
            <a:off x="0" y="1080000"/>
            <a:ext cx="53975" cy="0"/>
          </a:xfrm>
          <a:prstGeom prst="straightConnector1">
            <a:avLst/>
          </a:prstGeom>
          <a:solidFill>
            <a:srgbClr val="00B8FF"/>
          </a:solidFill>
          <a:ln w="9525" cap="flat" cmpd="sng">
            <a:solidFill>
              <a:srgbClr val="C1F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4"/>
          <p:cNvCxnSpPr/>
          <p:nvPr/>
        </p:nvCxnSpPr>
        <p:spPr>
          <a:xfrm>
            <a:off x="9098393" y="1332000"/>
            <a:ext cx="41275" cy="0"/>
          </a:xfrm>
          <a:prstGeom prst="straightConnector1">
            <a:avLst/>
          </a:prstGeom>
          <a:solidFill>
            <a:srgbClr val="00B8FF"/>
          </a:solidFill>
          <a:ln w="9525" cap="flat" cmpd="sng">
            <a:solidFill>
              <a:srgbClr val="C1F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24"/>
          <p:cNvCxnSpPr/>
          <p:nvPr/>
        </p:nvCxnSpPr>
        <p:spPr>
          <a:xfrm>
            <a:off x="9098393" y="1073650"/>
            <a:ext cx="53975" cy="0"/>
          </a:xfrm>
          <a:prstGeom prst="straightConnector1">
            <a:avLst/>
          </a:prstGeom>
          <a:solidFill>
            <a:srgbClr val="00B8FF"/>
          </a:solidFill>
          <a:ln w="9525" cap="flat" cmpd="sng">
            <a:solidFill>
              <a:srgbClr val="C1FE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24"/>
          <p:cNvSpPr/>
          <p:nvPr/>
        </p:nvSpPr>
        <p:spPr>
          <a:xfrm>
            <a:off x="0" y="742950"/>
            <a:ext cx="9144000" cy="16192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84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457200" y="1142984"/>
            <a:ext cx="8220075" cy="523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90000" bIns="50750" anchor="t" anchorCtr="0">
            <a:noAutofit/>
          </a:bodyPr>
          <a:lstStyle>
            <a:lvl1pPr marL="457200" lvl="0" indent="-325755" algn="l">
              <a:spcBef>
                <a:spcPts val="500"/>
              </a:spcBef>
              <a:spcAft>
                <a:spcPts val="0"/>
              </a:spcAft>
              <a:buClr>
                <a:srgbClr val="006BFF"/>
              </a:buClr>
              <a:buSzPts val="1530"/>
              <a:buFont typeface="Noto Sans Symbols"/>
              <a:buChar char="◆"/>
              <a:defRPr sz="1800"/>
            </a:lvl1pPr>
            <a:lvl2pPr marL="914400" lvl="1" indent="-331469" algn="l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620"/>
              <a:buFont typeface="Noto Sans Symbols"/>
              <a:buChar char="■"/>
              <a:defRPr sz="1800"/>
            </a:lvl2pPr>
            <a:lvl3pPr marL="1371600" lvl="2" indent="-30861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  <a:defRPr sz="14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129225" bIns="50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/>
          <p:nvPr/>
        </p:nvSpPr>
        <p:spPr>
          <a:xfrm>
            <a:off x="8538359" y="275044"/>
            <a:ext cx="5488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34475" cy="82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90000" bIns="507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body" idx="1"/>
          </p:nvPr>
        </p:nvSpPr>
        <p:spPr>
          <a:xfrm>
            <a:off x="457200" y="1052513"/>
            <a:ext cx="8220075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90000" bIns="5075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/>
          <p:nvPr/>
        </p:nvSpPr>
        <p:spPr>
          <a:xfrm rot="-5400000">
            <a:off x="7753350" y="2051050"/>
            <a:ext cx="25273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9225" bIns="0" anchor="t" anchorCtr="0">
            <a:noAutofit/>
          </a:bodyPr>
          <a:lstStyle/>
          <a:p>
            <a:pPr marL="3810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Times New Roman"/>
              <a:buNone/>
            </a:pPr>
            <a:r>
              <a:rPr lang="en-US"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© Albedo Telecom. All rights reserved</a:t>
            </a:r>
            <a:endParaRPr/>
          </a:p>
        </p:txBody>
      </p:sp>
      <p:pic>
        <p:nvPicPr>
          <p:cNvPr id="26" name="Google Shape;26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0913" y="0"/>
            <a:ext cx="8229600" cy="686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5"/>
          <p:cNvSpPr/>
          <p:nvPr/>
        </p:nvSpPr>
        <p:spPr>
          <a:xfrm rot="-5400000">
            <a:off x="-866775" y="1320800"/>
            <a:ext cx="34798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9225" bIns="0" anchor="t" anchorCtr="0">
            <a:noAutofit/>
          </a:bodyPr>
          <a:lstStyle/>
          <a:p>
            <a:pPr marL="3810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30AD2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730AD2"/>
                </a:solidFill>
                <a:latin typeface="Arial Black"/>
                <a:ea typeface="Arial Black"/>
                <a:cs typeface="Arial Black"/>
                <a:sym typeface="Arial Black"/>
              </a:rPr>
              <a:t>That’s all</a:t>
            </a:r>
            <a:endParaRPr/>
          </a:p>
        </p:txBody>
      </p:sp>
      <p:pic>
        <p:nvPicPr>
          <p:cNvPr id="28" name="Google Shape;28;p25" descr="Alex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5950" y="4003675"/>
            <a:ext cx="1427163" cy="2857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" name="Google Shape;29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0600" y="5373688"/>
            <a:ext cx="1835150" cy="9540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" name="Google Shape;30;p25"/>
          <p:cNvSpPr txBox="1"/>
          <p:nvPr/>
        </p:nvSpPr>
        <p:spPr>
          <a:xfrm rot="-5400000">
            <a:off x="1146175" y="4632325"/>
            <a:ext cx="165893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2DADA"/>
                </a:solidFill>
                <a:latin typeface="Calibri"/>
                <a:ea typeface="Calibri"/>
                <a:cs typeface="Calibri"/>
                <a:sym typeface="Calibri"/>
              </a:rPr>
              <a:t>www.albedotelecom.com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3272839" y="3307937"/>
            <a:ext cx="576321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kern="1200" dirty="0" err="1">
                <a:solidFill>
                  <a:srgbClr val="1F4E79"/>
                </a:solidFill>
                <a:latin typeface="Myriad Pro Cond" panose="020B0506030403020204" pitchFamily="34" charset="0"/>
                <a:ea typeface="SimSun" pitchFamily="2" charset="-122"/>
                <a:cs typeface="+mn-cs"/>
                <a:sym typeface="Open Sans"/>
              </a:rPr>
              <a:t>Connecting</a:t>
            </a:r>
            <a:r>
              <a:rPr lang="es-ES" sz="3200" kern="1200" dirty="0">
                <a:solidFill>
                  <a:srgbClr val="1F4E79"/>
                </a:solidFill>
                <a:latin typeface="Myriad Pro Cond" panose="020B0506030403020204" pitchFamily="34" charset="0"/>
                <a:ea typeface="SimSun" pitchFamily="2" charset="-122"/>
                <a:cs typeface="+mn-cs"/>
                <a:sym typeface="Open Sans"/>
              </a:rPr>
              <a:t> xGenius </a:t>
            </a:r>
            <a:r>
              <a:rPr lang="es-ES" sz="3200" kern="1200" dirty="0" err="1">
                <a:solidFill>
                  <a:srgbClr val="1F4E79"/>
                </a:solidFill>
                <a:latin typeface="Myriad Pro Cond" panose="020B0506030403020204" pitchFamily="34" charset="0"/>
                <a:ea typeface="SimSun" pitchFamily="2" charset="-122"/>
                <a:cs typeface="+mn-cs"/>
                <a:sym typeface="Open Sans"/>
              </a:rPr>
              <a:t>by</a:t>
            </a:r>
            <a:r>
              <a:rPr lang="es-ES" sz="3200" kern="1200" dirty="0">
                <a:solidFill>
                  <a:srgbClr val="1F4E79"/>
                </a:solidFill>
                <a:latin typeface="Myriad Pro Cond" panose="020B0506030403020204" pitchFamily="34" charset="0"/>
                <a:ea typeface="SimSun" pitchFamily="2" charset="-122"/>
                <a:cs typeface="+mn-cs"/>
                <a:sym typeface="Open Sans"/>
              </a:rPr>
              <a:t> VNC </a:t>
            </a:r>
            <a:endParaRPr sz="3200" kern="1200" dirty="0">
              <a:solidFill>
                <a:srgbClr val="1F4E79"/>
              </a:solidFill>
              <a:latin typeface="Myriad Pro Cond" panose="020B0506030403020204" pitchFamily="34" charset="0"/>
              <a:ea typeface="SimSun" pitchFamily="2" charset="-122"/>
              <a:cs typeface="+mn-c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200" dirty="0">
                <a:solidFill>
                  <a:schemeClr val="bg2">
                    <a:lumMod val="60000"/>
                    <a:lumOff val="40000"/>
                  </a:schemeClr>
                </a:solidFill>
                <a:latin typeface="Myriad Pro Cond" panose="020B0506030403020204" pitchFamily="34" charset="0"/>
                <a:ea typeface="SimSun" pitchFamily="2" charset="-122"/>
                <a:cs typeface="+mn-cs"/>
                <a:sym typeface="Open Sans"/>
              </a:rPr>
              <a:t>Guide &amp; Slides corresponding to software ver. 2.3.13</a:t>
            </a:r>
            <a:br>
              <a:rPr lang="en-US" sz="1600" b="0" i="0" u="none" strike="noStrike" cap="none" dirty="0">
                <a:solidFill>
                  <a:srgbClr val="B2B2B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 b="0" i="0" u="none" strike="noStrike" cap="none" dirty="0">
              <a:solidFill>
                <a:srgbClr val="B2B2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1" name="Google Shape;51;p1"/>
          <p:cNvCxnSpPr/>
          <p:nvPr/>
        </p:nvCxnSpPr>
        <p:spPr>
          <a:xfrm>
            <a:off x="611188" y="1163390"/>
            <a:ext cx="8532812" cy="1587"/>
          </a:xfrm>
          <a:prstGeom prst="straightConnector1">
            <a:avLst/>
          </a:prstGeom>
          <a:noFill/>
          <a:ln w="3815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2" name="Google Shape;52;p1"/>
          <p:cNvSpPr/>
          <p:nvPr/>
        </p:nvSpPr>
        <p:spPr>
          <a:xfrm>
            <a:off x="899592" y="2998540"/>
            <a:ext cx="7992888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9225" bIns="0" anchor="t" anchorCtr="0">
            <a:noAutofit/>
          </a:bodyPr>
          <a:lstStyle/>
          <a:p>
            <a:pPr marL="3810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imes New Roman"/>
              <a:buNone/>
            </a:pPr>
            <a:endParaRPr sz="1350" b="0" i="0" u="none" strike="noStrike" cap="none">
              <a:solidFill>
                <a:srgbClr val="80808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1731995"/>
            <a:ext cx="1611990" cy="164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5635" y="1731996"/>
            <a:ext cx="4832028" cy="164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7663" y="1731996"/>
            <a:ext cx="1606337" cy="163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568" y="3861048"/>
            <a:ext cx="4104456" cy="25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 descr="ALBEDO Telec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74484" y="5961096"/>
            <a:ext cx="1831180" cy="74794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570383" y="855525"/>
            <a:ext cx="843528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9225" bIns="0" anchor="t" anchorCtr="0">
            <a:spAutoFit/>
          </a:bodyPr>
          <a:lstStyle/>
          <a:p>
            <a:pPr algn="r" eaLnBrk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600" b="1" dirty="0">
                <a:solidFill>
                  <a:srgbClr val="0070C0"/>
                </a:solidFill>
                <a:latin typeface="Myriad Pro Cond" panose="020B0506030403020204" pitchFamily="34" charset="0"/>
              </a:rPr>
              <a:t>Basic </a:t>
            </a:r>
            <a:r>
              <a:rPr lang="en-US" sz="66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 VNC </a:t>
            </a:r>
            <a:r>
              <a:rPr lang="en-US" sz="6600" dirty="0">
                <a:solidFill>
                  <a:srgbClr val="FF0000"/>
                </a:solidFill>
                <a:latin typeface="Myriad Pro Cond" panose="020B0506030403020204" pitchFamily="34" charset="0"/>
              </a:rPr>
              <a:t>Setup</a:t>
            </a:r>
            <a:endParaRPr lang="en-US" sz="4800" dirty="0">
              <a:solidFill>
                <a:schemeClr val="tx1"/>
              </a:solidFill>
              <a:latin typeface="Myriad Pro Cond" panose="020B05060304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62F0F5D-567B-2AEE-2A32-277C84B60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167" y="959807"/>
            <a:ext cx="4991092" cy="3606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9782" y="5247820"/>
            <a:ext cx="8519341" cy="1212303"/>
          </a:xfrm>
        </p:spPr>
        <p:txBody>
          <a:bodyPr/>
          <a:lstStyle/>
          <a:p>
            <a:pPr marL="474345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In the 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labtop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, run VNC and the enter the IP address of xGenius </a:t>
            </a:r>
          </a:p>
          <a:p>
            <a:pPr marL="474345" indent="-342900" algn="l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</a:rPr>
              <a:t>Enther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password* if </a:t>
            </a:r>
            <a:r>
              <a:rPr lang="en-US" dirty="0">
                <a:latin typeface="Arial" panose="020B0604020202020204" pitchFamily="34" charset="0"/>
              </a:rPr>
              <a:t>you are using it, otherwise press OK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(*) it can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configured in </a:t>
            </a:r>
            <a:r>
              <a:rPr lang="en-US" sz="1800" b="0" i="1" u="none" strike="noStrike" baseline="0" dirty="0">
                <a:latin typeface="Arial,Italic"/>
              </a:rPr>
              <a:t>Remote control password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34786"/>
          </a:xfrm>
        </p:spPr>
        <p:txBody>
          <a:bodyPr/>
          <a:lstStyle/>
          <a:p>
            <a:r>
              <a:rPr lang="en-US" dirty="0"/>
              <a:t>At the laptop run VNC</a:t>
            </a:r>
          </a:p>
        </p:txBody>
      </p:sp>
      <p:grpSp>
        <p:nvGrpSpPr>
          <p:cNvPr id="9" name="Google Shape;1109;p19"/>
          <p:cNvGrpSpPr/>
          <p:nvPr/>
        </p:nvGrpSpPr>
        <p:grpSpPr>
          <a:xfrm>
            <a:off x="1842654" y="1511450"/>
            <a:ext cx="591940" cy="481667"/>
            <a:chOff x="1707517" y="1467106"/>
            <a:chExt cx="591940" cy="481667"/>
          </a:xfrm>
        </p:grpSpPr>
        <p:pic>
          <p:nvPicPr>
            <p:cNvPr id="10" name="Google Shape;1110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11;p19"/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</a:rPr>
                <a:t>2</a:t>
              </a:r>
              <a:endParaRPr dirty="0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86ECC897-E328-27F7-34D4-7C6453708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679" y="2958377"/>
            <a:ext cx="2405270" cy="189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16">
            <a:extLst>
              <a:ext uri="{FF2B5EF4-FFF2-40B4-BE49-F238E27FC236}">
                <a16:creationId xmlns:a16="http://schemas.microsoft.com/office/drawing/2014/main" id="{4CB201BB-DA81-CE30-A217-A62EA748850C}"/>
              </a:ext>
            </a:extLst>
          </p:cNvPr>
          <p:cNvGrpSpPr/>
          <p:nvPr/>
        </p:nvGrpSpPr>
        <p:grpSpPr>
          <a:xfrm>
            <a:off x="7004980" y="2420787"/>
            <a:ext cx="661687" cy="684279"/>
            <a:chOff x="2428577" y="773315"/>
            <a:chExt cx="661687" cy="684279"/>
          </a:xfrm>
        </p:grpSpPr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D4B2AA37-A1F9-AD5D-E57A-C11646D6E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577" y="1014948"/>
              <a:ext cx="661687" cy="442646"/>
            </a:xfrm>
            <a:prstGeom prst="rect">
              <a:avLst/>
            </a:prstGeom>
          </p:spPr>
        </p:pic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1F3F1DBE-4748-DBDA-5DA4-192117D33885}"/>
                </a:ext>
              </a:extLst>
            </p:cNvPr>
            <p:cNvSpPr txBox="1"/>
            <p:nvPr/>
          </p:nvSpPr>
          <p:spPr>
            <a:xfrm>
              <a:off x="2617395" y="77331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08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4558" y="5870713"/>
            <a:ext cx="8541026" cy="576469"/>
          </a:xfrm>
        </p:spPr>
        <p:txBody>
          <a:bodyPr/>
          <a:lstStyle/>
          <a:p>
            <a:pPr marL="131445" indent="0" algn="ctr">
              <a:buNone/>
            </a:pPr>
            <a:r>
              <a:rPr lang="en-US" dirty="0"/>
              <a:t>The configuration can be extended to the internet to control the tester remotely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Navigate a use the xGenius from the </a:t>
            </a:r>
            <a:r>
              <a:rPr lang="en-US" dirty="0" err="1"/>
              <a:t>Labtop</a:t>
            </a:r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5A3ACF8-0C65-D360-4646-01B2A9FB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243" y="1324520"/>
            <a:ext cx="5413513" cy="3435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489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Google Shape;11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0"/>
            <a:ext cx="8229600" cy="686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21"/>
          <p:cNvSpPr txBox="1"/>
          <p:nvPr/>
        </p:nvSpPr>
        <p:spPr>
          <a:xfrm rot="-5400000">
            <a:off x="-1026770" y="1348581"/>
            <a:ext cx="3581400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951BD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0951BD"/>
                </a:solidFill>
                <a:latin typeface="Arial Black"/>
                <a:ea typeface="Arial Black"/>
                <a:cs typeface="Arial Black"/>
                <a:sym typeface="Arial Black"/>
              </a:rPr>
              <a:t>That’s all</a:t>
            </a:r>
            <a:endParaRPr/>
          </a:p>
        </p:txBody>
      </p:sp>
      <p:pic>
        <p:nvPicPr>
          <p:cNvPr id="1133" name="Google Shape;1133;p21" descr="Ale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426" y="4003675"/>
            <a:ext cx="1427163" cy="2857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4" name="Google Shape;113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1650" y="5373688"/>
            <a:ext cx="1835150" cy="9540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35" name="Google Shape;1135;p21"/>
          <p:cNvSpPr txBox="1"/>
          <p:nvPr/>
        </p:nvSpPr>
        <p:spPr>
          <a:xfrm rot="-5400000">
            <a:off x="861220" y="4768056"/>
            <a:ext cx="19558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www.albedotelecom.com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19565" y="0"/>
            <a:ext cx="9124435" cy="762000"/>
          </a:xfrm>
          <a:prstGeom prst="rect">
            <a:avLst/>
          </a:prstGeom>
          <a:solidFill>
            <a:srgbClr val="F2F2F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578612" y="1954127"/>
            <a:ext cx="2312844" cy="74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997637"/>
            <a:ext cx="7704856" cy="301336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31675" rIns="90000" bIns="50750" anchor="ctr" anchorCtr="0">
            <a:noAutofit/>
          </a:bodyPr>
          <a:lstStyle/>
          <a:p>
            <a:pPr lvl="0">
              <a:buClr>
                <a:schemeClr val="dk1"/>
              </a:buClr>
              <a:buSzPts val="4800"/>
            </a:pPr>
            <a:r>
              <a:rPr lang="en-US" altLang="en-US" sz="48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Z</a:t>
            </a:r>
            <a:r>
              <a:rPr lang="en-US" altLang="en-US" sz="48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e</a:t>
            </a:r>
            <a:r>
              <a:rPr lang="en-US" altLang="en-US" sz="48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us</a:t>
            </a:r>
            <a:r>
              <a:rPr lang="en-US" altLang="en-US" sz="4800" dirty="0">
                <a:solidFill>
                  <a:schemeClr val="tx1"/>
                </a:solidFill>
                <a:latin typeface="Myriad Pro Cond" panose="020B0506030403020204" pitchFamily="34" charset="0"/>
              </a:rPr>
              <a:t> </a:t>
            </a:r>
            <a:r>
              <a:rPr lang="en-US" altLang="en-US" sz="3600" dirty="0">
                <a:solidFill>
                  <a:schemeClr val="tx1"/>
                </a:solidFill>
                <a:latin typeface="Myriad Pro Cond" panose="020B0506030403020204" pitchFamily="34" charset="0"/>
              </a:rPr>
              <a:t>&amp;</a:t>
            </a:r>
            <a:r>
              <a:rPr lang="en-US" altLang="en-US" sz="48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x</a:t>
            </a:r>
            <a:r>
              <a:rPr lang="en-US" altLang="en-US" sz="48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Genius</a:t>
            </a:r>
            <a:endParaRPr sz="4800" b="1" dirty="0">
              <a:solidFill>
                <a:schemeClr val="tx1"/>
              </a:solidFill>
              <a:latin typeface="Myriad Pro Cond" panose="020B0506030403020204" pitchFamily="34" charset="0"/>
              <a:ea typeface="+mj-ea"/>
              <a:cs typeface="+mj-cs"/>
              <a:sym typeface="Open San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4162096"/>
            <a:ext cx="8220075" cy="221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90000" bIns="507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6BFF"/>
              </a:buClr>
              <a:buSzPts val="1530"/>
              <a:buFont typeface="Noto Sans Symbols"/>
              <a:buChar char="◆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620"/>
              <a:buFont typeface="Noto Sans Symbols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buFont typeface="Noto Sans Symbols"/>
              <a:buNone/>
            </a:pPr>
            <a:r>
              <a:rPr lang="en-US" sz="2400" b="1">
                <a:solidFill>
                  <a:schemeClr val="tx1"/>
                </a:solidFill>
                <a:ea typeface="SimSun"/>
              </a:rPr>
              <a:t>Zeus </a:t>
            </a:r>
            <a:r>
              <a:rPr lang="en-US" sz="2400">
                <a:solidFill>
                  <a:schemeClr val="tx1"/>
                </a:solidFill>
                <a:ea typeface="SimSun"/>
              </a:rPr>
              <a:t>&amp; </a:t>
            </a:r>
            <a:r>
              <a:rPr lang="en-US" sz="2400" b="1">
                <a:solidFill>
                  <a:schemeClr val="tx1"/>
                </a:solidFill>
                <a:ea typeface="SimSun"/>
              </a:rPr>
              <a:t>xGenius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ea typeface="SimSun"/>
              </a:rPr>
              <a:t> 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SimSun"/>
              </a:rPr>
              <a:t>provide deep insights to design, install, maintain, troubleshoot and engineer communications resources of </a:t>
            </a:r>
            <a:r>
              <a:rPr lang="en-US">
                <a:solidFill>
                  <a:schemeClr val="tx1"/>
                </a:solidFill>
                <a:ea typeface="SimSun"/>
              </a:rPr>
              <a:t> Mobile Operators, Power Utilities, Finace, Labs and R+D centers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SimSun"/>
              </a:rPr>
              <a:t>. The unit is able to verify </a:t>
            </a:r>
            <a:r>
              <a:rPr lang="en-US">
                <a:solidFill>
                  <a:schemeClr val="tx1"/>
                </a:solidFill>
                <a:ea typeface="SimSun"/>
              </a:rPr>
              <a:t>Ethernet/IP, SyncE, PTP, GbE, IRIG-B, 1PPS, T1/E1, G703, Serial Datacom, C37.94, GOOSE, SV, MMS,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SimSun"/>
              </a:rPr>
              <a:t> </a:t>
            </a:r>
            <a:r>
              <a:rPr lang="en-US">
                <a:solidFill>
                  <a:schemeClr val="tx1"/>
                </a:solidFill>
                <a:ea typeface="SimSun"/>
              </a:rPr>
              <a:t>Round-trip &amp; One-way Delay 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SimSun"/>
              </a:rPr>
              <a:t>tests at all interfaces. 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Noto Sans Symbols"/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It also has a set of programmable filters to </a:t>
            </a:r>
            <a:r>
              <a:rPr lang="en-US">
                <a:solidFill>
                  <a:schemeClr val="tx1"/>
                </a:solidFill>
              </a:rPr>
              <a:t>capture live data traffic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at wire-speed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Genius network pannel">
            <a:extLst>
              <a:ext uri="{FF2B5EF4-FFF2-40B4-BE49-F238E27FC236}">
                <a16:creationId xmlns:a16="http://schemas.microsoft.com/office/drawing/2014/main" id="{02582E2D-6CFA-3B6F-3DDB-270BA3B8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4" y="1381393"/>
            <a:ext cx="5193206" cy="204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530679" y="3846110"/>
            <a:ext cx="8613321" cy="268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90000" bIns="50750" anchor="t" anchorCtr="0">
            <a:noAutofit/>
          </a:bodyPr>
          <a:lstStyle/>
          <a:p>
            <a:pPr marL="131445" indent="0" algn="l">
              <a:buNone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The remote control application constitutes a remote graphical user interface that reproduces pixel by pixel the tester screen in virtually any remote device supporting the VNC protocol. This includes computers, smartphones and tablets.</a:t>
            </a:r>
          </a:p>
          <a:p>
            <a:pPr marL="131445" indent="0" algn="l"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131445" indent="0" algn="l">
              <a:buNone/>
            </a:pPr>
            <a:endParaRPr dirty="0"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90000" bIns="50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Interfaces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&amp; time </a:t>
            </a: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References</a:t>
            </a:r>
            <a:endParaRPr b="1"/>
          </a:p>
        </p:txBody>
      </p:sp>
      <p:sp>
        <p:nvSpPr>
          <p:cNvPr id="106" name="TextBox 105"/>
          <p:cNvSpPr txBox="1"/>
          <p:nvPr/>
        </p:nvSpPr>
        <p:spPr>
          <a:xfrm>
            <a:off x="3911498" y="2959218"/>
            <a:ext cx="528320" cy="28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Myriad Pro Cond" panose="020B0506030403020204" pitchFamily="34" charset="0"/>
              </a:rPr>
              <a:t>RJ45</a:t>
            </a:r>
          </a:p>
        </p:txBody>
      </p:sp>
      <p:cxnSp>
        <p:nvCxnSpPr>
          <p:cNvPr id="110" name="Straight Connector 109"/>
          <p:cNvCxnSpPr>
            <a:cxnSpLocks/>
          </p:cNvCxnSpPr>
          <p:nvPr/>
        </p:nvCxnSpPr>
        <p:spPr bwMode="auto">
          <a:xfrm>
            <a:off x="4122113" y="2251514"/>
            <a:ext cx="0" cy="73356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cxnSpLocks/>
          </p:cNvCxnSpPr>
          <p:nvPr/>
        </p:nvCxnSpPr>
        <p:spPr bwMode="auto">
          <a:xfrm>
            <a:off x="4114494" y="2251514"/>
            <a:ext cx="0" cy="73356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2CB85EA-3213-AE23-ACF3-C08B0574B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1" y="2303629"/>
            <a:ext cx="2189967" cy="13181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DCFE4E-E78C-F594-1F7C-63E64B0B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698" y="2303629"/>
            <a:ext cx="1733792" cy="1505160"/>
          </a:xfrm>
          <a:prstGeom prst="rect">
            <a:avLst/>
          </a:prstGeom>
        </p:spPr>
      </p:pic>
      <p:sp>
        <p:nvSpPr>
          <p:cNvPr id="134" name="Google Shape;134;p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34475" cy="82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90000" bIns="50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</a:t>
            </a:r>
            <a:r>
              <a:rPr lang="en-US" b="1" dirty="0"/>
              <a:t>Traffic </a:t>
            </a:r>
            <a:r>
              <a:rPr lang="en-US" dirty="0"/>
              <a:t>test</a:t>
            </a:r>
            <a:endParaRPr dirty="0"/>
          </a:p>
        </p:txBody>
      </p:sp>
      <p:sp>
        <p:nvSpPr>
          <p:cNvPr id="671" name="Google Shape;671;p4"/>
          <p:cNvSpPr txBox="1">
            <a:spLocks noGrp="1"/>
          </p:cNvSpPr>
          <p:nvPr>
            <p:ph type="body" idx="1"/>
          </p:nvPr>
        </p:nvSpPr>
        <p:spPr>
          <a:xfrm>
            <a:off x="386060" y="4289890"/>
            <a:ext cx="8625418" cy="174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90000" bIns="50750" anchor="t" anchorCtr="0">
            <a:noAutofit/>
          </a:bodyPr>
          <a:lstStyle/>
          <a:p>
            <a:pPr marL="131445" indent="0">
              <a:buNone/>
            </a:pPr>
            <a:r>
              <a:rPr lang="en-US" dirty="0"/>
              <a:t>We are going to connect the xGenius directly to the laptop to operate it from Windows or any other host using VNC</a:t>
            </a:r>
          </a:p>
          <a:p>
            <a:pPr marL="131445" indent="0">
              <a:buNone/>
            </a:pPr>
            <a:endParaRPr lang="en-US" sz="300" dirty="0"/>
          </a:p>
        </p:txBody>
      </p:sp>
      <p:sp>
        <p:nvSpPr>
          <p:cNvPr id="843" name="object 221"/>
          <p:cNvSpPr/>
          <p:nvPr/>
        </p:nvSpPr>
        <p:spPr>
          <a:xfrm>
            <a:off x="5117550" y="2203807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762" y="0"/>
                </a:moveTo>
                <a:lnTo>
                  <a:pt x="0" y="0"/>
                </a:lnTo>
                <a:lnTo>
                  <a:pt x="762" y="2286"/>
                </a:lnTo>
                <a:lnTo>
                  <a:pt x="1524" y="2286"/>
                </a:lnTo>
                <a:lnTo>
                  <a:pt x="76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222"/>
          <p:cNvSpPr/>
          <p:nvPr/>
        </p:nvSpPr>
        <p:spPr>
          <a:xfrm>
            <a:off x="5017727" y="223962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762" y="0"/>
                </a:moveTo>
                <a:lnTo>
                  <a:pt x="0" y="0"/>
                </a:lnTo>
                <a:lnTo>
                  <a:pt x="762" y="2286"/>
                </a:lnTo>
                <a:lnTo>
                  <a:pt x="1524" y="2286"/>
                </a:lnTo>
                <a:lnTo>
                  <a:pt x="76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224"/>
          <p:cNvSpPr/>
          <p:nvPr/>
        </p:nvSpPr>
        <p:spPr>
          <a:xfrm>
            <a:off x="4940004" y="2267815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762" y="0"/>
                </a:moveTo>
                <a:lnTo>
                  <a:pt x="0" y="0"/>
                </a:lnTo>
                <a:lnTo>
                  <a:pt x="762" y="2286"/>
                </a:lnTo>
                <a:lnTo>
                  <a:pt x="1524" y="2286"/>
                </a:lnTo>
                <a:lnTo>
                  <a:pt x="76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225"/>
          <p:cNvSpPr/>
          <p:nvPr/>
        </p:nvSpPr>
        <p:spPr>
          <a:xfrm>
            <a:off x="4840182" y="230362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762" y="0"/>
                </a:moveTo>
                <a:lnTo>
                  <a:pt x="0" y="0"/>
                </a:lnTo>
                <a:lnTo>
                  <a:pt x="762" y="2286"/>
                </a:lnTo>
                <a:lnTo>
                  <a:pt x="1524" y="2286"/>
                </a:lnTo>
                <a:lnTo>
                  <a:pt x="76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227"/>
          <p:cNvSpPr/>
          <p:nvPr/>
        </p:nvSpPr>
        <p:spPr>
          <a:xfrm>
            <a:off x="4763219" y="233106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762" y="0"/>
                </a:moveTo>
                <a:lnTo>
                  <a:pt x="0" y="0"/>
                </a:lnTo>
                <a:lnTo>
                  <a:pt x="762" y="2286"/>
                </a:lnTo>
                <a:lnTo>
                  <a:pt x="1524" y="2286"/>
                </a:lnTo>
                <a:lnTo>
                  <a:pt x="76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229"/>
          <p:cNvSpPr/>
          <p:nvPr/>
        </p:nvSpPr>
        <p:spPr>
          <a:xfrm>
            <a:off x="4715975" y="2331061"/>
            <a:ext cx="48260" cy="19050"/>
          </a:xfrm>
          <a:custGeom>
            <a:avLst/>
            <a:gdLst/>
            <a:ahLst/>
            <a:cxnLst/>
            <a:rect l="l" t="t" r="r" b="b"/>
            <a:pathLst>
              <a:path w="48260" h="19050">
                <a:moveTo>
                  <a:pt x="47243" y="0"/>
                </a:moveTo>
                <a:lnTo>
                  <a:pt x="0" y="16764"/>
                </a:lnTo>
                <a:lnTo>
                  <a:pt x="761" y="19050"/>
                </a:lnTo>
                <a:lnTo>
                  <a:pt x="48005" y="2286"/>
                </a:lnTo>
                <a:lnTo>
                  <a:pt x="47243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22"/>
          <p:cNvSpPr txBox="1"/>
          <p:nvPr/>
        </p:nvSpPr>
        <p:spPr>
          <a:xfrm>
            <a:off x="3122462" y="2604687"/>
            <a:ext cx="874569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ES" spc="5" dirty="0">
                <a:solidFill>
                  <a:srgbClr val="00007F"/>
                </a:solidFill>
                <a:latin typeface="Verdana"/>
                <a:cs typeface="Verdana"/>
              </a:rPr>
              <a:t>Ethernet</a:t>
            </a:r>
          </a:p>
        </p:txBody>
      </p:sp>
      <p:cxnSp>
        <p:nvCxnSpPr>
          <p:cNvPr id="1431" name="Straight Connector 1430"/>
          <p:cNvCxnSpPr>
            <a:cxnSpLocks/>
          </p:cNvCxnSpPr>
          <p:nvPr/>
        </p:nvCxnSpPr>
        <p:spPr>
          <a:xfrm>
            <a:off x="2317470" y="2892085"/>
            <a:ext cx="2445749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430">
            <a:extLst>
              <a:ext uri="{FF2B5EF4-FFF2-40B4-BE49-F238E27FC236}">
                <a16:creationId xmlns:a16="http://schemas.microsoft.com/office/drawing/2014/main" id="{1FAD4D27-502C-F89A-CB1B-12A2A2263F51}"/>
              </a:ext>
            </a:extLst>
          </p:cNvPr>
          <p:cNvCxnSpPr>
            <a:cxnSpLocks/>
          </p:cNvCxnSpPr>
          <p:nvPr/>
        </p:nvCxnSpPr>
        <p:spPr>
          <a:xfrm flipH="1">
            <a:off x="2341962" y="3142456"/>
            <a:ext cx="239850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ownload VNC Server VNC® Connect, 48% OFF">
            <a:extLst>
              <a:ext uri="{FF2B5EF4-FFF2-40B4-BE49-F238E27FC236}">
                <a16:creationId xmlns:a16="http://schemas.microsoft.com/office/drawing/2014/main" id="{2B35054D-759C-F80D-AB33-12256646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37" y="1988408"/>
            <a:ext cx="1998404" cy="19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E1B2406-7D83-6C15-589C-6E484CD13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858" y="944970"/>
            <a:ext cx="3845883" cy="111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28CD6F-4E47-97AC-A04C-20BF8A35A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36" y="3486650"/>
            <a:ext cx="1995737" cy="3064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924378F-2276-BB72-B860-FA1012341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39" y="2277186"/>
            <a:ext cx="5020148" cy="274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BBF6B3A-E500-0689-7279-24E508DC9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989" y="1968409"/>
            <a:ext cx="1406863" cy="125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DACB18-C23A-4BDC-9660-C0A6D0941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78" y="997102"/>
            <a:ext cx="2049297" cy="97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5488" y="5167051"/>
            <a:ext cx="6014194" cy="1596784"/>
          </a:xfrm>
        </p:spPr>
        <p:txBody>
          <a:bodyPr/>
          <a:lstStyle/>
          <a:p>
            <a:pPr marL="474345" indent="-342900">
              <a:buFont typeface="+mj-lt"/>
              <a:buAutoNum type="arabicPeriod"/>
            </a:pPr>
            <a:r>
              <a:rPr lang="en-US" dirty="0">
                <a:latin typeface="MyriadPro-Regular" panose="020B0503030403020204" pitchFamily="34" charset="0"/>
              </a:rPr>
              <a:t>Select the Network in your </a:t>
            </a:r>
            <a:r>
              <a:rPr lang="en-US" dirty="0" err="1">
                <a:latin typeface="MyriadPro-Regular" panose="020B0503030403020204" pitchFamily="34" charset="0"/>
              </a:rPr>
              <a:t>labtop</a:t>
            </a:r>
            <a:r>
              <a:rPr lang="en-US" dirty="0">
                <a:latin typeface="MyriadPro-Regular" panose="020B0503030403020204" pitchFamily="34" charset="0"/>
              </a:rPr>
              <a:t> (Click right )</a:t>
            </a:r>
          </a:p>
          <a:p>
            <a:pPr marL="474345" indent="-342900">
              <a:buFont typeface="+mj-lt"/>
              <a:buAutoNum type="arabicPeriod"/>
            </a:pPr>
            <a:r>
              <a:rPr lang="en-US" u="sng" dirty="0">
                <a:latin typeface="MyriadPro-Regular" panose="020B0503030403020204" pitchFamily="34" charset="0"/>
              </a:rPr>
              <a:t>Network settings</a:t>
            </a:r>
            <a:r>
              <a:rPr lang="en-US" dirty="0">
                <a:latin typeface="MyriadPro-Regular" panose="020B0503030403020204" pitchFamily="34" charset="0"/>
              </a:rPr>
              <a:t> &gt; </a:t>
            </a:r>
            <a:r>
              <a:rPr lang="en-US" u="sng" dirty="0">
                <a:latin typeface="MyriadPro-Regular" panose="020B0503030403020204" pitchFamily="34" charset="0"/>
              </a:rPr>
              <a:t>Ethernet</a:t>
            </a:r>
            <a:r>
              <a:rPr lang="en-US" dirty="0">
                <a:latin typeface="MyriadPro-Regular" panose="020B0503030403020204" pitchFamily="34" charset="0"/>
              </a:rPr>
              <a:t> </a:t>
            </a:r>
          </a:p>
          <a:p>
            <a:pPr marL="474345" indent="-342900">
              <a:buFont typeface="+mj-lt"/>
              <a:buAutoNum type="arabicPeriod"/>
            </a:pPr>
            <a:r>
              <a:rPr lang="en-US" u="sng" dirty="0">
                <a:latin typeface="MyriadPro-Regular" panose="020B0503030403020204" pitchFamily="34" charset="0"/>
              </a:rPr>
              <a:t>IP settings</a:t>
            </a:r>
            <a:r>
              <a:rPr lang="en-US" dirty="0">
                <a:latin typeface="MyriadPro-Regular" panose="020B0503030403020204" pitchFamily="34" charset="0"/>
              </a:rPr>
              <a:t> := </a:t>
            </a:r>
            <a:r>
              <a:rPr lang="en-US" i="1" dirty="0">
                <a:latin typeface="MyriadPro-Regular" panose="020B0503030403020204" pitchFamily="34" charset="0"/>
              </a:rPr>
              <a:t>Manual</a:t>
            </a:r>
          </a:p>
          <a:p>
            <a:pPr marL="474345" indent="-342900">
              <a:buFont typeface="+mj-lt"/>
              <a:buAutoNum type="arabicPeriod"/>
            </a:pPr>
            <a:r>
              <a:rPr lang="en-US" dirty="0">
                <a:latin typeface="MyriadPro-Regular" panose="020B0503030403020204" pitchFamily="34" charset="0"/>
              </a:rPr>
              <a:t>Configure the IP address and the mask</a:t>
            </a:r>
          </a:p>
          <a:p>
            <a:pPr marL="131445" indent="0" algn="l">
              <a:buNone/>
            </a:pPr>
            <a:endParaRPr lang="en-US" sz="1800" b="0" i="0" u="none" strike="noStrike" baseline="0" dirty="0">
              <a:latin typeface="MyriadPro-Regular" panose="020B0503030403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the </a:t>
            </a:r>
            <a:r>
              <a:rPr lang="en-US" dirty="0" err="1"/>
              <a:t>Labtop</a:t>
            </a:r>
            <a:endParaRPr lang="en-US" dirty="0"/>
          </a:p>
        </p:txBody>
      </p:sp>
      <p:grpSp>
        <p:nvGrpSpPr>
          <p:cNvPr id="9" name="Google Shape;1109;p19">
            <a:extLst>
              <a:ext uri="{FF2B5EF4-FFF2-40B4-BE49-F238E27FC236}">
                <a16:creationId xmlns:a16="http://schemas.microsoft.com/office/drawing/2014/main" id="{3DBFFBEA-FCA7-F6D2-8AC8-9488EBC8C9B5}"/>
              </a:ext>
            </a:extLst>
          </p:cNvPr>
          <p:cNvGrpSpPr/>
          <p:nvPr/>
        </p:nvGrpSpPr>
        <p:grpSpPr>
          <a:xfrm>
            <a:off x="907848" y="1806888"/>
            <a:ext cx="591940" cy="481667"/>
            <a:chOff x="1707517" y="1467106"/>
            <a:chExt cx="591940" cy="481667"/>
          </a:xfrm>
        </p:grpSpPr>
        <p:pic>
          <p:nvPicPr>
            <p:cNvPr id="10" name="Google Shape;1110;p19">
              <a:extLst>
                <a:ext uri="{FF2B5EF4-FFF2-40B4-BE49-F238E27FC236}">
                  <a16:creationId xmlns:a16="http://schemas.microsoft.com/office/drawing/2014/main" id="{CD4F0564-346E-EF1E-91B0-52ABA49655A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11;p19">
              <a:extLst>
                <a:ext uri="{FF2B5EF4-FFF2-40B4-BE49-F238E27FC236}">
                  <a16:creationId xmlns:a16="http://schemas.microsoft.com/office/drawing/2014/main" id="{C0D73432-3EFF-B473-89DA-D59A754CB786}"/>
                </a:ext>
              </a:extLst>
            </p:cNvPr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/>
            </a:p>
          </p:txBody>
        </p:sp>
      </p:grpSp>
      <p:grpSp>
        <p:nvGrpSpPr>
          <p:cNvPr id="29" name="Google Shape;1109;p19">
            <a:extLst>
              <a:ext uri="{FF2B5EF4-FFF2-40B4-BE49-F238E27FC236}">
                <a16:creationId xmlns:a16="http://schemas.microsoft.com/office/drawing/2014/main" id="{559434E0-5718-D736-2AE8-B1E3FDFBB2A3}"/>
              </a:ext>
            </a:extLst>
          </p:cNvPr>
          <p:cNvGrpSpPr/>
          <p:nvPr/>
        </p:nvGrpSpPr>
        <p:grpSpPr>
          <a:xfrm>
            <a:off x="6117709" y="2643376"/>
            <a:ext cx="591940" cy="481667"/>
            <a:chOff x="1707517" y="1467106"/>
            <a:chExt cx="591940" cy="481667"/>
          </a:xfrm>
        </p:grpSpPr>
        <p:pic>
          <p:nvPicPr>
            <p:cNvPr id="30" name="Google Shape;1110;p19">
              <a:extLst>
                <a:ext uri="{FF2B5EF4-FFF2-40B4-BE49-F238E27FC236}">
                  <a16:creationId xmlns:a16="http://schemas.microsoft.com/office/drawing/2014/main" id="{3211EE1B-E00F-016D-1BDC-F899794201B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1111;p19">
              <a:extLst>
                <a:ext uri="{FF2B5EF4-FFF2-40B4-BE49-F238E27FC236}">
                  <a16:creationId xmlns:a16="http://schemas.microsoft.com/office/drawing/2014/main" id="{ACB16EE0-DB5D-5C51-CEAA-F37AF5EE428B}"/>
                </a:ext>
              </a:extLst>
            </p:cNvPr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</a:rPr>
                <a:t>4</a:t>
              </a:r>
              <a:endParaRPr dirty="0"/>
            </a:p>
          </p:txBody>
        </p:sp>
      </p:grpSp>
      <p:sp>
        <p:nvSpPr>
          <p:cNvPr id="4" name="AutoShape 2">
            <a:extLst>
              <a:ext uri="{FF2B5EF4-FFF2-40B4-BE49-F238E27FC236}">
                <a16:creationId xmlns:a16="http://schemas.microsoft.com/office/drawing/2014/main" id="{7F6269BB-D8D6-C70A-3D60-F302F23361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oogle Shape;1109;p19">
            <a:extLst>
              <a:ext uri="{FF2B5EF4-FFF2-40B4-BE49-F238E27FC236}">
                <a16:creationId xmlns:a16="http://schemas.microsoft.com/office/drawing/2014/main" id="{F7191B4F-0A43-CFEE-B97E-BCF3938F25BC}"/>
              </a:ext>
            </a:extLst>
          </p:cNvPr>
          <p:cNvGrpSpPr/>
          <p:nvPr/>
        </p:nvGrpSpPr>
        <p:grpSpPr>
          <a:xfrm>
            <a:off x="5922428" y="1806181"/>
            <a:ext cx="591940" cy="481667"/>
            <a:chOff x="1707517" y="1467106"/>
            <a:chExt cx="591940" cy="481667"/>
          </a:xfrm>
        </p:grpSpPr>
        <p:pic>
          <p:nvPicPr>
            <p:cNvPr id="18" name="Google Shape;1110;p19">
              <a:extLst>
                <a:ext uri="{FF2B5EF4-FFF2-40B4-BE49-F238E27FC236}">
                  <a16:creationId xmlns:a16="http://schemas.microsoft.com/office/drawing/2014/main" id="{FADDFA07-76CD-9E02-CC3D-B03F7468499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111;p19">
              <a:extLst>
                <a:ext uri="{FF2B5EF4-FFF2-40B4-BE49-F238E27FC236}">
                  <a16:creationId xmlns:a16="http://schemas.microsoft.com/office/drawing/2014/main" id="{D463196B-41AD-30BB-5BDC-0B2CD116EF2A}"/>
                </a:ext>
              </a:extLst>
            </p:cNvPr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  <p:grpSp>
        <p:nvGrpSpPr>
          <p:cNvPr id="21" name="Google Shape;1109;p19">
            <a:extLst>
              <a:ext uri="{FF2B5EF4-FFF2-40B4-BE49-F238E27FC236}">
                <a16:creationId xmlns:a16="http://schemas.microsoft.com/office/drawing/2014/main" id="{AFEBEBAE-2F8B-B9FC-74BD-2BABBCCDB7B0}"/>
              </a:ext>
            </a:extLst>
          </p:cNvPr>
          <p:cNvGrpSpPr/>
          <p:nvPr/>
        </p:nvGrpSpPr>
        <p:grpSpPr>
          <a:xfrm>
            <a:off x="4354717" y="3882184"/>
            <a:ext cx="591940" cy="481667"/>
            <a:chOff x="1707517" y="1467106"/>
            <a:chExt cx="591940" cy="481667"/>
          </a:xfrm>
        </p:grpSpPr>
        <p:pic>
          <p:nvPicPr>
            <p:cNvPr id="32" name="Google Shape;1110;p19">
              <a:extLst>
                <a:ext uri="{FF2B5EF4-FFF2-40B4-BE49-F238E27FC236}">
                  <a16:creationId xmlns:a16="http://schemas.microsoft.com/office/drawing/2014/main" id="{1B866F92-2C48-E8FD-5B9B-5C3EACBED28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1111;p19">
              <a:extLst>
                <a:ext uri="{FF2B5EF4-FFF2-40B4-BE49-F238E27FC236}">
                  <a16:creationId xmlns:a16="http://schemas.microsoft.com/office/drawing/2014/main" id="{DFC2554E-1F9B-7247-8851-86C565E7F539}"/>
                </a:ext>
              </a:extLst>
            </p:cNvPr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dirty="0"/>
            </a:p>
          </p:txBody>
        </p:sp>
      </p:grpSp>
      <p:grpSp>
        <p:nvGrpSpPr>
          <p:cNvPr id="5" name="Google Shape;1109;p19">
            <a:extLst>
              <a:ext uri="{FF2B5EF4-FFF2-40B4-BE49-F238E27FC236}">
                <a16:creationId xmlns:a16="http://schemas.microsoft.com/office/drawing/2014/main" id="{51C051AB-8C2D-4F62-D5D2-7ECFC32CD12E}"/>
              </a:ext>
            </a:extLst>
          </p:cNvPr>
          <p:cNvGrpSpPr/>
          <p:nvPr/>
        </p:nvGrpSpPr>
        <p:grpSpPr>
          <a:xfrm>
            <a:off x="160659" y="1376124"/>
            <a:ext cx="591940" cy="481667"/>
            <a:chOff x="1707517" y="1467106"/>
            <a:chExt cx="591940" cy="481667"/>
          </a:xfrm>
        </p:grpSpPr>
        <p:pic>
          <p:nvPicPr>
            <p:cNvPr id="8" name="Google Shape;1110;p19">
              <a:extLst>
                <a:ext uri="{FF2B5EF4-FFF2-40B4-BE49-F238E27FC236}">
                  <a16:creationId xmlns:a16="http://schemas.microsoft.com/office/drawing/2014/main" id="{37A72F07-3905-8E67-2B7D-A5C252B39C6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111;p19">
              <a:extLst>
                <a:ext uri="{FF2B5EF4-FFF2-40B4-BE49-F238E27FC236}">
                  <a16:creationId xmlns:a16="http://schemas.microsoft.com/office/drawing/2014/main" id="{C61FB77C-6460-9199-CAD9-585B7724AE2B}"/>
                </a:ext>
              </a:extLst>
            </p:cNvPr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  <p:sp>
        <p:nvSpPr>
          <p:cNvPr id="14" name="AutoShape 2">
            <a:extLst>
              <a:ext uri="{FF2B5EF4-FFF2-40B4-BE49-F238E27FC236}">
                <a16:creationId xmlns:a16="http://schemas.microsoft.com/office/drawing/2014/main" id="{F24F3781-36F4-553E-838D-07D06EDFB7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BB575C64-4319-D715-12B8-B0D4A90ADB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0758" y="3071645"/>
            <a:ext cx="1499613" cy="354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6" name="Group 16">
            <a:extLst>
              <a:ext uri="{FF2B5EF4-FFF2-40B4-BE49-F238E27FC236}">
                <a16:creationId xmlns:a16="http://schemas.microsoft.com/office/drawing/2014/main" id="{E0B144E0-86DF-2DD8-4B69-2D4CB6BD6262}"/>
              </a:ext>
            </a:extLst>
          </p:cNvPr>
          <p:cNvGrpSpPr/>
          <p:nvPr/>
        </p:nvGrpSpPr>
        <p:grpSpPr>
          <a:xfrm>
            <a:off x="8167727" y="2716668"/>
            <a:ext cx="661687" cy="606314"/>
            <a:chOff x="2428577" y="851280"/>
            <a:chExt cx="661687" cy="606314"/>
          </a:xfrm>
        </p:grpSpPr>
        <p:pic>
          <p:nvPicPr>
            <p:cNvPr id="37" name="Picture 17">
              <a:extLst>
                <a:ext uri="{FF2B5EF4-FFF2-40B4-BE49-F238E27FC236}">
                  <a16:creationId xmlns:a16="http://schemas.microsoft.com/office/drawing/2014/main" id="{D9391F68-D8C4-FDAC-983F-79609B12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577" y="1014948"/>
              <a:ext cx="661687" cy="442646"/>
            </a:xfrm>
            <a:prstGeom prst="rect">
              <a:avLst/>
            </a:prstGeom>
          </p:spPr>
        </p:pic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id="{A7E4FADF-0F22-07F4-3CB7-5F67706DC3CD}"/>
                </a:ext>
              </a:extLst>
            </p:cNvPr>
            <p:cNvSpPr txBox="1"/>
            <p:nvPr/>
          </p:nvSpPr>
          <p:spPr>
            <a:xfrm>
              <a:off x="2640046" y="85128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4</a:t>
              </a:r>
            </a:p>
            <a:p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72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opjoy 15.6 Inch Corei7 10th Gen Laptop Notebook Win 10 Ram 8gb Ddr4 L">
            <a:extLst>
              <a:ext uri="{FF2B5EF4-FFF2-40B4-BE49-F238E27FC236}">
                <a16:creationId xmlns:a16="http://schemas.microsoft.com/office/drawing/2014/main" id="{65ABC6FC-C2E3-BD23-0F3C-0745E9982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85" y="766094"/>
            <a:ext cx="3435616" cy="34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1ED1D10-07F3-2BE3-3E57-59F914D16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5035">
            <a:off x="2876911" y="1136999"/>
            <a:ext cx="3219286" cy="1460114"/>
          </a:xfrm>
          <a:prstGeom prst="rect">
            <a:avLst/>
          </a:prstGeom>
        </p:spPr>
      </p:pic>
      <p:pic>
        <p:nvPicPr>
          <p:cNvPr id="2" name="Picture 2" descr="xGenius network pannel">
            <a:extLst>
              <a:ext uri="{FF2B5EF4-FFF2-40B4-BE49-F238E27FC236}">
                <a16:creationId xmlns:a16="http://schemas.microsoft.com/office/drawing/2014/main" id="{EFF8BBE9-B327-6D74-5264-B585F84B7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3" y="2395563"/>
            <a:ext cx="3652884" cy="14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6" name="Google Shape;846;p5"/>
          <p:cNvSpPr txBox="1">
            <a:spLocks noGrp="1"/>
          </p:cNvSpPr>
          <p:nvPr>
            <p:ph type="body" idx="1"/>
          </p:nvPr>
        </p:nvSpPr>
        <p:spPr>
          <a:xfrm>
            <a:off x="575265" y="4252875"/>
            <a:ext cx="8511977" cy="194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90000" bIns="50750" anchor="t" anchorCtr="0">
            <a:noAutofit/>
          </a:bodyPr>
          <a:lstStyle/>
          <a:p>
            <a:pPr marL="104775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20"/>
              <a:buNone/>
            </a:pPr>
            <a:r>
              <a:rPr lang="en-US" dirty="0"/>
              <a:t>xGenius has a connector for the RJ45 cables</a:t>
            </a:r>
          </a:p>
          <a:p>
            <a:pPr marL="447675" lvl="0" indent="-342900">
              <a:buClr>
                <a:srgbClr val="0000FF"/>
              </a:buClr>
              <a:buSzPts val="1620"/>
              <a:buFont typeface="Century Gothic"/>
              <a:buAutoNum type="arabicPeriod"/>
            </a:pPr>
            <a:r>
              <a:rPr lang="en-US" dirty="0"/>
              <a:t>Connect the Cable to xGenius management Port</a:t>
            </a:r>
          </a:p>
          <a:p>
            <a:pPr marL="447675" lvl="0" indent="-342900">
              <a:buClr>
                <a:srgbClr val="0000FF"/>
              </a:buClr>
              <a:buSzPts val="1620"/>
              <a:buFont typeface="Century Gothic"/>
              <a:buAutoNum type="arabicPeriod"/>
            </a:pPr>
            <a:r>
              <a:rPr lang="en-US" dirty="0"/>
              <a:t>Connect the Cable to Laptop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7" name="Google Shape;847;p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34475" cy="82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90000" bIns="50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Connecting the BNC cables to Port C</a:t>
            </a:r>
            <a:endParaRPr b="1" dirty="0"/>
          </a:p>
        </p:txBody>
      </p:sp>
      <p:grpSp>
        <p:nvGrpSpPr>
          <p:cNvPr id="849" name="Google Shape;849;p5"/>
          <p:cNvGrpSpPr/>
          <p:nvPr/>
        </p:nvGrpSpPr>
        <p:grpSpPr>
          <a:xfrm>
            <a:off x="1445050" y="2925165"/>
            <a:ext cx="752871" cy="712130"/>
            <a:chOff x="1627051" y="1351168"/>
            <a:chExt cx="752871" cy="712130"/>
          </a:xfrm>
        </p:grpSpPr>
        <p:pic>
          <p:nvPicPr>
            <p:cNvPr id="850" name="Google Shape;850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1" name="Google Shape;851;p5"/>
            <p:cNvSpPr txBox="1"/>
            <p:nvPr/>
          </p:nvSpPr>
          <p:spPr>
            <a:xfrm>
              <a:off x="1776618" y="1671814"/>
              <a:ext cx="2696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dirty="0">
                <a:solidFill>
                  <a:srgbClr val="3E1F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057;p16"/>
          <p:cNvSpPr/>
          <p:nvPr/>
        </p:nvSpPr>
        <p:spPr>
          <a:xfrm>
            <a:off x="1793267" y="2754948"/>
            <a:ext cx="468501" cy="43424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57;p16">
            <a:extLst>
              <a:ext uri="{FF2B5EF4-FFF2-40B4-BE49-F238E27FC236}">
                <a16:creationId xmlns:a16="http://schemas.microsoft.com/office/drawing/2014/main" id="{7C349059-83E6-4C8D-4DDC-765E4DE6B4F3}"/>
              </a:ext>
            </a:extLst>
          </p:cNvPr>
          <p:cNvSpPr/>
          <p:nvPr/>
        </p:nvSpPr>
        <p:spPr>
          <a:xfrm>
            <a:off x="5994211" y="3132632"/>
            <a:ext cx="468501" cy="43424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852;p5"/>
          <p:cNvGrpSpPr/>
          <p:nvPr/>
        </p:nvGrpSpPr>
        <p:grpSpPr>
          <a:xfrm>
            <a:off x="5514125" y="3272533"/>
            <a:ext cx="686355" cy="481707"/>
            <a:chOff x="1707517" y="1467106"/>
            <a:chExt cx="591940" cy="481707"/>
          </a:xfrm>
        </p:grpSpPr>
        <p:pic>
          <p:nvPicPr>
            <p:cNvPr id="29" name="Google Shape;853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854;p5"/>
            <p:cNvSpPr txBox="1"/>
            <p:nvPr/>
          </p:nvSpPr>
          <p:spPr>
            <a:xfrm>
              <a:off x="1776618" y="1671814"/>
              <a:ext cx="2696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4825955"/>
            <a:ext cx="8453470" cy="1473515"/>
          </a:xfrm>
        </p:spPr>
        <p:txBody>
          <a:bodyPr/>
          <a:lstStyle/>
          <a:p>
            <a:pPr marL="474345" indent="-342900">
              <a:buFont typeface="+mj-lt"/>
              <a:buAutoNum type="arabicPeriod"/>
            </a:pPr>
            <a:r>
              <a:rPr lang="en-US" u="sng" dirty="0"/>
              <a:t>Home</a:t>
            </a:r>
            <a:r>
              <a:rPr lang="en-US" dirty="0"/>
              <a:t> &gt; [</a:t>
            </a:r>
            <a:r>
              <a:rPr lang="en-US" u="sng" dirty="0"/>
              <a:t>System]</a:t>
            </a:r>
            <a:r>
              <a:rPr lang="en-US" dirty="0"/>
              <a:t> &gt; </a:t>
            </a:r>
            <a:r>
              <a:rPr lang="en-US" u="sng" dirty="0"/>
              <a:t>Reset to factory settings</a:t>
            </a:r>
            <a:r>
              <a:rPr lang="en-US" dirty="0"/>
              <a:t> := </a:t>
            </a:r>
            <a:r>
              <a:rPr lang="en-US" i="1" dirty="0"/>
              <a:t>Yes</a:t>
            </a:r>
          </a:p>
          <a:p>
            <a:pPr marL="474345" indent="-342900">
              <a:buFont typeface="+mj-lt"/>
              <a:buAutoNum type="arabicPeriod"/>
            </a:pPr>
            <a:r>
              <a:rPr lang="en-US" dirty="0"/>
              <a:t>[</a:t>
            </a:r>
            <a:r>
              <a:rPr lang="en-US" u="sng" dirty="0"/>
              <a:t>System]</a:t>
            </a:r>
            <a:r>
              <a:rPr lang="en-US" dirty="0"/>
              <a:t> &gt; </a:t>
            </a:r>
            <a:r>
              <a:rPr lang="en-US" u="sng" dirty="0"/>
              <a:t>General settings</a:t>
            </a:r>
            <a:r>
              <a:rPr lang="en-US" dirty="0"/>
              <a:t> &gt; </a:t>
            </a:r>
            <a:r>
              <a:rPr lang="en-US" u="sng" dirty="0"/>
              <a:t>Protocol </a:t>
            </a:r>
            <a:r>
              <a:rPr lang="en-US" u="sng" dirty="0" err="1"/>
              <a:t>mng</a:t>
            </a:r>
            <a:r>
              <a:rPr lang="en-US" u="sng" dirty="0"/>
              <a:t>.</a:t>
            </a:r>
            <a:r>
              <a:rPr lang="en-US" dirty="0"/>
              <a:t> &gt; </a:t>
            </a:r>
            <a:r>
              <a:rPr lang="en-US" u="sng" dirty="0"/>
              <a:t>Enable protocols</a:t>
            </a:r>
            <a:r>
              <a:rPr lang="en-US" dirty="0"/>
              <a:t>:= </a:t>
            </a:r>
            <a:r>
              <a:rPr lang="en-US" i="1" dirty="0"/>
              <a:t>VNC</a:t>
            </a:r>
          </a:p>
          <a:p>
            <a:pPr marL="474345" indent="-342900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Enable VNC</a:t>
            </a:r>
          </a:p>
          <a:p>
            <a:pPr marL="131445" indent="0" algn="l">
              <a:buNone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Optionally, supply a password with </a:t>
            </a:r>
            <a:r>
              <a:rPr lang="en-US" sz="1800" b="0" i="1" u="none" strike="noStrike" baseline="0" dirty="0">
                <a:latin typeface="Arial,Italic"/>
              </a:rPr>
              <a:t>Remote control password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.</a:t>
            </a:r>
          </a:p>
          <a:p>
            <a:pPr marL="131445" indent="0" algn="l">
              <a:buNone/>
            </a:pPr>
            <a:r>
              <a:rPr lang="en-US" i="1" dirty="0">
                <a:latin typeface="Arial" panose="020B0604020202020204" pitchFamily="34" charset="0"/>
              </a:rPr>
              <a:t>Assure that the </a:t>
            </a:r>
            <a:r>
              <a:rPr lang="en-US" i="1" dirty="0" err="1">
                <a:latin typeface="Arial" panose="020B0604020202020204" pitchFamily="34" charset="0"/>
              </a:rPr>
              <a:t>labtop</a:t>
            </a:r>
            <a:r>
              <a:rPr lang="en-US" i="1" dirty="0">
                <a:latin typeface="Arial" panose="020B0604020202020204" pitchFamily="34" charset="0"/>
              </a:rPr>
              <a:t> and the tester have configured two different IP address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global operation mode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21" y="1085732"/>
            <a:ext cx="4221105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80E84DD-4248-A3E9-5E88-65B66CD1BEE8}"/>
              </a:ext>
            </a:extLst>
          </p:cNvPr>
          <p:cNvGrpSpPr/>
          <p:nvPr/>
        </p:nvGrpSpPr>
        <p:grpSpPr>
          <a:xfrm>
            <a:off x="1954451" y="1695844"/>
            <a:ext cx="4159835" cy="2520000"/>
            <a:chOff x="1305357" y="1281996"/>
            <a:chExt cx="4159835" cy="252000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09CE5DF-C885-8E5E-A463-78388778F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5357" y="1281996"/>
              <a:ext cx="4159835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oogle Shape;1109;p19"/>
            <p:cNvGrpSpPr/>
            <p:nvPr/>
          </p:nvGrpSpPr>
          <p:grpSpPr>
            <a:xfrm>
              <a:off x="2368338" y="1318458"/>
              <a:ext cx="752871" cy="712130"/>
              <a:chOff x="1627051" y="1351168"/>
              <a:chExt cx="752871" cy="712130"/>
            </a:xfrm>
          </p:grpSpPr>
          <p:pic>
            <p:nvPicPr>
              <p:cNvPr id="8" name="Google Shape;1110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3596860">
                <a:off x="1763360" y="1411263"/>
                <a:ext cx="480253" cy="5919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9" name="Google Shape;1111;p19"/>
              <p:cNvSpPr txBox="1"/>
              <p:nvPr/>
            </p:nvSpPr>
            <p:spPr>
              <a:xfrm>
                <a:off x="1776618" y="1671814"/>
                <a:ext cx="26962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E1FF5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</p:grpSp>
      <p:grpSp>
        <p:nvGrpSpPr>
          <p:cNvPr id="13" name="Google Shape;1109;p19"/>
          <p:cNvGrpSpPr/>
          <p:nvPr/>
        </p:nvGrpSpPr>
        <p:grpSpPr>
          <a:xfrm>
            <a:off x="1305268" y="1352657"/>
            <a:ext cx="591940" cy="481667"/>
            <a:chOff x="1707517" y="1467106"/>
            <a:chExt cx="591940" cy="481667"/>
          </a:xfrm>
        </p:grpSpPr>
        <p:pic>
          <p:nvPicPr>
            <p:cNvPr id="14" name="Google Shape;1110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111;p19"/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C6D44B05-A0AC-CC57-CCA7-37B9BD117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284" y="2330303"/>
            <a:ext cx="4221106" cy="253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oogle Shape;1109;p19">
            <a:extLst>
              <a:ext uri="{FF2B5EF4-FFF2-40B4-BE49-F238E27FC236}">
                <a16:creationId xmlns:a16="http://schemas.microsoft.com/office/drawing/2014/main" id="{EB5BADE0-42D9-D1C2-F8FC-02EFFE7560B4}"/>
              </a:ext>
            </a:extLst>
          </p:cNvPr>
          <p:cNvGrpSpPr/>
          <p:nvPr/>
        </p:nvGrpSpPr>
        <p:grpSpPr>
          <a:xfrm>
            <a:off x="5818316" y="2495788"/>
            <a:ext cx="591940" cy="481667"/>
            <a:chOff x="1707517" y="1467106"/>
            <a:chExt cx="591940" cy="481667"/>
          </a:xfrm>
        </p:grpSpPr>
        <p:pic>
          <p:nvPicPr>
            <p:cNvPr id="20" name="Google Shape;1110;p19">
              <a:extLst>
                <a:ext uri="{FF2B5EF4-FFF2-40B4-BE49-F238E27FC236}">
                  <a16:creationId xmlns:a16="http://schemas.microsoft.com/office/drawing/2014/main" id="{6B7BF48B-61D3-F7AB-C828-C45B79A3E40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1111;p19">
              <a:extLst>
                <a:ext uri="{FF2B5EF4-FFF2-40B4-BE49-F238E27FC236}">
                  <a16:creationId xmlns:a16="http://schemas.microsoft.com/office/drawing/2014/main" id="{AAD7524F-C78A-A1D0-4ED8-579902A11B8F}"/>
                </a:ext>
              </a:extLst>
            </p:cNvPr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  <p:grpSp>
        <p:nvGrpSpPr>
          <p:cNvPr id="4" name="Google Shape;1109;p19">
            <a:extLst>
              <a:ext uri="{FF2B5EF4-FFF2-40B4-BE49-F238E27FC236}">
                <a16:creationId xmlns:a16="http://schemas.microsoft.com/office/drawing/2014/main" id="{C10C873C-53E6-F121-6B77-79E87C2E35E2}"/>
              </a:ext>
            </a:extLst>
          </p:cNvPr>
          <p:cNvGrpSpPr/>
          <p:nvPr/>
        </p:nvGrpSpPr>
        <p:grpSpPr>
          <a:xfrm>
            <a:off x="6114285" y="3702091"/>
            <a:ext cx="591940" cy="481667"/>
            <a:chOff x="1707517" y="1467106"/>
            <a:chExt cx="591940" cy="481667"/>
          </a:xfrm>
        </p:grpSpPr>
        <p:pic>
          <p:nvPicPr>
            <p:cNvPr id="5" name="Google Shape;1110;p19">
              <a:extLst>
                <a:ext uri="{FF2B5EF4-FFF2-40B4-BE49-F238E27FC236}">
                  <a16:creationId xmlns:a16="http://schemas.microsoft.com/office/drawing/2014/main" id="{86D167DC-5175-1504-0CBA-E2C4A16EF6F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11;p19">
              <a:extLst>
                <a:ext uri="{FF2B5EF4-FFF2-40B4-BE49-F238E27FC236}">
                  <a16:creationId xmlns:a16="http://schemas.microsoft.com/office/drawing/2014/main" id="{7A2F34AF-7447-5270-716B-E5A6F1092ED0}"/>
                </a:ext>
              </a:extLst>
            </p:cNvPr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55370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7443" y="5365156"/>
            <a:ext cx="8453470" cy="942880"/>
          </a:xfrm>
        </p:spPr>
        <p:txBody>
          <a:bodyPr/>
          <a:lstStyle/>
          <a:p>
            <a:pPr marL="474345" indent="-342900">
              <a:buFont typeface="+mj-lt"/>
              <a:buAutoNum type="arabicPeriod"/>
            </a:pPr>
            <a:r>
              <a:rPr lang="en-US" dirty="0"/>
              <a:t>[</a:t>
            </a:r>
            <a:r>
              <a:rPr lang="en-US" u="sng" dirty="0"/>
              <a:t>System]</a:t>
            </a:r>
            <a:r>
              <a:rPr lang="en-US" dirty="0"/>
              <a:t> &gt; </a:t>
            </a:r>
            <a:r>
              <a:rPr lang="en-US" u="sng" dirty="0"/>
              <a:t>Network </a:t>
            </a:r>
            <a:r>
              <a:rPr lang="en-US" u="sng" dirty="0" err="1"/>
              <a:t>Configration</a:t>
            </a:r>
            <a:r>
              <a:rPr lang="en-US" dirty="0"/>
              <a:t> &gt; </a:t>
            </a:r>
            <a:r>
              <a:rPr lang="en-US" u="sng" dirty="0"/>
              <a:t>Ethernet </a:t>
            </a:r>
            <a:r>
              <a:rPr lang="en-US" u="sng" dirty="0" err="1"/>
              <a:t>i</a:t>
            </a:r>
            <a:r>
              <a:rPr lang="en-US" u="sng" dirty="0"/>
              <a:t>/f</a:t>
            </a:r>
            <a:r>
              <a:rPr lang="en-US" dirty="0"/>
              <a:t> &gt; </a:t>
            </a:r>
            <a:r>
              <a:rPr lang="en-US" u="sng" dirty="0"/>
              <a:t>Static IP address </a:t>
            </a:r>
            <a:r>
              <a:rPr lang="en-US" dirty="0"/>
              <a:t>:= </a:t>
            </a:r>
            <a:r>
              <a:rPr lang="en-US" i="1" dirty="0"/>
              <a:t>10.0.0.1</a:t>
            </a:r>
          </a:p>
          <a:p>
            <a:pPr marL="474345" indent="-342900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Write the IP address associated with the xGenius to be used by the VNC host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xGenius IP address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A3106D4F-849D-942D-C76F-23BD23600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1264636"/>
            <a:ext cx="4221105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2CD89B45-8D4C-6E74-B628-64319645A1A8}"/>
              </a:ext>
            </a:extLst>
          </p:cNvPr>
          <p:cNvGrpSpPr/>
          <p:nvPr/>
        </p:nvGrpSpPr>
        <p:grpSpPr>
          <a:xfrm>
            <a:off x="2438155" y="1874748"/>
            <a:ext cx="4159835" cy="2520000"/>
            <a:chOff x="1305357" y="1281996"/>
            <a:chExt cx="4159835" cy="2520000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AADC0EDA-96A8-1ED0-82CA-49AA96E21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5357" y="1281996"/>
              <a:ext cx="4159835" cy="2520000"/>
            </a:xfrm>
            <a:prstGeom prst="rect">
              <a:avLst/>
            </a:prstGeom>
          </p:spPr>
        </p:pic>
        <p:grpSp>
          <p:nvGrpSpPr>
            <p:cNvPr id="25" name="Google Shape;1109;p19">
              <a:extLst>
                <a:ext uri="{FF2B5EF4-FFF2-40B4-BE49-F238E27FC236}">
                  <a16:creationId xmlns:a16="http://schemas.microsoft.com/office/drawing/2014/main" id="{03C69222-A7AC-1DA6-0034-4B613ECC4A9C}"/>
                </a:ext>
              </a:extLst>
            </p:cNvPr>
            <p:cNvGrpSpPr/>
            <p:nvPr/>
          </p:nvGrpSpPr>
          <p:grpSpPr>
            <a:xfrm>
              <a:off x="2368338" y="1318458"/>
              <a:ext cx="752871" cy="712130"/>
              <a:chOff x="1627051" y="1351168"/>
              <a:chExt cx="752871" cy="712130"/>
            </a:xfrm>
          </p:grpSpPr>
          <p:pic>
            <p:nvPicPr>
              <p:cNvPr id="26" name="Google Shape;1110;p19">
                <a:extLst>
                  <a:ext uri="{FF2B5EF4-FFF2-40B4-BE49-F238E27FC236}">
                    <a16:creationId xmlns:a16="http://schemas.microsoft.com/office/drawing/2014/main" id="{7A1F06F1-8808-8D5D-D0E1-5172EAD3D58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3596860">
                <a:off x="1763360" y="1411263"/>
                <a:ext cx="480253" cy="5919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" name="Google Shape;1111;p19">
                <a:extLst>
                  <a:ext uri="{FF2B5EF4-FFF2-40B4-BE49-F238E27FC236}">
                    <a16:creationId xmlns:a16="http://schemas.microsoft.com/office/drawing/2014/main" id="{F29A396F-C249-95C2-770F-26D7C3F66EBC}"/>
                  </a:ext>
                </a:extLst>
              </p:cNvPr>
              <p:cNvSpPr txBox="1"/>
              <p:nvPr/>
            </p:nvSpPr>
            <p:spPr>
              <a:xfrm>
                <a:off x="1776618" y="1671814"/>
                <a:ext cx="26962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rgbClr val="3E1FF5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dirty="0"/>
              </a:p>
            </p:txBody>
          </p:sp>
        </p:grpSp>
      </p:grpSp>
      <p:grpSp>
        <p:nvGrpSpPr>
          <p:cNvPr id="28" name="Google Shape;1109;p19">
            <a:extLst>
              <a:ext uri="{FF2B5EF4-FFF2-40B4-BE49-F238E27FC236}">
                <a16:creationId xmlns:a16="http://schemas.microsoft.com/office/drawing/2014/main" id="{2E0AF667-5F46-D931-734E-C3BDAECEB476}"/>
              </a:ext>
            </a:extLst>
          </p:cNvPr>
          <p:cNvGrpSpPr/>
          <p:nvPr/>
        </p:nvGrpSpPr>
        <p:grpSpPr>
          <a:xfrm>
            <a:off x="1788972" y="1531561"/>
            <a:ext cx="591940" cy="481667"/>
            <a:chOff x="1707517" y="1467106"/>
            <a:chExt cx="591940" cy="481667"/>
          </a:xfrm>
        </p:grpSpPr>
        <p:pic>
          <p:nvPicPr>
            <p:cNvPr id="29" name="Google Shape;1110;p19">
              <a:extLst>
                <a:ext uri="{FF2B5EF4-FFF2-40B4-BE49-F238E27FC236}">
                  <a16:creationId xmlns:a16="http://schemas.microsoft.com/office/drawing/2014/main" id="{CF7EFAD9-1811-B001-BF53-55B42AF0F58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1111;p19">
              <a:extLst>
                <a:ext uri="{FF2B5EF4-FFF2-40B4-BE49-F238E27FC236}">
                  <a16:creationId xmlns:a16="http://schemas.microsoft.com/office/drawing/2014/main" id="{109EEE19-F8B9-96F3-05F0-13C85780FF3D}"/>
                </a:ext>
              </a:extLst>
            </p:cNvPr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C6BF0F72-0F14-8E60-B111-7E0B67409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497" y="2508855"/>
            <a:ext cx="4234003" cy="252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Google Shape;1109;p19"/>
          <p:cNvGrpSpPr/>
          <p:nvPr/>
        </p:nvGrpSpPr>
        <p:grpSpPr>
          <a:xfrm>
            <a:off x="5386935" y="3062189"/>
            <a:ext cx="591940" cy="481667"/>
            <a:chOff x="1707517" y="1467106"/>
            <a:chExt cx="591940" cy="481667"/>
          </a:xfrm>
        </p:grpSpPr>
        <p:pic>
          <p:nvPicPr>
            <p:cNvPr id="33" name="Google Shape;1110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1111;p19"/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1288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9230" y="4646408"/>
            <a:ext cx="4258264" cy="1532949"/>
          </a:xfrm>
        </p:spPr>
        <p:txBody>
          <a:bodyPr/>
          <a:lstStyle/>
          <a:p>
            <a:pPr marL="474345" indent="-342900" algn="l">
              <a:buFont typeface="+mj-lt"/>
              <a:buAutoNum type="arabicPeriod"/>
            </a:pPr>
            <a:r>
              <a:rPr lang="en-US" sz="1600" b="0" i="0" u="none" strike="noStrike" baseline="0" dirty="0">
                <a:latin typeface="Arial" panose="020B0604020202020204" pitchFamily="34" charset="0"/>
              </a:rPr>
              <a:t>Windows &gt; Right clock </a:t>
            </a:r>
          </a:p>
          <a:p>
            <a:pPr marL="474345" indent="-342900" algn="l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</a:rPr>
              <a:t>Select Terminal</a:t>
            </a:r>
          </a:p>
          <a:p>
            <a:pPr marL="474345" indent="-342900" algn="l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</a:rPr>
              <a:t>Ping 10.10.10.1 </a:t>
            </a:r>
            <a:r>
              <a:rPr lang="en-US" sz="1600" dirty="0" err="1">
                <a:latin typeface="Arial" panose="020B0604020202020204" pitchFamily="34" charset="0"/>
              </a:rPr>
              <a:t>addres</a:t>
            </a:r>
            <a:r>
              <a:rPr lang="en-US" sz="1600" dirty="0">
                <a:latin typeface="Arial" panose="020B0604020202020204" pitchFamily="34" charset="0"/>
              </a:rPr>
              <a:t> of xGenius</a:t>
            </a:r>
          </a:p>
          <a:p>
            <a:pPr marL="474345" indent="-342900" algn="l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</a:rPr>
              <a:t>Verify the connection and the statistics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34786"/>
          </a:xfrm>
        </p:spPr>
        <p:txBody>
          <a:bodyPr/>
          <a:lstStyle/>
          <a:p>
            <a:r>
              <a:rPr lang="en-US" dirty="0"/>
              <a:t>Verify the connection with PING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F677D6-F32E-BBCC-F271-227866E61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69" y="1219200"/>
            <a:ext cx="1557329" cy="503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oogle Shape;1109;p19">
            <a:extLst>
              <a:ext uri="{FF2B5EF4-FFF2-40B4-BE49-F238E27FC236}">
                <a16:creationId xmlns:a16="http://schemas.microsoft.com/office/drawing/2014/main" id="{3D23BD2B-4FEB-CF5A-1D1B-743740E310E2}"/>
              </a:ext>
            </a:extLst>
          </p:cNvPr>
          <p:cNvGrpSpPr/>
          <p:nvPr/>
        </p:nvGrpSpPr>
        <p:grpSpPr>
          <a:xfrm>
            <a:off x="3270602" y="6014406"/>
            <a:ext cx="591940" cy="481667"/>
            <a:chOff x="1707517" y="1467106"/>
            <a:chExt cx="591940" cy="481667"/>
          </a:xfrm>
        </p:grpSpPr>
        <p:pic>
          <p:nvPicPr>
            <p:cNvPr id="6" name="Google Shape;1110;p19">
              <a:extLst>
                <a:ext uri="{FF2B5EF4-FFF2-40B4-BE49-F238E27FC236}">
                  <a16:creationId xmlns:a16="http://schemas.microsoft.com/office/drawing/2014/main" id="{B76EA523-2997-1B3C-4C19-81B294E26AB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111;p19">
              <a:extLst>
                <a:ext uri="{FF2B5EF4-FFF2-40B4-BE49-F238E27FC236}">
                  <a16:creationId xmlns:a16="http://schemas.microsoft.com/office/drawing/2014/main" id="{1F41A800-7F42-7CE2-4154-1B37DA6DA4B3}"/>
                </a:ext>
              </a:extLst>
            </p:cNvPr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/>
            </a:p>
          </p:txBody>
        </p:sp>
      </p:grpSp>
      <p:grpSp>
        <p:nvGrpSpPr>
          <p:cNvPr id="8" name="Google Shape;1109;p19">
            <a:extLst>
              <a:ext uri="{FF2B5EF4-FFF2-40B4-BE49-F238E27FC236}">
                <a16:creationId xmlns:a16="http://schemas.microsoft.com/office/drawing/2014/main" id="{F8E4ACB4-0261-5178-673C-B19767F643F1}"/>
              </a:ext>
            </a:extLst>
          </p:cNvPr>
          <p:cNvGrpSpPr/>
          <p:nvPr/>
        </p:nvGrpSpPr>
        <p:grpSpPr>
          <a:xfrm>
            <a:off x="2475472" y="3521766"/>
            <a:ext cx="591940" cy="481667"/>
            <a:chOff x="1707517" y="1467106"/>
            <a:chExt cx="591940" cy="481667"/>
          </a:xfrm>
        </p:grpSpPr>
        <p:pic>
          <p:nvPicPr>
            <p:cNvPr id="9" name="Google Shape;1110;p19">
              <a:extLst>
                <a:ext uri="{FF2B5EF4-FFF2-40B4-BE49-F238E27FC236}">
                  <a16:creationId xmlns:a16="http://schemas.microsoft.com/office/drawing/2014/main" id="{87B61F92-DF65-2562-5427-6600C8D8BD2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111;p19">
              <a:extLst>
                <a:ext uri="{FF2B5EF4-FFF2-40B4-BE49-F238E27FC236}">
                  <a16:creationId xmlns:a16="http://schemas.microsoft.com/office/drawing/2014/main" id="{E5C96DF7-DD36-86C6-99ED-A714E3C79E04}"/>
                </a:ext>
              </a:extLst>
            </p:cNvPr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3DCA8FF8-B4AD-82FA-CBE8-F4F3E5D5C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524" y="2007743"/>
            <a:ext cx="3993660" cy="193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oogle Shape;1109;p19">
            <a:extLst>
              <a:ext uri="{FF2B5EF4-FFF2-40B4-BE49-F238E27FC236}">
                <a16:creationId xmlns:a16="http://schemas.microsoft.com/office/drawing/2014/main" id="{32AD2F42-1BF9-8279-FB4D-B6DA2D79E6A2}"/>
              </a:ext>
            </a:extLst>
          </p:cNvPr>
          <p:cNvGrpSpPr/>
          <p:nvPr/>
        </p:nvGrpSpPr>
        <p:grpSpPr>
          <a:xfrm>
            <a:off x="5878806" y="2007743"/>
            <a:ext cx="591940" cy="481667"/>
            <a:chOff x="1707517" y="1467106"/>
            <a:chExt cx="591940" cy="481667"/>
          </a:xfrm>
        </p:grpSpPr>
        <p:pic>
          <p:nvPicPr>
            <p:cNvPr id="15" name="Google Shape;1110;p19">
              <a:extLst>
                <a:ext uri="{FF2B5EF4-FFF2-40B4-BE49-F238E27FC236}">
                  <a16:creationId xmlns:a16="http://schemas.microsoft.com/office/drawing/2014/main" id="{03537F9B-4CB3-C8F4-F61F-1B9A4A41C24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111;p19">
              <a:extLst>
                <a:ext uri="{FF2B5EF4-FFF2-40B4-BE49-F238E27FC236}">
                  <a16:creationId xmlns:a16="http://schemas.microsoft.com/office/drawing/2014/main" id="{37DF7D76-D360-5AC9-E732-C6D8E521DE60}"/>
                </a:ext>
              </a:extLst>
            </p:cNvPr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9B84F-5738-4CA8-5EF4-872335DD26B6}"/>
              </a:ext>
            </a:extLst>
          </p:cNvPr>
          <p:cNvGrpSpPr/>
          <p:nvPr/>
        </p:nvGrpSpPr>
        <p:grpSpPr>
          <a:xfrm>
            <a:off x="7992201" y="1401429"/>
            <a:ext cx="661687" cy="606314"/>
            <a:chOff x="2428577" y="851280"/>
            <a:chExt cx="661687" cy="6063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0518321-FA84-F26A-6DE1-2E3CD31B8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577" y="1014948"/>
              <a:ext cx="661687" cy="442646"/>
            </a:xfrm>
            <a:prstGeom prst="rect">
              <a:avLst/>
            </a:prstGeom>
          </p:spPr>
        </p:pic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C7ACC65E-1AB2-B48B-120C-B494D25AFF94}"/>
                </a:ext>
              </a:extLst>
            </p:cNvPr>
            <p:cNvSpPr txBox="1"/>
            <p:nvPr/>
          </p:nvSpPr>
          <p:spPr>
            <a:xfrm>
              <a:off x="2640046" y="85128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4</a:t>
              </a:r>
            </a:p>
            <a:p>
              <a:endParaRPr lang="en-U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CFE85A47-781A-E586-9265-F029BBA07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78" y="1250382"/>
            <a:ext cx="1862979" cy="4982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oogle Shape;1109;p19">
            <a:extLst>
              <a:ext uri="{FF2B5EF4-FFF2-40B4-BE49-F238E27FC236}">
                <a16:creationId xmlns:a16="http://schemas.microsoft.com/office/drawing/2014/main" id="{95C78DD2-ECCA-FA4D-6F1D-F01F9E09D893}"/>
              </a:ext>
            </a:extLst>
          </p:cNvPr>
          <p:cNvGrpSpPr/>
          <p:nvPr/>
        </p:nvGrpSpPr>
        <p:grpSpPr>
          <a:xfrm>
            <a:off x="256787" y="5950029"/>
            <a:ext cx="591940" cy="481667"/>
            <a:chOff x="1707517" y="1467106"/>
            <a:chExt cx="591940" cy="481667"/>
          </a:xfrm>
        </p:grpSpPr>
        <p:pic>
          <p:nvPicPr>
            <p:cNvPr id="23" name="Google Shape;1110;p19">
              <a:extLst>
                <a:ext uri="{FF2B5EF4-FFF2-40B4-BE49-F238E27FC236}">
                  <a16:creationId xmlns:a16="http://schemas.microsoft.com/office/drawing/2014/main" id="{32E8B965-BB3D-628A-494B-70FC4A028C1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111;p19">
              <a:extLst>
                <a:ext uri="{FF2B5EF4-FFF2-40B4-BE49-F238E27FC236}">
                  <a16:creationId xmlns:a16="http://schemas.microsoft.com/office/drawing/2014/main" id="{FA183D2F-5D64-2AE9-8654-6A4086B6675C}"/>
                </a:ext>
              </a:extLst>
            </p:cNvPr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/>
            </a:p>
          </p:txBody>
        </p:sp>
      </p:grpSp>
      <p:grpSp>
        <p:nvGrpSpPr>
          <p:cNvPr id="25" name="Google Shape;1109;p19">
            <a:extLst>
              <a:ext uri="{FF2B5EF4-FFF2-40B4-BE49-F238E27FC236}">
                <a16:creationId xmlns:a16="http://schemas.microsoft.com/office/drawing/2014/main" id="{507EA556-AAB9-1D6F-CE9C-D08CD098C5D2}"/>
              </a:ext>
            </a:extLst>
          </p:cNvPr>
          <p:cNvGrpSpPr/>
          <p:nvPr/>
        </p:nvGrpSpPr>
        <p:grpSpPr>
          <a:xfrm>
            <a:off x="256786" y="2986092"/>
            <a:ext cx="591940" cy="481667"/>
            <a:chOff x="1707517" y="1467106"/>
            <a:chExt cx="591940" cy="481667"/>
          </a:xfrm>
        </p:grpSpPr>
        <p:pic>
          <p:nvPicPr>
            <p:cNvPr id="26" name="Google Shape;1110;p19">
              <a:extLst>
                <a:ext uri="{FF2B5EF4-FFF2-40B4-BE49-F238E27FC236}">
                  <a16:creationId xmlns:a16="http://schemas.microsoft.com/office/drawing/2014/main" id="{13F952EB-B802-3C4D-7B07-3C5AAD35D92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3596860">
              <a:off x="1763360" y="1411263"/>
              <a:ext cx="480253" cy="591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1111;p19">
              <a:extLst>
                <a:ext uri="{FF2B5EF4-FFF2-40B4-BE49-F238E27FC236}">
                  <a16:creationId xmlns:a16="http://schemas.microsoft.com/office/drawing/2014/main" id="{A5C71C76-EE91-48A0-48E2-DCB8AC8F546C}"/>
                </a:ext>
              </a:extLst>
            </p:cNvPr>
            <p:cNvSpPr txBox="1"/>
            <p:nvPr/>
          </p:nvSpPr>
          <p:spPr>
            <a:xfrm>
              <a:off x="1776618" y="1671814"/>
              <a:ext cx="26962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E1FF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543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On-screen Show (4:3)</PresentationFormat>
  <Paragraphs>65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SimSun</vt:lpstr>
      <vt:lpstr>Arial</vt:lpstr>
      <vt:lpstr>Arial Black</vt:lpstr>
      <vt:lpstr>Arial,Italic</vt:lpstr>
      <vt:lpstr>Calibri</vt:lpstr>
      <vt:lpstr>Century Gothic</vt:lpstr>
      <vt:lpstr>Myriad Pro Cond</vt:lpstr>
      <vt:lpstr>MyriadPro-Regular</vt:lpstr>
      <vt:lpstr>Noto Sans Symbols</vt:lpstr>
      <vt:lpstr>Open Sans</vt:lpstr>
      <vt:lpstr>Times New Roman</vt:lpstr>
      <vt:lpstr>Verdana</vt:lpstr>
      <vt:lpstr>Office Theme</vt:lpstr>
      <vt:lpstr>Custom Design</vt:lpstr>
      <vt:lpstr>PowerPoint Presentation</vt:lpstr>
      <vt:lpstr>Zeus &amp; xGenius</vt:lpstr>
      <vt:lpstr>Interfaces &amp; time References</vt:lpstr>
      <vt:lpstr>The Traffic test</vt:lpstr>
      <vt:lpstr>Configure the Labtop</vt:lpstr>
      <vt:lpstr>Connecting the BNC cables to Port C</vt:lpstr>
      <vt:lpstr>Select the global operation mode</vt:lpstr>
      <vt:lpstr>Configure xGenius IP address</vt:lpstr>
      <vt:lpstr>Verify the connection with PING</vt:lpstr>
      <vt:lpstr>At the laptop run VNC</vt:lpstr>
      <vt:lpstr>Navigate a use the xGenius from the Labtop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Pepe Caballero</dc:creator>
  <cp:lastModifiedBy>Pepe Caballero</cp:lastModifiedBy>
  <cp:revision>121</cp:revision>
  <dcterms:created xsi:type="dcterms:W3CDTF">1601-01-01T00:00:00Z</dcterms:created>
  <dcterms:modified xsi:type="dcterms:W3CDTF">2024-02-19T08:43:48Z</dcterms:modified>
</cp:coreProperties>
</file>